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1" r:id="rId4"/>
    <p:sldId id="260" r:id="rId5"/>
    <p:sldId id="257" r:id="rId6"/>
    <p:sldId id="25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varScale="1">
        <p:scale>
          <a:sx n="45" d="100"/>
          <a:sy n="45" d="100"/>
        </p:scale>
        <p:origin x="58" y="5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BA83126-DC06-4970-A0E2-3C8B9376A60C}" type="datetimeFigureOut">
              <a:rPr lang="en-GB" smtClean="0"/>
              <a:t>20/02/2022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2974953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BA83126-DC06-4970-A0E2-3C8B9376A60C}" type="datetimeFigureOut">
              <a:rPr lang="en-GB" smtClean="0"/>
              <a:t>20/02/2022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2919177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BA83126-DC06-4970-A0E2-3C8B9376A60C}" type="datetimeFigureOut">
              <a:rPr lang="en-GB" smtClean="0"/>
              <a:t>20/02/2022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478265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BA83126-DC06-4970-A0E2-3C8B9376A60C}" type="datetimeFigureOut">
              <a:rPr lang="en-GB" smtClean="0"/>
              <a:t>20/02/2022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1278747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BA83126-DC06-4970-A0E2-3C8B9376A60C}" type="datetimeFigureOut">
              <a:rPr lang="en-GB" smtClean="0"/>
              <a:t>20/02/2022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18499020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BA83126-DC06-4970-A0E2-3C8B9376A60C}" type="datetimeFigureOut">
              <a:rPr lang="en-GB" smtClean="0"/>
              <a:t>20/02/2022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194792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BA83126-DC06-4970-A0E2-3C8B9376A60C}" type="datetimeFigureOut">
              <a:rPr lang="en-GB" smtClean="0"/>
              <a:t>20/02/2022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1207986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BA83126-DC06-4970-A0E2-3C8B9376A60C}" type="datetimeFigureOut">
              <a:rPr lang="en-GB" smtClean="0"/>
              <a:t>20/02/2022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3469566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A83126-DC06-4970-A0E2-3C8B9376A60C}" type="datetimeFigureOut">
              <a:rPr lang="en-GB" smtClean="0"/>
              <a:t>20/02/2022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879180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A83126-DC06-4970-A0E2-3C8B9376A60C}" type="datetimeFigureOut">
              <a:rPr lang="en-GB" smtClean="0"/>
              <a:t>20/02/2022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3181227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BA83126-DC06-4970-A0E2-3C8B9376A60C}" type="datetimeFigureOut">
              <a:rPr lang="en-GB" smtClean="0"/>
              <a:t>20/02/2022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6824F31-0EAA-4B7C-BEB0-59FD4A67DBE5}" type="slidenum">
              <a:rPr lang="en-GB" smtClean="0"/>
              <a:t>‹#›</a:t>
            </a:fld>
            <a:endParaRPr lang="en-GB"/>
          </a:p>
        </p:txBody>
      </p:sp>
    </p:spTree>
    <p:extLst>
      <p:ext uri="{BB962C8B-B14F-4D97-AF65-F5344CB8AC3E}">
        <p14:creationId xmlns:p14="http://schemas.microsoft.com/office/powerpoint/2010/main" val="4027740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A83126-DC06-4970-A0E2-3C8B9376A60C}" type="datetimeFigureOut">
              <a:rPr lang="en-GB" smtClean="0"/>
              <a:t>20/02/2022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24F31-0EAA-4B7C-BEB0-59FD4A67DBE5}" type="slidenum">
              <a:rPr lang="en-GB" smtClean="0"/>
              <a:t>‹#›</a:t>
            </a:fld>
            <a:endParaRPr lang="en-GB"/>
          </a:p>
        </p:txBody>
      </p:sp>
    </p:spTree>
    <p:extLst>
      <p:ext uri="{BB962C8B-B14F-4D97-AF65-F5344CB8AC3E}">
        <p14:creationId xmlns:p14="http://schemas.microsoft.com/office/powerpoint/2010/main" val="2347089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bbc.co.uk/teach/class-clips-video/history-ks2-the-blitz/zm22jh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7444" y="367748"/>
            <a:ext cx="6649278" cy="1754326"/>
          </a:xfrm>
          <a:prstGeom prst="rect">
            <a:avLst/>
          </a:prstGeom>
          <a:noFill/>
        </p:spPr>
        <p:txBody>
          <a:bodyPr wrap="square" rtlCol="0">
            <a:spAutoFit/>
          </a:bodyPr>
          <a:lstStyle/>
          <a:p>
            <a:r>
              <a:rPr lang="en-GB" b="1" dirty="0" smtClean="0">
                <a:latin typeface="Comic Sans MS" panose="030F0702030302020204" pitchFamily="66" charset="0"/>
              </a:rPr>
              <a:t>LO: To understand what happened during the Blitz.  </a:t>
            </a:r>
          </a:p>
          <a:p>
            <a:r>
              <a:rPr lang="en-GB" b="1" dirty="0" smtClean="0">
                <a:latin typeface="Comic Sans MS" panose="030F0702030302020204" pitchFamily="66" charset="0"/>
              </a:rPr>
              <a:t>Must</a:t>
            </a:r>
            <a:r>
              <a:rPr lang="en-GB" dirty="0" smtClean="0">
                <a:latin typeface="Comic Sans MS" panose="030F0702030302020204" pitchFamily="66" charset="0"/>
              </a:rPr>
              <a:t>: I can explain what the ‘Blitz’ meant. </a:t>
            </a:r>
          </a:p>
          <a:p>
            <a:r>
              <a:rPr lang="en-GB" b="1" dirty="0" smtClean="0">
                <a:latin typeface="Comic Sans MS" panose="030F0702030302020204" pitchFamily="66" charset="0"/>
              </a:rPr>
              <a:t>Should</a:t>
            </a:r>
            <a:r>
              <a:rPr lang="en-GB" dirty="0" smtClean="0">
                <a:latin typeface="Comic Sans MS" panose="030F0702030302020204" pitchFamily="66" charset="0"/>
              </a:rPr>
              <a:t>: I can explain how people protected themselves.</a:t>
            </a:r>
          </a:p>
          <a:p>
            <a:r>
              <a:rPr lang="en-GB" b="1" dirty="0" smtClean="0">
                <a:latin typeface="Comic Sans MS" panose="030F0702030302020204" pitchFamily="66" charset="0"/>
              </a:rPr>
              <a:t>Could</a:t>
            </a:r>
            <a:r>
              <a:rPr lang="en-GB" dirty="0" smtClean="0">
                <a:latin typeface="Comic Sans MS" panose="030F0702030302020204" pitchFamily="66" charset="0"/>
              </a:rPr>
              <a:t>: I can use mapping skills to place defences in England.</a:t>
            </a:r>
          </a:p>
          <a:p>
            <a:r>
              <a:rPr lang="en-GB" b="1" dirty="0" smtClean="0">
                <a:latin typeface="Comic Sans MS" panose="030F0702030302020204" pitchFamily="66" charset="0"/>
              </a:rPr>
              <a:t>Even better if: </a:t>
            </a:r>
            <a:r>
              <a:rPr lang="en-GB" dirty="0" smtClean="0">
                <a:latin typeface="Comic Sans MS" panose="030F0702030302020204" pitchFamily="66" charset="0"/>
              </a:rPr>
              <a:t>I can use empathy to understand other’s experiences. </a:t>
            </a:r>
            <a:endParaRPr lang="en-GB" dirty="0">
              <a:latin typeface="Comic Sans MS" panose="030F0702030302020204" pitchFamily="66" charset="0"/>
            </a:endParaRPr>
          </a:p>
        </p:txBody>
      </p:sp>
      <p:pic>
        <p:nvPicPr>
          <p:cNvPr id="4098" name="Picture 2" descr="An air raid warden for Kingston Stock Photo - Alamy"/>
          <p:cNvPicPr>
            <a:picLocks noChangeAspect="1" noChangeArrowheads="1"/>
          </p:cNvPicPr>
          <p:nvPr/>
        </p:nvPicPr>
        <p:blipFill rotWithShape="1">
          <a:blip r:embed="rId2">
            <a:extLst>
              <a:ext uri="{28A0092B-C50C-407E-A947-70E740481C1C}">
                <a14:useLocalDpi xmlns:a14="http://schemas.microsoft.com/office/drawing/2010/main" val="0"/>
              </a:ext>
            </a:extLst>
          </a:blip>
          <a:srcRect b="8236"/>
          <a:stretch/>
        </p:blipFill>
        <p:spPr bwMode="auto">
          <a:xfrm>
            <a:off x="7176053" y="813972"/>
            <a:ext cx="4184373" cy="55248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3001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878" y="166343"/>
            <a:ext cx="10515600" cy="1325563"/>
          </a:xfrm>
        </p:spPr>
        <p:txBody>
          <a:bodyPr/>
          <a:lstStyle/>
          <a:p>
            <a:r>
              <a:rPr lang="en-GB" b="1" dirty="0" smtClean="0"/>
              <a:t>The Blitz</a:t>
            </a:r>
            <a:r>
              <a:rPr lang="en-GB" dirty="0" smtClean="0"/>
              <a:t>.</a:t>
            </a:r>
            <a:endParaRPr lang="en-GB" dirty="0"/>
          </a:p>
        </p:txBody>
      </p:sp>
      <p:sp>
        <p:nvSpPr>
          <p:cNvPr id="3" name="Content Placeholder 2"/>
          <p:cNvSpPr>
            <a:spLocks noGrp="1"/>
          </p:cNvSpPr>
          <p:nvPr>
            <p:ph idx="1"/>
          </p:nvPr>
        </p:nvSpPr>
        <p:spPr>
          <a:xfrm>
            <a:off x="718930" y="5893904"/>
            <a:ext cx="10515600" cy="586409"/>
          </a:xfrm>
        </p:spPr>
        <p:txBody>
          <a:bodyPr>
            <a:normAutofit fontScale="92500"/>
          </a:bodyPr>
          <a:lstStyle/>
          <a:p>
            <a:pPr marL="0" indent="0">
              <a:buNone/>
            </a:pPr>
            <a:r>
              <a:rPr lang="en-GB" dirty="0" smtClean="0">
                <a:hlinkClick r:id="rId2"/>
              </a:rPr>
              <a:t>https://www.bbc.co.uk/teach/class-clips-video/history-ks2-the-blitz/zm22jhv</a:t>
            </a:r>
            <a:r>
              <a:rPr lang="en-GB" dirty="0" smtClean="0"/>
              <a:t> </a:t>
            </a:r>
          </a:p>
          <a:p>
            <a:pPr marL="0" indent="0">
              <a:buNone/>
            </a:pPr>
            <a:endParaRPr lang="en-GB" dirty="0"/>
          </a:p>
          <a:p>
            <a:pPr marL="0" indent="0">
              <a:buNone/>
            </a:pPr>
            <a:endParaRPr lang="en-GB" dirty="0"/>
          </a:p>
        </p:txBody>
      </p:sp>
      <p:grpSp>
        <p:nvGrpSpPr>
          <p:cNvPr id="4" name="Group 3">
            <a:extLst>
              <a:ext uri="{FF2B5EF4-FFF2-40B4-BE49-F238E27FC236}">
                <a16:creationId xmlns:a16="http://schemas.microsoft.com/office/drawing/2014/main" id="{BA09722C-221C-437A-9D39-00EF1CB305A2}"/>
              </a:ext>
            </a:extLst>
          </p:cNvPr>
          <p:cNvGrpSpPr/>
          <p:nvPr/>
        </p:nvGrpSpPr>
        <p:grpSpPr>
          <a:xfrm>
            <a:off x="6241774" y="274179"/>
            <a:ext cx="5460595" cy="4745081"/>
            <a:chOff x="532701" y="484008"/>
            <a:chExt cx="8078599" cy="3131646"/>
          </a:xfrm>
        </p:grpSpPr>
        <p:sp>
          <p:nvSpPr>
            <p:cNvPr id="5" name="Freeform: Shape 8">
              <a:extLst>
                <a:ext uri="{FF2B5EF4-FFF2-40B4-BE49-F238E27FC236}">
                  <a16:creationId xmlns:a16="http://schemas.microsoft.com/office/drawing/2014/main" id="{94C9F48E-FFF4-4100-946D-6E8087642D92}"/>
                </a:ext>
              </a:extLst>
            </p:cNvPr>
            <p:cNvSpPr/>
            <p:nvPr/>
          </p:nvSpPr>
          <p:spPr>
            <a:xfrm>
              <a:off x="532701" y="484008"/>
              <a:ext cx="8078599" cy="994306"/>
            </a:xfrm>
            <a:custGeom>
              <a:avLst/>
              <a:gdLst>
                <a:gd name="connsiteX0" fmla="*/ 73439 w 8078599"/>
                <a:gd name="connsiteY0" fmla="*/ 0 h 994306"/>
                <a:gd name="connsiteX1" fmla="*/ 8005160 w 8078599"/>
                <a:gd name="connsiteY1" fmla="*/ 0 h 994306"/>
                <a:gd name="connsiteX2" fmla="*/ 8078599 w 8078599"/>
                <a:gd name="connsiteY2" fmla="*/ 73439 h 994306"/>
                <a:gd name="connsiteX3" fmla="*/ 8078599 w 8078599"/>
                <a:gd name="connsiteY3" fmla="*/ 501242 h 994306"/>
                <a:gd name="connsiteX4" fmla="*/ 8078599 w 8078599"/>
                <a:gd name="connsiteY4" fmla="*/ 920867 h 994306"/>
                <a:gd name="connsiteX5" fmla="*/ 8078599 w 8078599"/>
                <a:gd name="connsiteY5" fmla="*/ 994306 h 994306"/>
                <a:gd name="connsiteX6" fmla="*/ 8005160 w 8078599"/>
                <a:gd name="connsiteY6" fmla="*/ 994306 h 994306"/>
                <a:gd name="connsiteX7" fmla="*/ 73439 w 8078599"/>
                <a:gd name="connsiteY7" fmla="*/ 994306 h 994306"/>
                <a:gd name="connsiteX8" fmla="*/ 0 w 8078599"/>
                <a:gd name="connsiteY8" fmla="*/ 994306 h 994306"/>
                <a:gd name="connsiteX9" fmla="*/ 0 w 8078599"/>
                <a:gd name="connsiteY9" fmla="*/ 920867 h 994306"/>
                <a:gd name="connsiteX10" fmla="*/ 0 w 8078599"/>
                <a:gd name="connsiteY10" fmla="*/ 501242 h 994306"/>
                <a:gd name="connsiteX11" fmla="*/ 0 w 8078599"/>
                <a:gd name="connsiteY11" fmla="*/ 73439 h 994306"/>
                <a:gd name="connsiteX12" fmla="*/ 73439 w 8078599"/>
                <a:gd name="connsiteY12" fmla="*/ 0 h 994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078599" h="994306">
                  <a:moveTo>
                    <a:pt x="73439" y="0"/>
                  </a:moveTo>
                  <a:lnTo>
                    <a:pt x="8005160" y="0"/>
                  </a:lnTo>
                  <a:cubicBezTo>
                    <a:pt x="8045719" y="0"/>
                    <a:pt x="8078599" y="32880"/>
                    <a:pt x="8078599" y="73439"/>
                  </a:cubicBezTo>
                  <a:lnTo>
                    <a:pt x="8078599" y="501242"/>
                  </a:lnTo>
                  <a:lnTo>
                    <a:pt x="8078599" y="920867"/>
                  </a:lnTo>
                  <a:lnTo>
                    <a:pt x="8078599" y="994306"/>
                  </a:lnTo>
                  <a:lnTo>
                    <a:pt x="8005160" y="994306"/>
                  </a:lnTo>
                  <a:lnTo>
                    <a:pt x="73439" y="994306"/>
                  </a:lnTo>
                  <a:lnTo>
                    <a:pt x="0" y="994306"/>
                  </a:lnTo>
                  <a:lnTo>
                    <a:pt x="0" y="920867"/>
                  </a:lnTo>
                  <a:lnTo>
                    <a:pt x="0" y="501242"/>
                  </a:lnTo>
                  <a:lnTo>
                    <a:pt x="0" y="73439"/>
                  </a:lnTo>
                  <a:cubicBezTo>
                    <a:pt x="0" y="32880"/>
                    <a:pt x="32880" y="0"/>
                    <a:pt x="73439" y="0"/>
                  </a:cubicBezTo>
                  <a:close/>
                </a:path>
              </a:pathLst>
            </a:custGeom>
            <a:solidFill>
              <a:srgbClr val="11743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r>
                <a:rPr lang="en-GB" sz="4000" b="1" dirty="0">
                  <a:solidFill>
                    <a:prstClr val="white"/>
                  </a:solidFill>
                  <a:ea typeface="+mj-ea"/>
                  <a:cs typeface="+mj-cs"/>
                </a:rPr>
                <a:t>What Does Blitz Mean?</a:t>
              </a:r>
              <a:endParaRPr lang="en-GB" dirty="0"/>
            </a:p>
          </p:txBody>
        </p:sp>
        <p:sp>
          <p:nvSpPr>
            <p:cNvPr id="6" name="Rectangle 5">
              <a:extLst>
                <a:ext uri="{FF2B5EF4-FFF2-40B4-BE49-F238E27FC236}">
                  <a16:creationId xmlns:a16="http://schemas.microsoft.com/office/drawing/2014/main" id="{3B2427B4-7112-4B25-B027-2874B9B57DDE}"/>
                </a:ext>
              </a:extLst>
            </p:cNvPr>
            <p:cNvSpPr/>
            <p:nvPr/>
          </p:nvSpPr>
          <p:spPr>
            <a:xfrm>
              <a:off x="536746" y="1508131"/>
              <a:ext cx="8070508" cy="2107523"/>
            </a:xfrm>
            <a:prstGeom prst="rect">
              <a:avLst/>
            </a:prstGeom>
            <a:solidFill>
              <a:schemeClr val="bg1"/>
            </a:solidFill>
            <a:ln w="19050">
              <a:solidFill>
                <a:srgbClr val="117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defRPr/>
              </a:pPr>
              <a:r>
                <a:rPr lang="en-GB" dirty="0">
                  <a:solidFill>
                    <a:schemeClr val="tx1"/>
                  </a:solidFill>
                  <a:ea typeface="Sassoon Infant Rg" panose="02000503030000020003" pitchFamily="50" charset="0"/>
                </a:rPr>
                <a:t>The word Blitz is short for the German word ‘Blitzkrieg’, which means ‘lightning war’. </a:t>
              </a:r>
            </a:p>
            <a:p>
              <a:pPr algn="just">
                <a:defRPr/>
              </a:pPr>
              <a:r>
                <a:rPr lang="en-GB" dirty="0">
                  <a:solidFill>
                    <a:schemeClr val="tx1"/>
                  </a:solidFill>
                  <a:ea typeface="Sassoon Infant Rg" panose="02000503030000020003" pitchFamily="50" charset="0"/>
                </a:rPr>
                <a:t>  </a:t>
              </a:r>
            </a:p>
            <a:p>
              <a:pPr algn="just">
                <a:defRPr/>
              </a:pPr>
              <a:r>
                <a:rPr lang="en-GB" dirty="0">
                  <a:solidFill>
                    <a:schemeClr val="tx1"/>
                  </a:solidFill>
                  <a:ea typeface="Sassoon Infant Rg" panose="02000503030000020003" pitchFamily="50" charset="0"/>
                </a:rPr>
                <a:t>From September 1940 until May 1941, Germany began air raids in which they bombed parts of Britain at night-time. They decided to concentrate on bombing London and on 7th September 1940, London’s first night of the Blitz took place, killing over 2000 people. </a:t>
              </a:r>
            </a:p>
          </p:txBody>
        </p:sp>
      </p:grpSp>
      <p:pic>
        <p:nvPicPr>
          <p:cNvPr id="2050" name="Picture 2" descr="the Blitz | Facts, History, Damage, &amp;amp; Casualties | Britannic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262" y="1195755"/>
            <a:ext cx="5115652" cy="38527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894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3">
            <a:extLst>
              <a:ext uri="{FF2B5EF4-FFF2-40B4-BE49-F238E27FC236}">
                <a16:creationId xmlns:a16="http://schemas.microsoft.com/office/drawing/2014/main" id="{F0003D3C-61A2-466B-93AE-32A74CD64600}"/>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193060" y="1265987"/>
            <a:ext cx="2971835" cy="4818678"/>
          </a:xfrm>
          <a:prstGeom prst="rect">
            <a:avLst/>
          </a:prstGeom>
        </p:spPr>
      </p:pic>
      <p:sp>
        <p:nvSpPr>
          <p:cNvPr id="5" name="Freeform: Shape 8">
            <a:extLst>
              <a:ext uri="{FF2B5EF4-FFF2-40B4-BE49-F238E27FC236}">
                <a16:creationId xmlns:a16="http://schemas.microsoft.com/office/drawing/2014/main" id="{94C9F48E-FFF4-4100-946D-6E8087642D92}"/>
              </a:ext>
            </a:extLst>
          </p:cNvPr>
          <p:cNvSpPr/>
          <p:nvPr/>
        </p:nvSpPr>
        <p:spPr>
          <a:xfrm>
            <a:off x="711605" y="235530"/>
            <a:ext cx="8078599" cy="994306"/>
          </a:xfrm>
          <a:custGeom>
            <a:avLst/>
            <a:gdLst>
              <a:gd name="connsiteX0" fmla="*/ 73439 w 8078599"/>
              <a:gd name="connsiteY0" fmla="*/ 0 h 994306"/>
              <a:gd name="connsiteX1" fmla="*/ 8005160 w 8078599"/>
              <a:gd name="connsiteY1" fmla="*/ 0 h 994306"/>
              <a:gd name="connsiteX2" fmla="*/ 8078599 w 8078599"/>
              <a:gd name="connsiteY2" fmla="*/ 73439 h 994306"/>
              <a:gd name="connsiteX3" fmla="*/ 8078599 w 8078599"/>
              <a:gd name="connsiteY3" fmla="*/ 501242 h 994306"/>
              <a:gd name="connsiteX4" fmla="*/ 8078599 w 8078599"/>
              <a:gd name="connsiteY4" fmla="*/ 920867 h 994306"/>
              <a:gd name="connsiteX5" fmla="*/ 8078599 w 8078599"/>
              <a:gd name="connsiteY5" fmla="*/ 994306 h 994306"/>
              <a:gd name="connsiteX6" fmla="*/ 8005160 w 8078599"/>
              <a:gd name="connsiteY6" fmla="*/ 994306 h 994306"/>
              <a:gd name="connsiteX7" fmla="*/ 73439 w 8078599"/>
              <a:gd name="connsiteY7" fmla="*/ 994306 h 994306"/>
              <a:gd name="connsiteX8" fmla="*/ 0 w 8078599"/>
              <a:gd name="connsiteY8" fmla="*/ 994306 h 994306"/>
              <a:gd name="connsiteX9" fmla="*/ 0 w 8078599"/>
              <a:gd name="connsiteY9" fmla="*/ 920867 h 994306"/>
              <a:gd name="connsiteX10" fmla="*/ 0 w 8078599"/>
              <a:gd name="connsiteY10" fmla="*/ 501242 h 994306"/>
              <a:gd name="connsiteX11" fmla="*/ 0 w 8078599"/>
              <a:gd name="connsiteY11" fmla="*/ 73439 h 994306"/>
              <a:gd name="connsiteX12" fmla="*/ 73439 w 8078599"/>
              <a:gd name="connsiteY12" fmla="*/ 0 h 994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078599" h="994306">
                <a:moveTo>
                  <a:pt x="73439" y="0"/>
                </a:moveTo>
                <a:lnTo>
                  <a:pt x="8005160" y="0"/>
                </a:lnTo>
                <a:cubicBezTo>
                  <a:pt x="8045719" y="0"/>
                  <a:pt x="8078599" y="32880"/>
                  <a:pt x="8078599" y="73439"/>
                </a:cubicBezTo>
                <a:lnTo>
                  <a:pt x="8078599" y="501242"/>
                </a:lnTo>
                <a:lnTo>
                  <a:pt x="8078599" y="920867"/>
                </a:lnTo>
                <a:lnTo>
                  <a:pt x="8078599" y="994306"/>
                </a:lnTo>
                <a:lnTo>
                  <a:pt x="8005160" y="994306"/>
                </a:lnTo>
                <a:lnTo>
                  <a:pt x="73439" y="994306"/>
                </a:lnTo>
                <a:lnTo>
                  <a:pt x="0" y="994306"/>
                </a:lnTo>
                <a:lnTo>
                  <a:pt x="0" y="920867"/>
                </a:lnTo>
                <a:lnTo>
                  <a:pt x="0" y="501242"/>
                </a:lnTo>
                <a:lnTo>
                  <a:pt x="0" y="73439"/>
                </a:lnTo>
                <a:cubicBezTo>
                  <a:pt x="0" y="32880"/>
                  <a:pt x="32880" y="0"/>
                  <a:pt x="73439" y="0"/>
                </a:cubicBezTo>
                <a:close/>
              </a:path>
            </a:pathLst>
          </a:custGeom>
          <a:solidFill>
            <a:srgbClr val="11743A"/>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6" name="Title 20"/>
          <p:cNvSpPr txBox="1">
            <a:spLocks/>
          </p:cNvSpPr>
          <p:nvPr/>
        </p:nvSpPr>
        <p:spPr>
          <a:xfrm>
            <a:off x="636102" y="235530"/>
            <a:ext cx="8220075" cy="99430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200" smtClean="0">
                <a:solidFill>
                  <a:schemeClr val="bg1"/>
                </a:solidFill>
                <a:latin typeface="+mn-lt"/>
              </a:rPr>
              <a:t>Why Were the Germans Bombing?</a:t>
            </a:r>
            <a:endParaRPr lang="en-GB" sz="3200" dirty="0">
              <a:solidFill>
                <a:schemeClr val="bg1"/>
              </a:solidFill>
              <a:latin typeface="+mn-lt"/>
            </a:endParaRPr>
          </a:p>
        </p:txBody>
      </p:sp>
      <p:sp>
        <p:nvSpPr>
          <p:cNvPr id="7" name="Rectangle 6">
            <a:extLst>
              <a:ext uri="{FF2B5EF4-FFF2-40B4-BE49-F238E27FC236}">
                <a16:creationId xmlns:a16="http://schemas.microsoft.com/office/drawing/2014/main" id="{3B2427B4-7112-4B25-B027-2874B9B57DDE}"/>
              </a:ext>
            </a:extLst>
          </p:cNvPr>
          <p:cNvSpPr/>
          <p:nvPr/>
        </p:nvSpPr>
        <p:spPr>
          <a:xfrm>
            <a:off x="715650" y="1459223"/>
            <a:ext cx="5796942" cy="1077051"/>
          </a:xfrm>
          <a:prstGeom prst="rect">
            <a:avLst/>
          </a:prstGeom>
          <a:solidFill>
            <a:schemeClr val="bg1"/>
          </a:solidFill>
          <a:ln w="19050">
            <a:solidFill>
              <a:srgbClr val="117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defRPr/>
            </a:pPr>
            <a:r>
              <a:rPr lang="en-GB" dirty="0">
                <a:solidFill>
                  <a:schemeClr val="tx1"/>
                </a:solidFill>
                <a:ea typeface="Sassoon Infant Rg" panose="02000503030000020003" pitchFamily="50" charset="0"/>
              </a:rPr>
              <a:t>The Germans wanted to damage industrial areas, like factories and ports, so that it made it harder for the British to move weapons to fight them. </a:t>
            </a:r>
          </a:p>
        </p:txBody>
      </p:sp>
      <p:sp>
        <p:nvSpPr>
          <p:cNvPr id="8" name="Rectangle 7">
            <a:extLst>
              <a:ext uri="{FF2B5EF4-FFF2-40B4-BE49-F238E27FC236}">
                <a16:creationId xmlns:a16="http://schemas.microsoft.com/office/drawing/2014/main" id="{28412520-B565-4262-9880-440D8C0C48C9}"/>
              </a:ext>
            </a:extLst>
          </p:cNvPr>
          <p:cNvSpPr/>
          <p:nvPr/>
        </p:nvSpPr>
        <p:spPr>
          <a:xfrm>
            <a:off x="715649" y="2970771"/>
            <a:ext cx="5561301" cy="1228043"/>
          </a:xfrm>
          <a:prstGeom prst="rect">
            <a:avLst/>
          </a:prstGeom>
          <a:solidFill>
            <a:schemeClr val="bg1"/>
          </a:solidFill>
          <a:ln w="19050">
            <a:solidFill>
              <a:srgbClr val="117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defRPr/>
            </a:pPr>
            <a:r>
              <a:rPr lang="en-GB" dirty="0">
                <a:solidFill>
                  <a:schemeClr val="tx1"/>
                </a:solidFill>
                <a:ea typeface="Sassoon Infant Rg" panose="02000503030000020003" pitchFamily="50" charset="0"/>
              </a:rPr>
              <a:t>They didn’t just stop at London. They bombed many other places throughout the country. They also bombed areas where people lived and thousands of people were killed. </a:t>
            </a:r>
          </a:p>
        </p:txBody>
      </p:sp>
      <p:sp>
        <p:nvSpPr>
          <p:cNvPr id="9" name="Rectangle 8">
            <a:extLst>
              <a:ext uri="{FF2B5EF4-FFF2-40B4-BE49-F238E27FC236}">
                <a16:creationId xmlns:a16="http://schemas.microsoft.com/office/drawing/2014/main" id="{4DE5DCB3-6A05-42BD-A51C-7D347B138E0D}"/>
              </a:ext>
            </a:extLst>
          </p:cNvPr>
          <p:cNvSpPr/>
          <p:nvPr/>
        </p:nvSpPr>
        <p:spPr>
          <a:xfrm>
            <a:off x="715650" y="4633311"/>
            <a:ext cx="6124113" cy="1228042"/>
          </a:xfrm>
          <a:prstGeom prst="rect">
            <a:avLst/>
          </a:prstGeom>
          <a:solidFill>
            <a:schemeClr val="bg1"/>
          </a:solidFill>
          <a:ln w="19050">
            <a:solidFill>
              <a:srgbClr val="117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defRPr/>
            </a:pPr>
            <a:r>
              <a:rPr lang="en-GB" dirty="0">
                <a:solidFill>
                  <a:schemeClr val="tx1"/>
                </a:solidFill>
                <a:ea typeface="Sassoon Infant Rg" panose="02000503030000020003" pitchFamily="50" charset="0"/>
              </a:rPr>
              <a:t>Adolf Hitler thought that if the people of Britain saw others being killed and that their country was being destroyed, they would give up and stop fighting them, allowing Germany to take control of their country.</a:t>
            </a:r>
          </a:p>
        </p:txBody>
      </p:sp>
    </p:spTree>
    <p:extLst>
      <p:ext uri="{BB962C8B-B14F-4D97-AF65-F5344CB8AC3E}">
        <p14:creationId xmlns:p14="http://schemas.microsoft.com/office/powerpoint/2010/main" val="2725906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8140" y="0"/>
            <a:ext cx="10515600" cy="1325563"/>
          </a:xfrm>
        </p:spPr>
        <p:txBody>
          <a:bodyPr/>
          <a:lstStyle/>
          <a:p>
            <a:r>
              <a:rPr lang="en-GB" b="1" dirty="0" smtClean="0"/>
              <a:t>How did people protect themselves? </a:t>
            </a:r>
            <a:endParaRPr lang="en-GB" b="1" dirty="0"/>
          </a:p>
        </p:txBody>
      </p:sp>
      <p:sp>
        <p:nvSpPr>
          <p:cNvPr id="3" name="Content Placeholder 2"/>
          <p:cNvSpPr>
            <a:spLocks noGrp="1"/>
          </p:cNvSpPr>
          <p:nvPr>
            <p:ph idx="1"/>
          </p:nvPr>
        </p:nvSpPr>
        <p:spPr>
          <a:xfrm>
            <a:off x="669235" y="1182756"/>
            <a:ext cx="10780643" cy="3498574"/>
          </a:xfrm>
        </p:spPr>
        <p:txBody>
          <a:bodyPr>
            <a:normAutofit lnSpcReduction="10000"/>
          </a:bodyPr>
          <a:lstStyle/>
          <a:p>
            <a:r>
              <a:rPr lang="en-GB" dirty="0" smtClean="0"/>
              <a:t>The RAF flew ‘interception’ missions to attack German bombers before they arrived at the target. Radar allowed the RAF to detect enemy planes in time.</a:t>
            </a:r>
          </a:p>
          <a:p>
            <a:r>
              <a:rPr lang="en-GB" dirty="0" smtClean="0"/>
              <a:t>People would shelter in public shelters, or they would construct shelters at home such as Anderson shelters. </a:t>
            </a:r>
          </a:p>
          <a:p>
            <a:r>
              <a:rPr lang="en-GB" dirty="0" smtClean="0"/>
              <a:t>The ‘blackout’ came into effect. People would cover lights up so towns would be less visible from the air. Windows, street lights and car headlights would be covered to let out a minimum amount of illumination. </a:t>
            </a:r>
          </a:p>
        </p:txBody>
      </p:sp>
      <p:pic>
        <p:nvPicPr>
          <p:cNvPr id="1026" name="Picture 2" descr="Morrison Shelter Object WW2 Air Raid Blitz Clydebank KS2 Illustra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6522" y="4430849"/>
            <a:ext cx="4854300" cy="2427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586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dirty="0" smtClean="0"/>
              <a:t>Your task is to plan where to build radar stations and RAF bases. </a:t>
            </a:r>
            <a:endParaRPr lang="en-GB" sz="4000" b="1" dirty="0"/>
          </a:p>
        </p:txBody>
      </p:sp>
      <p:sp>
        <p:nvSpPr>
          <p:cNvPr id="3" name="Content Placeholder 2"/>
          <p:cNvSpPr>
            <a:spLocks noGrp="1"/>
          </p:cNvSpPr>
          <p:nvPr>
            <p:ph idx="1"/>
          </p:nvPr>
        </p:nvSpPr>
        <p:spPr>
          <a:xfrm>
            <a:off x="838200" y="1825625"/>
            <a:ext cx="7132983" cy="4351338"/>
          </a:xfrm>
        </p:spPr>
        <p:txBody>
          <a:bodyPr>
            <a:normAutofit lnSpcReduction="10000"/>
          </a:bodyPr>
          <a:lstStyle/>
          <a:p>
            <a:pPr marL="0" indent="0">
              <a:buNone/>
            </a:pPr>
            <a:r>
              <a:rPr lang="en-GB" sz="2000" dirty="0" smtClean="0"/>
              <a:t>Your goal is to protect UK cities vital to the war effort, such as London and Coventry. </a:t>
            </a:r>
          </a:p>
          <a:p>
            <a:pPr marL="0" indent="0">
              <a:buNone/>
            </a:pPr>
            <a:endParaRPr lang="en-GB" sz="2000" dirty="0" smtClean="0"/>
          </a:p>
          <a:p>
            <a:pPr marL="0" indent="0">
              <a:buNone/>
            </a:pPr>
            <a:r>
              <a:rPr lang="en-GB" sz="2000" dirty="0" smtClean="0"/>
              <a:t>You have enough resources to build 8 radar stations. Radar stations can detect enemy planes up to 80 miles away. (radius of 80 miles)</a:t>
            </a:r>
          </a:p>
          <a:p>
            <a:pPr marL="0" indent="0">
              <a:buNone/>
            </a:pPr>
            <a:endParaRPr lang="en-GB" sz="2000" dirty="0"/>
          </a:p>
          <a:p>
            <a:pPr marL="0" indent="0">
              <a:buNone/>
            </a:pPr>
            <a:r>
              <a:rPr lang="en-GB" sz="2000" dirty="0" smtClean="0"/>
              <a:t>You have enough resources for 6 RAF bases. Pilots flying from the bases will generally have enough fuel to fly 100 miles for interceptor missions. (radius of 100 miles). </a:t>
            </a:r>
          </a:p>
          <a:p>
            <a:pPr marL="0" indent="0">
              <a:buNone/>
            </a:pPr>
            <a:endParaRPr lang="en-GB" sz="2000" dirty="0"/>
          </a:p>
          <a:p>
            <a:pPr marL="0" indent="0">
              <a:buNone/>
            </a:pPr>
            <a:r>
              <a:rPr lang="en-GB" sz="2000" dirty="0" smtClean="0"/>
              <a:t>Choose a symbol for Radar stations and RAF bases and place these on the map- don’t forget to add them to the legend!</a:t>
            </a:r>
          </a:p>
          <a:p>
            <a:pPr marL="0" indent="0">
              <a:buNone/>
            </a:pPr>
            <a:r>
              <a:rPr lang="en-GB" sz="2000" dirty="0" smtClean="0"/>
              <a:t>Use the scale to judge the radius each one can protect. </a:t>
            </a:r>
          </a:p>
        </p:txBody>
      </p:sp>
      <p:pic>
        <p:nvPicPr>
          <p:cNvPr id="4" name="Picture 3" descr="Map of England Cities – MapsofWorld.com"/>
          <p:cNvPicPr/>
          <p:nvPr/>
        </p:nvPicPr>
        <p:blipFill>
          <a:blip r:embed="rId2">
            <a:extLst>
              <a:ext uri="{28A0092B-C50C-407E-A947-70E740481C1C}">
                <a14:useLocalDpi xmlns:a14="http://schemas.microsoft.com/office/drawing/2010/main" val="0"/>
              </a:ext>
            </a:extLst>
          </a:blip>
          <a:srcRect/>
          <a:stretch>
            <a:fillRect/>
          </a:stretch>
        </p:blipFill>
        <p:spPr bwMode="auto">
          <a:xfrm>
            <a:off x="8145670" y="1530626"/>
            <a:ext cx="3284330" cy="4804424"/>
          </a:xfrm>
          <a:prstGeom prst="rect">
            <a:avLst/>
          </a:prstGeom>
          <a:noFill/>
          <a:ln>
            <a:noFill/>
          </a:ln>
        </p:spPr>
      </p:pic>
    </p:spTree>
    <p:extLst>
      <p:ext uri="{BB962C8B-B14F-4D97-AF65-F5344CB8AC3E}">
        <p14:creationId xmlns:p14="http://schemas.microsoft.com/office/powerpoint/2010/main" val="4120807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800" dirty="0" smtClean="0"/>
              <a:t>ARP officers were in charge of organising the blackout and making sure the people made it to the shelters. It was a difficult job. </a:t>
            </a:r>
            <a:endParaRPr lang="en-GB" sz="2800" dirty="0"/>
          </a:p>
        </p:txBody>
      </p:sp>
      <p:sp>
        <p:nvSpPr>
          <p:cNvPr id="4" name="Content Placeholder 3"/>
          <p:cNvSpPr>
            <a:spLocks noGrp="1"/>
          </p:cNvSpPr>
          <p:nvPr>
            <p:ph idx="1"/>
          </p:nvPr>
        </p:nvSpPr>
        <p:spPr>
          <a:xfrm>
            <a:off x="540027" y="1646721"/>
            <a:ext cx="7361583" cy="4475784"/>
          </a:xfrm>
        </p:spPr>
        <p:txBody>
          <a:bodyPr>
            <a:noAutofit/>
          </a:bodyPr>
          <a:lstStyle/>
          <a:p>
            <a:pPr marL="0" indent="0">
              <a:buNone/>
            </a:pPr>
            <a:r>
              <a:rPr lang="en-GB" sz="1600" dirty="0" smtClean="0"/>
              <a:t>It has started! If they keep this up for another week, the war will be over. The East End won’t be able to stand much more of this sort of thing. What’s more, the Fire Brigade won’t be able to stand much more of it either. This is the first leave I’ve had since Thursday… Down came the bombs. You could hear the HEs going over the top with a low whistling sound. After a moment or two they started in with the incendiaries and dropped a Molotov over the docks. There was fire in every direction. The City was turned into an enormous, loosely stacked furnace, belching black smoke. </a:t>
            </a:r>
            <a:r>
              <a:rPr lang="en-GB" sz="1600" b="1" dirty="0" smtClean="0"/>
              <a:t>Air Raid Warden ( London ) , 1941 </a:t>
            </a:r>
          </a:p>
          <a:p>
            <a:pPr marL="0" indent="0">
              <a:buNone/>
            </a:pPr>
            <a:r>
              <a:rPr lang="en-GB" sz="1600" dirty="0" smtClean="0"/>
              <a:t>"When the siren sounded we would hurry to the shelters, ticking off the names of the residents in their areas as they arrived, then back they went to hurry and chivvy the laggards and see that those who chose to stay in their houses were all right... They carried children, old people, bundles of blankets, and the odd personal possessions which some eccentrics insisted on taking with them to the shelters."</a:t>
            </a:r>
            <a:r>
              <a:rPr lang="en-GB" sz="1600" b="1" dirty="0" smtClean="0"/>
              <a:t> Francis </a:t>
            </a:r>
            <a:r>
              <a:rPr lang="en-GB" sz="1600" b="1" dirty="0" err="1" smtClean="0"/>
              <a:t>Faviell</a:t>
            </a:r>
            <a:r>
              <a:rPr lang="en-GB" sz="1600" b="1" dirty="0" smtClean="0"/>
              <a:t>—ARP ( London ) 1958 </a:t>
            </a:r>
          </a:p>
          <a:p>
            <a:pPr marL="0" indent="0">
              <a:buNone/>
            </a:pPr>
            <a:r>
              <a:rPr lang="en-GB" sz="1600" dirty="0" smtClean="0"/>
              <a:t>‘’I go into a house, decide who's alive and who's dead, tot up the number of victims and what is necessary in the way of fire services, ambulances, demolition etc... Women warders are better than men in most cases... They can see in a moment who is in the house because they know what to look for. If the kettle is on the stove they know the occupants are probably downstairs and have not gone to bed; if there is a cot they know there is a baby about somewhere." </a:t>
            </a:r>
            <a:r>
              <a:rPr lang="en-GB" sz="1600" b="1" dirty="0" smtClean="0"/>
              <a:t>Senior Warden, 1941</a:t>
            </a:r>
            <a:endParaRPr lang="en-GB" sz="1600" b="1" dirty="0"/>
          </a:p>
        </p:txBody>
      </p:sp>
      <p:pic>
        <p:nvPicPr>
          <p:cNvPr id="3076" name="Picture 4" descr="Air Raid Warden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37713" y="1609103"/>
            <a:ext cx="3220278" cy="331060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448261" y="5118652"/>
            <a:ext cx="2932043" cy="1200329"/>
          </a:xfrm>
          <a:prstGeom prst="rect">
            <a:avLst/>
          </a:prstGeom>
          <a:noFill/>
        </p:spPr>
        <p:txBody>
          <a:bodyPr wrap="square" rtlCol="0">
            <a:spAutoFit/>
          </a:bodyPr>
          <a:lstStyle/>
          <a:p>
            <a:r>
              <a:rPr lang="en-GB" dirty="0" smtClean="0"/>
              <a:t>Discuss- What skills would a good ARP warden need?</a:t>
            </a:r>
          </a:p>
          <a:p>
            <a:r>
              <a:rPr lang="en-GB" dirty="0" smtClean="0"/>
              <a:t>Do you think you have what it takes?</a:t>
            </a:r>
            <a:endParaRPr lang="en-GB" dirty="0"/>
          </a:p>
        </p:txBody>
      </p:sp>
    </p:spTree>
    <p:extLst>
      <p:ext uri="{BB962C8B-B14F-4D97-AF65-F5344CB8AC3E}">
        <p14:creationId xmlns:p14="http://schemas.microsoft.com/office/powerpoint/2010/main" val="34150937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832</Words>
  <Application>Microsoft Office PowerPoint</Application>
  <PresentationFormat>Widescreen</PresentationFormat>
  <Paragraphs>34</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Comic Sans MS</vt:lpstr>
      <vt:lpstr>Sassoon Infant Rg</vt:lpstr>
      <vt:lpstr>Office Theme</vt:lpstr>
      <vt:lpstr>PowerPoint Presentation</vt:lpstr>
      <vt:lpstr>The Blitz.</vt:lpstr>
      <vt:lpstr>PowerPoint Presentation</vt:lpstr>
      <vt:lpstr>How did people protect themselves? </vt:lpstr>
      <vt:lpstr>Your task is to plan where to build radar stations and RAF bases. </vt:lpstr>
      <vt:lpstr>ARP officers were in charge of organising the blackout and making sure the people made it to the shelters. It was a difficult job.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 Greenham</dc:creator>
  <cp:lastModifiedBy>J Greenham</cp:lastModifiedBy>
  <cp:revision>11</cp:revision>
  <dcterms:created xsi:type="dcterms:W3CDTF">2022-02-20T12:09:10Z</dcterms:created>
  <dcterms:modified xsi:type="dcterms:W3CDTF">2022-02-20T14:57:03Z</dcterms:modified>
</cp:coreProperties>
</file>