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1"/>
  </p:notesMasterIdLst>
  <p:handoutMasterIdLst>
    <p:handoutMasterId r:id="rId32"/>
  </p:handoutMasterIdLst>
  <p:sldIdLst>
    <p:sldId id="258"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67" r:id="rId30"/>
  </p:sldIdLst>
  <p:sldSz cx="9144000" cy="6858000" type="screen4x3"/>
  <p:notesSz cx="6858000" cy="9144000"/>
  <p:embeddedFontLst>
    <p:embeddedFont>
      <p:font typeface="Calibri" panose="020F0502020204030204" pitchFamily="34" charset="0"/>
      <p:regular r:id="rId33"/>
      <p:bold r:id="rId34"/>
      <p:italic r:id="rId35"/>
      <p:boldItalic r:id="rId36"/>
    </p:embeddedFont>
    <p:embeddedFont>
      <p:font typeface="Twinkl" panose="020B060402020202020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9BD"/>
    <a:srgbClr val="B08DBA"/>
    <a:srgbClr val="9D96C2"/>
    <a:srgbClr val="F8EC72"/>
    <a:srgbClr val="349A8C"/>
    <a:srgbClr val="D475A1"/>
    <a:srgbClr val="4CADEA"/>
    <a:srgbClr val="9B70A5"/>
    <a:srgbClr val="E7616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31" autoAdjust="0"/>
    <p:restoredTop sz="94660"/>
  </p:normalViewPr>
  <p:slideViewPr>
    <p:cSldViewPr snapToGrid="0" showGuides="1">
      <p:cViewPr varScale="1">
        <p:scale>
          <a:sx n="86" d="100"/>
          <a:sy n="86" d="100"/>
        </p:scale>
        <p:origin x="1618"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19/03/2022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pshe/living-in-the-wider-world-pshce-subjects-key-stage-2/ks2-the-world-of-wor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slide" Target="slide9.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slide" Target="slide10.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slide" Target="slide11.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slide" Target="slide13.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slide" Target="slide14.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slide" Target="slide15.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slide" Target="slide16.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slide" Target="slide17.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slide" Target="slide18.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slide" Target="slide19.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slide" Target="slide21.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slide" Target="slide21.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slide" Target="slide21.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25.xml"/><Relationship Id="rId7"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slide" Target="slide23.xm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slide" Target="slide24.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slide" Target="slide25.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2" Type="http://schemas.openxmlformats.org/officeDocument/2006/relationships/hyperlink" Target="https://www.twinkl.co.uk/resources/ks2-pshe/living-in-the-wider-world-pshce-subjects-key-stage-2/ks2-the-world-of-work"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slide" Target="slide5.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slide" Target="slide6.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image" Target="../media/image18.jpe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slide" Target="slide8.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3D1FC9-12BA-4415-B468-28F8EDF9FC77}"/>
              </a:ext>
            </a:extLst>
          </p:cNvPr>
          <p:cNvSpPr/>
          <p:nvPr/>
        </p:nvSpPr>
        <p:spPr>
          <a:xfrm>
            <a:off x="0" y="5674290"/>
            <a:ext cx="1716066" cy="1183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38DC7ACC-7924-4F2A-91E3-461F1F7E7893}"/>
              </a:ext>
            </a:extLst>
          </p:cNvPr>
          <p:cNvSpPr/>
          <p:nvPr/>
        </p:nvSpPr>
        <p:spPr>
          <a:xfrm>
            <a:off x="0" y="0"/>
            <a:ext cx="2066192" cy="6867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7"/>
            <a:chOff x="829963" y="700334"/>
            <a:chExt cx="7364803"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21383" y="844091"/>
              <a:ext cx="6981788" cy="523220"/>
            </a:xfrm>
            <a:prstGeom prst="rect">
              <a:avLst/>
            </a:prstGeom>
            <a:noFill/>
          </p:spPr>
          <p:txBody>
            <a:bodyPr wrap="square">
              <a:spAutoFit/>
            </a:bodyPr>
            <a:lstStyle/>
            <a:p>
              <a:pPr algn="ctr"/>
              <a:r>
                <a:rPr lang="en-GB" sz="2800" b="1" dirty="0">
                  <a:solidFill>
                    <a:schemeClr val="bg1"/>
                  </a:solidFill>
                  <a:latin typeface="+mn-lt"/>
                </a:rPr>
                <a:t>H Is for Helicopter Pilot</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1">
                <a:lumMod val="20000"/>
                <a:lumOff val="80000"/>
              </a:schemeClr>
            </a:solidFill>
            <a:ln w="28575">
              <a:solidFill>
                <a:srgbClr val="D47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90165" y="1580202"/>
            <a:ext cx="2795289" cy="3416320"/>
          </a:xfrm>
          <a:prstGeom prst="rect">
            <a:avLst/>
          </a:prstGeom>
          <a:noFill/>
          <a:ln w="28575">
            <a:noFill/>
          </a:ln>
        </p:spPr>
        <p:txBody>
          <a:bodyPr wrap="square">
            <a:spAutoFit/>
          </a:bodyPr>
          <a:lstStyle/>
          <a:p>
            <a:r>
              <a:rPr lang="en-GB" dirty="0"/>
              <a:t>Helicopter pilots are in charge of flying helicopters, managing any other staff on board and ensuring the safety of all passengers. They work in many different fields. For example, they may fly air ambulances, transport people to oil rigs or take tourists on sightseeing tours.</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4302982" y="4077469"/>
            <a:ext cx="3549048" cy="1200329"/>
          </a:xfrm>
          <a:prstGeom prst="rect">
            <a:avLst/>
          </a:prstGeom>
          <a:noFill/>
          <a:ln w="28575">
            <a:noFill/>
          </a:ln>
        </p:spPr>
        <p:txBody>
          <a:bodyPr wrap="square">
            <a:spAutoFit/>
          </a:bodyPr>
          <a:lstStyle/>
          <a:p>
            <a:r>
              <a:rPr lang="en-GB" dirty="0"/>
              <a:t>Helicopter pilots should have quick reaction skills, good focus and be able to take the lead in high-pressure situations.</a:t>
            </a:r>
          </a:p>
        </p:txBody>
      </p:sp>
      <p:pic>
        <p:nvPicPr>
          <p:cNvPr id="3" name="Picture 2">
            <a:extLst>
              <a:ext uri="{FF2B5EF4-FFF2-40B4-BE49-F238E27FC236}">
                <a16:creationId xmlns:a16="http://schemas.microsoft.com/office/drawing/2014/main" id="{258D9997-D3DD-45E3-B885-3F59BB6409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3599" y="1842469"/>
            <a:ext cx="3198629" cy="1604697"/>
          </a:xfrm>
          <a:prstGeom prst="rect">
            <a:avLst/>
          </a:prstGeom>
        </p:spPr>
      </p:pic>
    </p:spTree>
    <p:extLst>
      <p:ext uri="{BB962C8B-B14F-4D97-AF65-F5344CB8AC3E}">
        <p14:creationId xmlns:p14="http://schemas.microsoft.com/office/powerpoint/2010/main" val="28210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6"/>
            <a:chOff x="829963" y="700334"/>
            <a:chExt cx="7364803"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06983" y="860637"/>
              <a:ext cx="6996188" cy="523220"/>
            </a:xfrm>
            <a:prstGeom prst="rect">
              <a:avLst/>
            </a:prstGeom>
            <a:noFill/>
          </p:spPr>
          <p:txBody>
            <a:bodyPr wrap="square">
              <a:spAutoFit/>
            </a:bodyPr>
            <a:lstStyle/>
            <a:p>
              <a:pPr algn="ctr"/>
              <a:r>
                <a:rPr lang="en-GB" sz="2800" b="1" dirty="0">
                  <a:solidFill>
                    <a:schemeClr val="bg1"/>
                  </a:solidFill>
                  <a:latin typeface="+mn-lt"/>
                </a:rPr>
                <a:t>I Is for Interior Designer </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6">
                <a:lumMod val="20000"/>
                <a:lumOff val="80000"/>
              </a:schemeClr>
            </a:solidFill>
            <a:ln w="28575">
              <a:solidFill>
                <a:srgbClr val="9D9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80238" y="1492146"/>
            <a:ext cx="3122745" cy="2862322"/>
          </a:xfrm>
          <a:prstGeom prst="rect">
            <a:avLst/>
          </a:prstGeom>
          <a:noFill/>
          <a:ln w="28575">
            <a:noFill/>
          </a:ln>
        </p:spPr>
        <p:txBody>
          <a:bodyPr wrap="square">
            <a:spAutoFit/>
          </a:bodyPr>
          <a:lstStyle/>
          <a:p>
            <a:r>
              <a:rPr lang="en-GB" dirty="0"/>
              <a:t>Interior designers plan the decor and layout of the inside of different buildings. For example, they could be involved in the design of homes, restaurants, hospitals, shops and hotels. Interior designers make sure the spaces look attractive but are also practical.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354468"/>
            <a:ext cx="6684337" cy="923330"/>
          </a:xfrm>
          <a:prstGeom prst="rect">
            <a:avLst/>
          </a:prstGeom>
          <a:noFill/>
          <a:ln w="28575">
            <a:noFill/>
          </a:ln>
        </p:spPr>
        <p:txBody>
          <a:bodyPr wrap="square">
            <a:spAutoFit/>
          </a:bodyPr>
          <a:lstStyle/>
          <a:p>
            <a:r>
              <a:rPr lang="en-GB" dirty="0"/>
              <a:t>Important skills for interior designers include being creative, working well as part of a team and being able to make decisions confidently.</a:t>
            </a:r>
          </a:p>
        </p:txBody>
      </p:sp>
      <p:pic>
        <p:nvPicPr>
          <p:cNvPr id="3" name="Picture 2">
            <a:extLst>
              <a:ext uri="{FF2B5EF4-FFF2-40B4-BE49-F238E27FC236}">
                <a16:creationId xmlns:a16="http://schemas.microsoft.com/office/drawing/2014/main" id="{CD65378E-F51A-4FBA-90A1-9E237DA1E4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33"/>
          <a:stretch/>
        </p:blipFill>
        <p:spPr>
          <a:xfrm>
            <a:off x="4400982" y="1734648"/>
            <a:ext cx="3353047" cy="2075600"/>
          </a:xfrm>
          <a:prstGeom prst="roundRect">
            <a:avLst>
              <a:gd name="adj" fmla="val 6954"/>
            </a:avLst>
          </a:prstGeom>
        </p:spPr>
      </p:pic>
    </p:spTree>
    <p:extLst>
      <p:ext uri="{BB962C8B-B14F-4D97-AF65-F5344CB8AC3E}">
        <p14:creationId xmlns:p14="http://schemas.microsoft.com/office/powerpoint/2010/main" val="424087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2" cy="5207766"/>
            <a:chOff x="829963" y="700334"/>
            <a:chExt cx="7364802"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2"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985383" y="894491"/>
              <a:ext cx="7017788" cy="461665"/>
            </a:xfrm>
            <a:prstGeom prst="rect">
              <a:avLst/>
            </a:prstGeom>
            <a:noFill/>
          </p:spPr>
          <p:txBody>
            <a:bodyPr wrap="square">
              <a:spAutoFit/>
            </a:bodyPr>
            <a:lstStyle/>
            <a:p>
              <a:pPr algn="ctr"/>
              <a:r>
                <a:rPr lang="en-GB" sz="2400" b="1" dirty="0">
                  <a:latin typeface="+mn-lt"/>
                </a:rPr>
                <a:t>J Is for Jewellery Designer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714983" y="1645002"/>
              <a:ext cx="3107230" cy="2384493"/>
            </a:xfrm>
            <a:prstGeom prst="roundRect">
              <a:avLst>
                <a:gd name="adj" fmla="val 7345"/>
              </a:avLst>
            </a:prstGeom>
            <a:solidFill>
              <a:schemeClr val="accent3">
                <a:lumMod val="20000"/>
                <a:lumOff val="80000"/>
              </a:schemeClr>
            </a:solidFill>
            <a:ln w="28575">
              <a:solidFill>
                <a:srgbClr val="F8E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37872" y="1527389"/>
            <a:ext cx="3606927" cy="2585323"/>
          </a:xfrm>
          <a:prstGeom prst="rect">
            <a:avLst/>
          </a:prstGeom>
          <a:noFill/>
          <a:ln w="28575">
            <a:noFill/>
          </a:ln>
        </p:spPr>
        <p:txBody>
          <a:bodyPr wrap="square">
            <a:spAutoFit/>
          </a:bodyPr>
          <a:lstStyle/>
          <a:p>
            <a:r>
              <a:rPr lang="en-GB" dirty="0"/>
              <a:t>Jewellery designers design and create different types of jewellery using a range of materials. Some jewellery designers will work for larger businesses where their designs will be made in large quantities; others may run their own small business and create unique designs for customers.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37872" y="4202431"/>
            <a:ext cx="6744188" cy="923330"/>
          </a:xfrm>
          <a:prstGeom prst="rect">
            <a:avLst/>
          </a:prstGeom>
          <a:noFill/>
          <a:ln w="28575">
            <a:noFill/>
          </a:ln>
        </p:spPr>
        <p:txBody>
          <a:bodyPr wrap="square">
            <a:spAutoFit/>
          </a:bodyPr>
          <a:lstStyle/>
          <a:p>
            <a:r>
              <a:rPr lang="en-GB" dirty="0"/>
              <a:t>Jewellery designers need to think creatively and enjoy seeing their ideas brought to life. They also need to be good at listening to their customers and have great time management skills.</a:t>
            </a:r>
          </a:p>
        </p:txBody>
      </p:sp>
      <p:pic>
        <p:nvPicPr>
          <p:cNvPr id="3" name="Picture 2">
            <a:extLst>
              <a:ext uri="{FF2B5EF4-FFF2-40B4-BE49-F238E27FC236}">
                <a16:creationId xmlns:a16="http://schemas.microsoft.com/office/drawing/2014/main" id="{9605D921-37C0-444A-8DE0-6448201957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6945" y="1699200"/>
            <a:ext cx="2565059" cy="2251630"/>
          </a:xfrm>
          <a:prstGeom prst="rect">
            <a:avLst/>
          </a:prstGeom>
        </p:spPr>
      </p:pic>
    </p:spTree>
    <p:extLst>
      <p:ext uri="{BB962C8B-B14F-4D97-AF65-F5344CB8AC3E}">
        <p14:creationId xmlns:p14="http://schemas.microsoft.com/office/powerpoint/2010/main" val="105796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21383" y="836891"/>
              <a:ext cx="6981788" cy="523220"/>
            </a:xfrm>
            <a:prstGeom prst="rect">
              <a:avLst/>
            </a:prstGeom>
            <a:noFill/>
          </p:spPr>
          <p:txBody>
            <a:bodyPr wrap="square">
              <a:spAutoFit/>
            </a:bodyPr>
            <a:lstStyle/>
            <a:p>
              <a:pPr algn="ctr"/>
              <a:r>
                <a:rPr lang="en-GB" sz="2800" b="1" dirty="0">
                  <a:solidFill>
                    <a:schemeClr val="bg1"/>
                  </a:solidFill>
                  <a:latin typeface="+mn-lt"/>
                </a:rPr>
                <a:t>K Is for Kennel Manager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5">
                <a:lumMod val="20000"/>
                <a:lumOff val="80000"/>
              </a:schemeClr>
            </a:solidFill>
            <a:ln w="28575">
              <a:solidFill>
                <a:srgbClr val="4CA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11013" y="1625334"/>
            <a:ext cx="3136280" cy="3693319"/>
          </a:xfrm>
          <a:prstGeom prst="rect">
            <a:avLst/>
          </a:prstGeom>
          <a:noFill/>
          <a:ln w="28575">
            <a:noFill/>
          </a:ln>
        </p:spPr>
        <p:txBody>
          <a:bodyPr wrap="square">
            <a:spAutoFit/>
          </a:bodyPr>
          <a:lstStyle/>
          <a:p>
            <a:r>
              <a:rPr lang="en-GB" dirty="0"/>
              <a:t>Kennel managers are responsible for making sure all dogs (and sometimes other animals) are well looked-after while in their care. They need to hire and manage other members of staff and organise work schedules. They must also ensure that all animals are regularly cleaned and provided with food, water and exercise.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2F98C53C-B79F-44B9-8400-BABC0064DBC5}"/>
              </a:ext>
            </a:extLst>
          </p:cNvPr>
          <p:cNvSpPr txBox="1"/>
          <p:nvPr/>
        </p:nvSpPr>
        <p:spPr>
          <a:xfrm>
            <a:off x="4295268" y="4077469"/>
            <a:ext cx="3632434" cy="1200329"/>
          </a:xfrm>
          <a:prstGeom prst="rect">
            <a:avLst/>
          </a:prstGeom>
          <a:noFill/>
          <a:ln w="28575">
            <a:noFill/>
          </a:ln>
        </p:spPr>
        <p:txBody>
          <a:bodyPr wrap="square">
            <a:spAutoFit/>
          </a:bodyPr>
          <a:lstStyle/>
          <a:p>
            <a:r>
              <a:rPr lang="en-GB" dirty="0"/>
              <a:t>Kennel managers should have a real love of animals, have great organisational skills and enjoy a physically demanding job. </a:t>
            </a:r>
          </a:p>
        </p:txBody>
      </p:sp>
      <p:pic>
        <p:nvPicPr>
          <p:cNvPr id="3" name="Picture 2">
            <a:extLst>
              <a:ext uri="{FF2B5EF4-FFF2-40B4-BE49-F238E27FC236}">
                <a16:creationId xmlns:a16="http://schemas.microsoft.com/office/drawing/2014/main" id="{F45F9F3F-4F08-43A7-A8F9-75D447AB8B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7634" y="1624196"/>
            <a:ext cx="1147701" cy="2296503"/>
          </a:xfrm>
          <a:prstGeom prst="rect">
            <a:avLst/>
          </a:prstGeom>
        </p:spPr>
      </p:pic>
    </p:spTree>
    <p:extLst>
      <p:ext uri="{BB962C8B-B14F-4D97-AF65-F5344CB8AC3E}">
        <p14:creationId xmlns:p14="http://schemas.microsoft.com/office/powerpoint/2010/main" val="7489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06983" y="857484"/>
              <a:ext cx="6996188" cy="523220"/>
            </a:xfrm>
            <a:prstGeom prst="rect">
              <a:avLst/>
            </a:prstGeom>
            <a:noFill/>
          </p:spPr>
          <p:txBody>
            <a:bodyPr wrap="square">
              <a:spAutoFit/>
            </a:bodyPr>
            <a:lstStyle/>
            <a:p>
              <a:pPr algn="ctr"/>
              <a:r>
                <a:rPr lang="en-GB" sz="2800" b="1" dirty="0">
                  <a:solidFill>
                    <a:schemeClr val="bg1"/>
                  </a:solidFill>
                  <a:latin typeface="+mn-lt"/>
                </a:rPr>
                <a:t>L Is for Landscape Architect</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4">
                <a:lumMod val="20000"/>
                <a:lumOff val="80000"/>
              </a:schemeClr>
            </a:solidFill>
            <a:ln w="28575">
              <a:solidFill>
                <a:srgbClr val="77B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85541" y="1505809"/>
            <a:ext cx="2846459" cy="3416320"/>
          </a:xfrm>
          <a:prstGeom prst="rect">
            <a:avLst/>
          </a:prstGeom>
          <a:noFill/>
          <a:ln w="28575">
            <a:noFill/>
          </a:ln>
        </p:spPr>
        <p:txBody>
          <a:bodyPr wrap="square">
            <a:spAutoFit/>
          </a:bodyPr>
          <a:lstStyle/>
          <a:p>
            <a:r>
              <a:rPr lang="en-GB" dirty="0"/>
              <a:t>Landscape architects plan, design and manage the creation of green (or open) spaces. These could be private gardens, larger public parks or even green spaces in housing estates and by sporting sites. They ensure that the landscapes are beautiful to look at but also suitable for local wildlife.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4295783" y="4077469"/>
            <a:ext cx="3726106" cy="1200329"/>
          </a:xfrm>
          <a:prstGeom prst="rect">
            <a:avLst/>
          </a:prstGeom>
          <a:noFill/>
          <a:ln w="28575">
            <a:noFill/>
          </a:ln>
        </p:spPr>
        <p:txBody>
          <a:bodyPr wrap="square">
            <a:spAutoFit/>
          </a:bodyPr>
          <a:lstStyle/>
          <a:p>
            <a:r>
              <a:rPr lang="en-GB" dirty="0"/>
              <a:t>Landscape architects must have a good eye for detail, care about the environment and have great communication skills.</a:t>
            </a:r>
          </a:p>
        </p:txBody>
      </p:sp>
      <p:pic>
        <p:nvPicPr>
          <p:cNvPr id="3" name="Picture 2">
            <a:extLst>
              <a:ext uri="{FF2B5EF4-FFF2-40B4-BE49-F238E27FC236}">
                <a16:creationId xmlns:a16="http://schemas.microsoft.com/office/drawing/2014/main" id="{C5A02FBE-79F0-4650-9E0A-E4268843AB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502"/>
          <a:stretch/>
        </p:blipFill>
        <p:spPr>
          <a:xfrm>
            <a:off x="4382341" y="1647657"/>
            <a:ext cx="3390330" cy="2241469"/>
          </a:xfrm>
          <a:prstGeom prst="roundRect">
            <a:avLst>
              <a:gd name="adj" fmla="val 10243"/>
            </a:avLst>
          </a:prstGeom>
        </p:spPr>
      </p:pic>
    </p:spTree>
    <p:extLst>
      <p:ext uri="{BB962C8B-B14F-4D97-AF65-F5344CB8AC3E}">
        <p14:creationId xmlns:p14="http://schemas.microsoft.com/office/powerpoint/2010/main" val="242820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7"/>
            <a:chOff x="829963" y="700334"/>
            <a:chExt cx="7364803"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28583" y="850284"/>
              <a:ext cx="6974588" cy="523220"/>
            </a:xfrm>
            <a:prstGeom prst="rect">
              <a:avLst/>
            </a:prstGeom>
            <a:noFill/>
          </p:spPr>
          <p:txBody>
            <a:bodyPr wrap="square">
              <a:spAutoFit/>
            </a:bodyPr>
            <a:lstStyle/>
            <a:p>
              <a:pPr algn="ctr"/>
              <a:r>
                <a:rPr lang="en-GB" sz="2800" b="1" dirty="0">
                  <a:solidFill>
                    <a:schemeClr val="bg1"/>
                  </a:solidFill>
                  <a:latin typeface="+mn-lt"/>
                </a:rPr>
                <a:t>M Is for Museum Curator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1">
                <a:lumMod val="20000"/>
                <a:lumOff val="80000"/>
              </a:schemeClr>
            </a:solidFill>
            <a:ln w="28575">
              <a:solidFill>
                <a:srgbClr val="D47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92742" y="1690306"/>
            <a:ext cx="2830618" cy="3416320"/>
          </a:xfrm>
          <a:prstGeom prst="rect">
            <a:avLst/>
          </a:prstGeom>
          <a:noFill/>
          <a:ln w="28575">
            <a:noFill/>
          </a:ln>
        </p:spPr>
        <p:txBody>
          <a:bodyPr wrap="square">
            <a:spAutoFit/>
          </a:bodyPr>
          <a:lstStyle/>
          <a:p>
            <a:r>
              <a:rPr lang="en-GB" dirty="0"/>
              <a:t>Curators are in charge of the collections that are on display in museums and art galleries. These collections can contain a variety of objects, such as historical artefacts, works of art or scientific items. Curators decide what goes on display and make sure the objects are     well-cared-for.</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4298689" y="4077469"/>
            <a:ext cx="3704830" cy="1200329"/>
          </a:xfrm>
          <a:prstGeom prst="rect">
            <a:avLst/>
          </a:prstGeom>
          <a:noFill/>
          <a:ln w="28575">
            <a:noFill/>
          </a:ln>
        </p:spPr>
        <p:txBody>
          <a:bodyPr wrap="square">
            <a:spAutoFit/>
          </a:bodyPr>
          <a:lstStyle/>
          <a:p>
            <a:r>
              <a:rPr lang="en-GB" dirty="0"/>
              <a:t>Curators need to have a real passion for the subjects they create exhibitions for and should be good team leaders. </a:t>
            </a:r>
          </a:p>
        </p:txBody>
      </p:sp>
      <p:pic>
        <p:nvPicPr>
          <p:cNvPr id="3" name="Picture 2">
            <a:extLst>
              <a:ext uri="{FF2B5EF4-FFF2-40B4-BE49-F238E27FC236}">
                <a16:creationId xmlns:a16="http://schemas.microsoft.com/office/drawing/2014/main" id="{210A11B9-E6C2-4CD8-AB22-2ED1DE6AA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2596" y="1735200"/>
            <a:ext cx="2223943" cy="2207895"/>
          </a:xfrm>
          <a:prstGeom prst="rect">
            <a:avLst/>
          </a:prstGeom>
        </p:spPr>
      </p:pic>
    </p:spTree>
    <p:extLst>
      <p:ext uri="{BB962C8B-B14F-4D97-AF65-F5344CB8AC3E}">
        <p14:creationId xmlns:p14="http://schemas.microsoft.com/office/powerpoint/2010/main" val="400480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6"/>
            <a:chOff x="829963" y="700334"/>
            <a:chExt cx="7364803"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992583" y="851291"/>
              <a:ext cx="7010588" cy="523220"/>
            </a:xfrm>
            <a:prstGeom prst="rect">
              <a:avLst/>
            </a:prstGeom>
            <a:noFill/>
          </p:spPr>
          <p:txBody>
            <a:bodyPr wrap="square">
              <a:spAutoFit/>
            </a:bodyPr>
            <a:lstStyle/>
            <a:p>
              <a:pPr algn="ctr"/>
              <a:r>
                <a:rPr lang="en-GB" sz="2800" b="1" dirty="0">
                  <a:solidFill>
                    <a:schemeClr val="bg1"/>
                  </a:solidFill>
                  <a:latin typeface="+mn-lt"/>
                </a:rPr>
                <a:t>   N Is for Newspaper Journalist </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831199" y="1580202"/>
              <a:ext cx="2991013" cy="2384493"/>
            </a:xfrm>
            <a:prstGeom prst="roundRect">
              <a:avLst>
                <a:gd name="adj" fmla="val 7345"/>
              </a:avLst>
            </a:prstGeom>
            <a:solidFill>
              <a:schemeClr val="accent6">
                <a:lumMod val="20000"/>
                <a:lumOff val="80000"/>
              </a:schemeClr>
            </a:solidFill>
            <a:ln w="28575">
              <a:solidFill>
                <a:srgbClr val="9D9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67693" y="1586443"/>
            <a:ext cx="3685107" cy="2585323"/>
          </a:xfrm>
          <a:prstGeom prst="rect">
            <a:avLst/>
          </a:prstGeom>
          <a:noFill/>
          <a:ln w="28575">
            <a:noFill/>
          </a:ln>
        </p:spPr>
        <p:txBody>
          <a:bodyPr wrap="square">
            <a:spAutoFit/>
          </a:bodyPr>
          <a:lstStyle/>
          <a:p>
            <a:r>
              <a:rPr lang="en-GB" dirty="0"/>
              <a:t>This job involves reporting for national, local and online newspapers. Newspaper journalists cover a range of topics, such as news, politics, sports and culture. They carry out research, interview people and write their articles in an engaging and easy to understand way.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231629"/>
            <a:ext cx="6684337" cy="923330"/>
          </a:xfrm>
          <a:prstGeom prst="rect">
            <a:avLst/>
          </a:prstGeom>
          <a:noFill/>
          <a:ln w="28575">
            <a:noFill/>
          </a:ln>
        </p:spPr>
        <p:txBody>
          <a:bodyPr wrap="square">
            <a:spAutoFit/>
          </a:bodyPr>
          <a:lstStyle/>
          <a:p>
            <a:r>
              <a:rPr lang="en-GB" dirty="0"/>
              <a:t>Newspaper journalists must be able to work to tight deadlines and be good at communicating with others face to face and through their writing.</a:t>
            </a:r>
          </a:p>
        </p:txBody>
      </p:sp>
      <p:pic>
        <p:nvPicPr>
          <p:cNvPr id="3" name="Picture 2">
            <a:extLst>
              <a:ext uri="{FF2B5EF4-FFF2-40B4-BE49-F238E27FC236}">
                <a16:creationId xmlns:a16="http://schemas.microsoft.com/office/drawing/2014/main" id="{5D123CAF-3DDF-4660-924C-1B13FC68D0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3007"/>
          <a:stretch/>
        </p:blipFill>
        <p:spPr>
          <a:xfrm>
            <a:off x="5011947" y="1685680"/>
            <a:ext cx="2641654" cy="2256624"/>
          </a:xfrm>
          <a:prstGeom prst="rect">
            <a:avLst/>
          </a:prstGeom>
        </p:spPr>
      </p:pic>
    </p:spTree>
    <p:extLst>
      <p:ext uri="{BB962C8B-B14F-4D97-AF65-F5344CB8AC3E}">
        <p14:creationId xmlns:p14="http://schemas.microsoft.com/office/powerpoint/2010/main" val="285622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2" cy="5207766"/>
            <a:chOff x="829963" y="700334"/>
            <a:chExt cx="7364802"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2"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698183" y="864824"/>
              <a:ext cx="6280194" cy="523220"/>
            </a:xfrm>
            <a:prstGeom prst="rect">
              <a:avLst/>
            </a:prstGeom>
            <a:noFill/>
          </p:spPr>
          <p:txBody>
            <a:bodyPr wrap="square">
              <a:spAutoFit/>
            </a:bodyPr>
            <a:lstStyle/>
            <a:p>
              <a:pPr algn="ctr"/>
              <a:r>
                <a:rPr lang="en-GB" sz="2800" b="1" dirty="0">
                  <a:latin typeface="+mn-lt"/>
                </a:rPr>
                <a:t>O Is for Occupational Therapist</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794183" y="1580202"/>
              <a:ext cx="3028030" cy="2384493"/>
            </a:xfrm>
            <a:prstGeom prst="roundRect">
              <a:avLst>
                <a:gd name="adj" fmla="val 7345"/>
              </a:avLst>
            </a:prstGeom>
            <a:solidFill>
              <a:schemeClr val="accent3">
                <a:lumMod val="20000"/>
                <a:lumOff val="80000"/>
              </a:schemeClr>
            </a:solidFill>
            <a:ln w="28575">
              <a:solidFill>
                <a:srgbClr val="F8E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67693" y="1539380"/>
            <a:ext cx="3549047" cy="2585323"/>
          </a:xfrm>
          <a:prstGeom prst="rect">
            <a:avLst/>
          </a:prstGeom>
          <a:noFill/>
          <a:ln w="28575">
            <a:noFill/>
          </a:ln>
        </p:spPr>
        <p:txBody>
          <a:bodyPr wrap="square">
            <a:spAutoFit/>
          </a:bodyPr>
          <a:lstStyle/>
          <a:p>
            <a:r>
              <a:rPr lang="en-GB" dirty="0"/>
              <a:t>Occupational therapists help people who have difficulties with everyday tasks due to illness, old age or because they’ve been involved in an accident. They monitor what their patient’s needs are and provide them with equipment and exercises to help them become more independent.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144831"/>
            <a:ext cx="6684337" cy="1200329"/>
          </a:xfrm>
          <a:prstGeom prst="rect">
            <a:avLst/>
          </a:prstGeom>
          <a:noFill/>
          <a:ln w="28575">
            <a:noFill/>
          </a:ln>
        </p:spPr>
        <p:txBody>
          <a:bodyPr wrap="square">
            <a:spAutoFit/>
          </a:bodyPr>
          <a:lstStyle/>
          <a:p>
            <a:r>
              <a:rPr lang="en-GB" dirty="0"/>
              <a:t>They can work in a range of different settings, such as hospitals, schools, workplaces and care homes. </a:t>
            </a:r>
          </a:p>
          <a:p>
            <a:r>
              <a:rPr lang="en-GB" dirty="0"/>
              <a:t>Occupational therapists should be kind, patient and have excellent problem-solving skills.</a:t>
            </a:r>
          </a:p>
        </p:txBody>
      </p:sp>
      <p:pic>
        <p:nvPicPr>
          <p:cNvPr id="3" name="Picture 2">
            <a:extLst>
              <a:ext uri="{FF2B5EF4-FFF2-40B4-BE49-F238E27FC236}">
                <a16:creationId xmlns:a16="http://schemas.microsoft.com/office/drawing/2014/main" id="{C0730A4C-6FBF-4FA5-BD33-09FC937770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603"/>
          <a:stretch/>
        </p:blipFill>
        <p:spPr>
          <a:xfrm>
            <a:off x="5444960" y="1731840"/>
            <a:ext cx="1622302" cy="2215587"/>
          </a:xfrm>
          <a:prstGeom prst="rect">
            <a:avLst/>
          </a:prstGeom>
        </p:spPr>
      </p:pic>
    </p:spTree>
    <p:extLst>
      <p:ext uri="{BB962C8B-B14F-4D97-AF65-F5344CB8AC3E}">
        <p14:creationId xmlns:p14="http://schemas.microsoft.com/office/powerpoint/2010/main" val="353477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06983" y="858491"/>
              <a:ext cx="6996188" cy="523220"/>
            </a:xfrm>
            <a:prstGeom prst="rect">
              <a:avLst/>
            </a:prstGeom>
            <a:noFill/>
          </p:spPr>
          <p:txBody>
            <a:bodyPr wrap="square">
              <a:spAutoFit/>
            </a:bodyPr>
            <a:lstStyle/>
            <a:p>
              <a:pPr algn="ctr"/>
              <a:r>
                <a:rPr lang="en-GB" sz="2800" b="1" dirty="0">
                  <a:solidFill>
                    <a:schemeClr val="bg1"/>
                  </a:solidFill>
                  <a:latin typeface="+mn-lt"/>
                </a:rPr>
                <a:t>P Is for Photographer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5">
                <a:lumMod val="20000"/>
                <a:lumOff val="80000"/>
              </a:schemeClr>
            </a:solidFill>
            <a:ln w="28575">
              <a:solidFill>
                <a:srgbClr val="4CA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10663" y="1551235"/>
            <a:ext cx="3192320" cy="2585323"/>
          </a:xfrm>
          <a:prstGeom prst="rect">
            <a:avLst/>
          </a:prstGeom>
          <a:noFill/>
          <a:ln w="28575">
            <a:noFill/>
          </a:ln>
        </p:spPr>
        <p:txBody>
          <a:bodyPr wrap="square">
            <a:spAutoFit/>
          </a:bodyPr>
          <a:lstStyle/>
          <a:p>
            <a:r>
              <a:rPr lang="en-GB" dirty="0"/>
              <a:t>Photographers capture visual images for a range of purposes depending on what area they specialise in and what their client wants. </a:t>
            </a:r>
          </a:p>
          <a:p>
            <a:r>
              <a:rPr lang="en-GB" dirty="0"/>
              <a:t>For example, they may work in advertising, fashion, life events, such as weddings, or for newspapers.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3B146D23-F557-4C2D-B90B-7AC65ED9CE4B}"/>
              </a:ext>
            </a:extLst>
          </p:cNvPr>
          <p:cNvSpPr txBox="1"/>
          <p:nvPr/>
        </p:nvSpPr>
        <p:spPr>
          <a:xfrm>
            <a:off x="1110663" y="4238778"/>
            <a:ext cx="6776617" cy="923330"/>
          </a:xfrm>
          <a:prstGeom prst="rect">
            <a:avLst/>
          </a:prstGeom>
          <a:noFill/>
          <a:ln w="28575">
            <a:noFill/>
          </a:ln>
        </p:spPr>
        <p:txBody>
          <a:bodyPr wrap="square">
            <a:spAutoFit/>
          </a:bodyPr>
          <a:lstStyle/>
          <a:p>
            <a:r>
              <a:rPr lang="en-GB" dirty="0"/>
              <a:t>Photographers must be creative, have a keen eye for detail and have great technical skills for working with a variety of equipment and computer software.</a:t>
            </a:r>
          </a:p>
        </p:txBody>
      </p:sp>
      <p:pic>
        <p:nvPicPr>
          <p:cNvPr id="3" name="Picture 2">
            <a:extLst>
              <a:ext uri="{FF2B5EF4-FFF2-40B4-BE49-F238E27FC236}">
                <a16:creationId xmlns:a16="http://schemas.microsoft.com/office/drawing/2014/main" id="{4A004A3B-2C8D-4B6B-B431-776E0569AC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8971" y="1743811"/>
            <a:ext cx="3226629" cy="2208093"/>
          </a:xfrm>
          <a:prstGeom prst="rect">
            <a:avLst/>
          </a:prstGeom>
        </p:spPr>
      </p:pic>
    </p:spTree>
    <p:extLst>
      <p:ext uri="{BB962C8B-B14F-4D97-AF65-F5344CB8AC3E}">
        <p14:creationId xmlns:p14="http://schemas.microsoft.com/office/powerpoint/2010/main" val="336335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28583" y="865691"/>
              <a:ext cx="6974588" cy="523220"/>
            </a:xfrm>
            <a:prstGeom prst="rect">
              <a:avLst/>
            </a:prstGeom>
            <a:noFill/>
          </p:spPr>
          <p:txBody>
            <a:bodyPr wrap="square">
              <a:spAutoFit/>
            </a:bodyPr>
            <a:lstStyle/>
            <a:p>
              <a:pPr algn="ctr"/>
              <a:r>
                <a:rPr lang="en-GB" sz="2800" b="1" dirty="0">
                  <a:solidFill>
                    <a:schemeClr val="bg1"/>
                  </a:solidFill>
                  <a:latin typeface="+mn-lt"/>
                </a:rPr>
                <a:t>Q Is for Quantum Physicist</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4">
                <a:lumMod val="20000"/>
                <a:lumOff val="80000"/>
              </a:schemeClr>
            </a:solidFill>
            <a:ln w="28575">
              <a:solidFill>
                <a:srgbClr val="77B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17671" y="1618442"/>
            <a:ext cx="3115737" cy="3416320"/>
          </a:xfrm>
          <a:prstGeom prst="rect">
            <a:avLst/>
          </a:prstGeom>
          <a:noFill/>
          <a:ln w="28575">
            <a:noFill/>
          </a:ln>
        </p:spPr>
        <p:txBody>
          <a:bodyPr wrap="square">
            <a:spAutoFit/>
          </a:bodyPr>
          <a:lstStyle/>
          <a:p>
            <a:r>
              <a:rPr lang="en-GB" dirty="0"/>
              <a:t>Quantum physicists specialise in a type of science called quantum physics. This is the study of the smallest units that make up everything in our universe (atoms and subatomic particles). This job involves looking at how these interact with one another and how this affects everything around us.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4302983" y="4013068"/>
            <a:ext cx="3549047" cy="923330"/>
          </a:xfrm>
          <a:prstGeom prst="rect">
            <a:avLst/>
          </a:prstGeom>
          <a:noFill/>
          <a:ln w="28575">
            <a:noFill/>
          </a:ln>
        </p:spPr>
        <p:txBody>
          <a:bodyPr wrap="square">
            <a:spAutoFit/>
          </a:bodyPr>
          <a:lstStyle/>
          <a:p>
            <a:r>
              <a:rPr lang="en-GB" dirty="0"/>
              <a:t>Quantum physicists should have a love of maths and science and have excellent reasoning skills. </a:t>
            </a:r>
          </a:p>
        </p:txBody>
      </p:sp>
      <p:pic>
        <p:nvPicPr>
          <p:cNvPr id="3" name="Picture 2">
            <a:extLst>
              <a:ext uri="{FF2B5EF4-FFF2-40B4-BE49-F238E27FC236}">
                <a16:creationId xmlns:a16="http://schemas.microsoft.com/office/drawing/2014/main" id="{E4A1C909-A1CC-423D-9223-E83C3FC9F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1299" y="1645556"/>
            <a:ext cx="3187197" cy="2253783"/>
          </a:xfrm>
          <a:prstGeom prst="roundRect">
            <a:avLst>
              <a:gd name="adj" fmla="val 5486"/>
            </a:avLst>
          </a:prstGeom>
        </p:spPr>
      </p:pic>
    </p:spTree>
    <p:extLst>
      <p:ext uri="{BB962C8B-B14F-4D97-AF65-F5344CB8AC3E}">
        <p14:creationId xmlns:p14="http://schemas.microsoft.com/office/powerpoint/2010/main" val="2065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889913"/>
            <a:ext cx="7364804" cy="5267290"/>
            <a:chOff x="829963" y="889913"/>
            <a:chExt cx="7364804" cy="5267290"/>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963" y="889913"/>
              <a:ext cx="7364804" cy="5267290"/>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2378764" y="1030541"/>
              <a:ext cx="4572000" cy="584775"/>
            </a:xfrm>
            <a:prstGeom prst="rect">
              <a:avLst/>
            </a:prstGeom>
            <a:noFill/>
          </p:spPr>
          <p:txBody>
            <a:bodyPr wrap="square">
              <a:spAutoFit/>
            </a:bodyPr>
            <a:lstStyle/>
            <a:p>
              <a:pPr algn="ctr"/>
              <a:r>
                <a:rPr lang="en-GB" sz="3200" b="1" dirty="0">
                  <a:solidFill>
                    <a:schemeClr val="bg1"/>
                  </a:solidFill>
                  <a:latin typeface="+mn-lt"/>
                </a:rPr>
                <a:t>What Is a Career? </a:t>
              </a:r>
              <a:endParaRPr lang="en-GB" sz="3200" b="1" dirty="0"/>
            </a:p>
          </p:txBody>
        </p:sp>
        <p:grpSp>
          <p:nvGrpSpPr>
            <p:cNvPr id="15" name="Group 14">
              <a:extLst>
                <a:ext uri="{FF2B5EF4-FFF2-40B4-BE49-F238E27FC236}">
                  <a16:creationId xmlns:a16="http://schemas.microsoft.com/office/drawing/2014/main" id="{119539D4-BB47-44D7-9B09-F8D92F62D4CB}"/>
                </a:ext>
              </a:extLst>
            </p:cNvPr>
            <p:cNvGrpSpPr/>
            <p:nvPr/>
          </p:nvGrpSpPr>
          <p:grpSpPr>
            <a:xfrm>
              <a:off x="4273166" y="1809820"/>
              <a:ext cx="3549047" cy="2384493"/>
              <a:chOff x="4190223" y="1816446"/>
              <a:chExt cx="3549047" cy="2384493"/>
            </a:xfrm>
          </p:grpSpPr>
          <p:sp>
            <p:nvSpPr>
              <p:cNvPr id="14" name="Rectangle: Rounded Corners 13">
                <a:extLst>
                  <a:ext uri="{FF2B5EF4-FFF2-40B4-BE49-F238E27FC236}">
                    <a16:creationId xmlns:a16="http://schemas.microsoft.com/office/drawing/2014/main" id="{221F6AE2-0B61-4FA1-AF99-F4A9A3B7D9A4}"/>
                  </a:ext>
                </a:extLst>
              </p:cNvPr>
              <p:cNvSpPr/>
              <p:nvPr/>
            </p:nvSpPr>
            <p:spPr>
              <a:xfrm>
                <a:off x="4190223" y="1816446"/>
                <a:ext cx="3549047" cy="2384493"/>
              </a:xfrm>
              <a:prstGeom prst="roundRect">
                <a:avLst>
                  <a:gd name="adj" fmla="val 7345"/>
                </a:avLst>
              </a:prstGeom>
              <a:solidFill>
                <a:schemeClr val="accent6">
                  <a:lumMod val="20000"/>
                  <a:lumOff val="80000"/>
                </a:schemeClr>
              </a:solidFill>
              <a:ln w="28575">
                <a:solidFill>
                  <a:srgbClr val="9D9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6B428FF3-3EF2-44A3-8DE8-A7F1FF3FF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7781" y="1882335"/>
                <a:ext cx="3421731" cy="2197724"/>
              </a:xfrm>
              <a:prstGeom prst="rect">
                <a:avLst/>
              </a:prstGeom>
            </p:spPr>
          </p:pic>
        </p:grpSp>
      </p:grpSp>
      <p:sp>
        <p:nvSpPr>
          <p:cNvPr id="19" name="TextBox 18">
            <a:extLst>
              <a:ext uri="{FF2B5EF4-FFF2-40B4-BE49-F238E27FC236}">
                <a16:creationId xmlns:a16="http://schemas.microsoft.com/office/drawing/2014/main" id="{588A99FF-2EB1-4685-AAD5-ACBFC1BEECA5}"/>
              </a:ext>
            </a:extLst>
          </p:cNvPr>
          <p:cNvSpPr txBox="1"/>
          <p:nvPr/>
        </p:nvSpPr>
        <p:spPr>
          <a:xfrm>
            <a:off x="1149887" y="1710028"/>
            <a:ext cx="3040336" cy="3693319"/>
          </a:xfrm>
          <a:prstGeom prst="rect">
            <a:avLst/>
          </a:prstGeom>
          <a:noFill/>
          <a:ln w="28575">
            <a:noFill/>
          </a:ln>
        </p:spPr>
        <p:txBody>
          <a:bodyPr wrap="square">
            <a:spAutoFit/>
          </a:bodyPr>
          <a:lstStyle/>
          <a:p>
            <a:r>
              <a:rPr lang="en-GB" dirty="0"/>
              <a:t>A career is a job or area of work that people specialise in for a long period of their lives. There are many different careers that people can choose from (some of which you might not have heard of yet). When choosing a career, it’s good to think about what you’re really interested in and what skills you have or would like to develop. </a:t>
            </a:r>
          </a:p>
        </p:txBody>
      </p:sp>
      <p:grpSp>
        <p:nvGrpSpPr>
          <p:cNvPr id="20" name="Group 19">
            <a:extLst>
              <a:ext uri="{FF2B5EF4-FFF2-40B4-BE49-F238E27FC236}">
                <a16:creationId xmlns:a16="http://schemas.microsoft.com/office/drawing/2014/main" id="{C388582D-7876-4BEB-83E2-A37E92AEB12E}"/>
              </a:ext>
            </a:extLst>
          </p:cNvPr>
          <p:cNvGrpSpPr/>
          <p:nvPr/>
        </p:nvGrpSpPr>
        <p:grpSpPr>
          <a:xfrm>
            <a:off x="4212431" y="4420567"/>
            <a:ext cx="3718316" cy="1046899"/>
            <a:chOff x="3961306" y="5243184"/>
            <a:chExt cx="3718316" cy="1046899"/>
          </a:xfrm>
        </p:grpSpPr>
        <p:sp>
          <p:nvSpPr>
            <p:cNvPr id="22" name="TextBox 21">
              <a:extLst>
                <a:ext uri="{FF2B5EF4-FFF2-40B4-BE49-F238E27FC236}">
                  <a16:creationId xmlns:a16="http://schemas.microsoft.com/office/drawing/2014/main" id="{92BDBB00-8B4C-4000-846B-BD073251023E}"/>
                </a:ext>
              </a:extLst>
            </p:cNvPr>
            <p:cNvSpPr txBox="1"/>
            <p:nvPr/>
          </p:nvSpPr>
          <p:spPr>
            <a:xfrm>
              <a:off x="3961306" y="5302447"/>
              <a:ext cx="3194867" cy="923330"/>
            </a:xfrm>
            <a:prstGeom prst="rect">
              <a:avLst/>
            </a:prstGeom>
            <a:solidFill>
              <a:schemeClr val="bg1"/>
            </a:solidFill>
            <a:ln w="28575">
              <a:solidFill>
                <a:srgbClr val="E76162"/>
              </a:solidFill>
            </a:ln>
          </p:spPr>
          <p:txBody>
            <a:bodyPr wrap="square">
              <a:spAutoFit/>
            </a:bodyPr>
            <a:lstStyle/>
            <a:p>
              <a:r>
                <a:rPr lang="en-GB" dirty="0"/>
                <a:t>Here are some careers that you may wish to explore when you’re older. </a:t>
              </a:r>
            </a:p>
          </p:txBody>
        </p:sp>
        <p:sp>
          <p:nvSpPr>
            <p:cNvPr id="23" name="Arrow: Chevron 22">
              <a:extLst>
                <a:ext uri="{FF2B5EF4-FFF2-40B4-BE49-F238E27FC236}">
                  <a16:creationId xmlns:a16="http://schemas.microsoft.com/office/drawing/2014/main" id="{6C872ED4-BBFF-4F88-A2A8-0BB605BB7A09}"/>
                </a:ext>
              </a:extLst>
            </p:cNvPr>
            <p:cNvSpPr/>
            <p:nvPr/>
          </p:nvSpPr>
          <p:spPr>
            <a:xfrm>
              <a:off x="6632723" y="5243184"/>
              <a:ext cx="1046899" cy="1046899"/>
            </a:xfrm>
            <a:prstGeom prst="chevron">
              <a:avLst/>
            </a:prstGeom>
            <a:solidFill>
              <a:srgbClr val="E76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Tree>
    <p:extLst>
      <p:ext uri="{BB962C8B-B14F-4D97-AF65-F5344CB8AC3E}">
        <p14:creationId xmlns:p14="http://schemas.microsoft.com/office/powerpoint/2010/main" val="20994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7"/>
            <a:chOff x="829963" y="700334"/>
            <a:chExt cx="7364803"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06983" y="858491"/>
              <a:ext cx="6996188" cy="523220"/>
            </a:xfrm>
            <a:prstGeom prst="rect">
              <a:avLst/>
            </a:prstGeom>
            <a:noFill/>
          </p:spPr>
          <p:txBody>
            <a:bodyPr wrap="square">
              <a:spAutoFit/>
            </a:bodyPr>
            <a:lstStyle/>
            <a:p>
              <a:pPr algn="ctr"/>
              <a:r>
                <a:rPr lang="en-GB" sz="2800" b="1" dirty="0">
                  <a:solidFill>
                    <a:schemeClr val="bg1"/>
                  </a:solidFill>
                  <a:latin typeface="+mn-lt"/>
                </a:rPr>
                <a:t> R Is for Radio Producer </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1">
                <a:lumMod val="20000"/>
                <a:lumOff val="80000"/>
              </a:schemeClr>
            </a:solidFill>
            <a:ln w="28575">
              <a:solidFill>
                <a:srgbClr val="D47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89107" y="1516163"/>
            <a:ext cx="3044301" cy="3139321"/>
          </a:xfrm>
          <a:prstGeom prst="rect">
            <a:avLst/>
          </a:prstGeom>
          <a:noFill/>
          <a:ln w="28575">
            <a:noFill/>
          </a:ln>
        </p:spPr>
        <p:txBody>
          <a:bodyPr wrap="square">
            <a:spAutoFit/>
          </a:bodyPr>
          <a:lstStyle/>
          <a:p>
            <a:r>
              <a:rPr lang="en-GB" dirty="0"/>
              <a:t>Each radio show you listen to will have a producer, who works in the background to make the show as engaging as possible. They come up with radio show ideas and then work with presenters, assistants and technicians to ensure everything runs smoothly.</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89107" y="4695506"/>
            <a:ext cx="6684337" cy="646331"/>
          </a:xfrm>
          <a:prstGeom prst="rect">
            <a:avLst/>
          </a:prstGeom>
          <a:noFill/>
          <a:ln w="28575">
            <a:noFill/>
          </a:ln>
        </p:spPr>
        <p:txBody>
          <a:bodyPr wrap="square">
            <a:spAutoFit/>
          </a:bodyPr>
          <a:lstStyle/>
          <a:p>
            <a:r>
              <a:rPr lang="en-GB" dirty="0"/>
              <a:t>Radio producers must work very well under pressure, have excellent teamwork skills and enjoy being creative. </a:t>
            </a:r>
          </a:p>
        </p:txBody>
      </p:sp>
      <p:pic>
        <p:nvPicPr>
          <p:cNvPr id="3" name="Picture 2">
            <a:extLst>
              <a:ext uri="{FF2B5EF4-FFF2-40B4-BE49-F238E27FC236}">
                <a16:creationId xmlns:a16="http://schemas.microsoft.com/office/drawing/2014/main" id="{59C864A2-4ED3-4DDA-920E-A1EE735A52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57" b="4985"/>
          <a:stretch/>
        </p:blipFill>
        <p:spPr>
          <a:xfrm>
            <a:off x="4400505" y="1603911"/>
            <a:ext cx="3346695" cy="2321830"/>
          </a:xfrm>
          <a:prstGeom prst="roundRect">
            <a:avLst>
              <a:gd name="adj" fmla="val 7199"/>
            </a:avLst>
          </a:prstGeom>
        </p:spPr>
      </p:pic>
    </p:spTree>
    <p:extLst>
      <p:ext uri="{BB962C8B-B14F-4D97-AF65-F5344CB8AC3E}">
        <p14:creationId xmlns:p14="http://schemas.microsoft.com/office/powerpoint/2010/main" val="35099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6"/>
            <a:chOff x="829963" y="700334"/>
            <a:chExt cx="7364803"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992583" y="808091"/>
              <a:ext cx="7010588" cy="523220"/>
            </a:xfrm>
            <a:prstGeom prst="rect">
              <a:avLst/>
            </a:prstGeom>
            <a:noFill/>
          </p:spPr>
          <p:txBody>
            <a:bodyPr wrap="square">
              <a:spAutoFit/>
            </a:bodyPr>
            <a:lstStyle/>
            <a:p>
              <a:pPr algn="ctr"/>
              <a:r>
                <a:rPr lang="en-GB" sz="2800" b="1" dirty="0">
                  <a:solidFill>
                    <a:schemeClr val="bg1"/>
                  </a:solidFill>
                  <a:latin typeface="+mn-lt"/>
                </a:rPr>
                <a:t>S Is for Sports Coach</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950158" y="1580202"/>
              <a:ext cx="2872055" cy="2703798"/>
            </a:xfrm>
            <a:prstGeom prst="roundRect">
              <a:avLst>
                <a:gd name="adj" fmla="val 7345"/>
              </a:avLst>
            </a:prstGeom>
            <a:solidFill>
              <a:schemeClr val="accent6">
                <a:lumMod val="20000"/>
                <a:lumOff val="80000"/>
              </a:schemeClr>
            </a:solidFill>
            <a:ln w="28575">
              <a:solidFill>
                <a:srgbClr val="9D9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67693" y="1500623"/>
            <a:ext cx="3764307" cy="2862322"/>
          </a:xfrm>
          <a:prstGeom prst="rect">
            <a:avLst/>
          </a:prstGeom>
          <a:noFill/>
          <a:ln w="28575">
            <a:noFill/>
          </a:ln>
        </p:spPr>
        <p:txBody>
          <a:bodyPr wrap="square">
            <a:spAutoFit/>
          </a:bodyPr>
          <a:lstStyle/>
          <a:p>
            <a:r>
              <a:rPr lang="en-GB" dirty="0"/>
              <a:t>Sport coaches support people taking part in sports and help them to improve their performance. They may work with professional athletes, help train sports teams or even teach children in schools. They must work out what their client needs to improve and create plans to help them achieve their full potential.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362945"/>
            <a:ext cx="6684337" cy="923330"/>
          </a:xfrm>
          <a:prstGeom prst="rect">
            <a:avLst/>
          </a:prstGeom>
          <a:noFill/>
          <a:ln w="28575">
            <a:noFill/>
          </a:ln>
        </p:spPr>
        <p:txBody>
          <a:bodyPr wrap="square">
            <a:spAutoFit/>
          </a:bodyPr>
          <a:lstStyle/>
          <a:p>
            <a:r>
              <a:rPr lang="en-GB" dirty="0"/>
              <a:t>Sports coaches should have a great love of their sport, be excellent at motivating others and be able to provide people with useful feedback.</a:t>
            </a:r>
          </a:p>
        </p:txBody>
      </p:sp>
      <p:sp>
        <p:nvSpPr>
          <p:cNvPr id="4" name="Oval 3">
            <a:extLst>
              <a:ext uri="{FF2B5EF4-FFF2-40B4-BE49-F238E27FC236}">
                <a16:creationId xmlns:a16="http://schemas.microsoft.com/office/drawing/2014/main" id="{74C0DE5D-C468-4F43-B2E2-0711380158B1}"/>
              </a:ext>
            </a:extLst>
          </p:cNvPr>
          <p:cNvSpPr/>
          <p:nvPr/>
        </p:nvSpPr>
        <p:spPr>
          <a:xfrm>
            <a:off x="5061787" y="3741120"/>
            <a:ext cx="1029413" cy="2749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ED5C6B2-6AAA-4873-A5B2-4A6D8A79F51D}"/>
              </a:ext>
            </a:extLst>
          </p:cNvPr>
          <p:cNvSpPr/>
          <p:nvPr/>
        </p:nvSpPr>
        <p:spPr>
          <a:xfrm>
            <a:off x="6298775" y="3709511"/>
            <a:ext cx="1495429" cy="25520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8944E87E-E726-4E59-A093-9525917CC8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2974" y="1619716"/>
            <a:ext cx="2646055" cy="2258854"/>
          </a:xfrm>
          <a:prstGeom prst="rect">
            <a:avLst/>
          </a:prstGeom>
        </p:spPr>
      </p:pic>
    </p:spTree>
    <p:extLst>
      <p:ext uri="{BB962C8B-B14F-4D97-AF65-F5344CB8AC3E}">
        <p14:creationId xmlns:p14="http://schemas.microsoft.com/office/powerpoint/2010/main" val="14496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2" cy="5207766"/>
            <a:chOff x="829963" y="700334"/>
            <a:chExt cx="7364802"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2"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316583" y="857624"/>
              <a:ext cx="6600188" cy="523220"/>
            </a:xfrm>
            <a:prstGeom prst="rect">
              <a:avLst/>
            </a:prstGeom>
            <a:noFill/>
          </p:spPr>
          <p:txBody>
            <a:bodyPr wrap="square">
              <a:spAutoFit/>
            </a:bodyPr>
            <a:lstStyle/>
            <a:p>
              <a:pPr algn="ctr"/>
              <a:r>
                <a:rPr lang="en-GB" sz="2800" b="1" dirty="0">
                  <a:latin typeface="+mn-lt"/>
                </a:rPr>
                <a:t>T Is for Theatre Stage Manager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5262183" y="1580203"/>
              <a:ext cx="2560030" cy="2026998"/>
            </a:xfrm>
            <a:prstGeom prst="roundRect">
              <a:avLst>
                <a:gd name="adj" fmla="val 7345"/>
              </a:avLst>
            </a:prstGeom>
            <a:solidFill>
              <a:schemeClr val="accent3">
                <a:lumMod val="20000"/>
                <a:lumOff val="80000"/>
              </a:schemeClr>
            </a:solidFill>
            <a:ln w="28575">
              <a:solidFill>
                <a:srgbClr val="F8E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67693" y="1487869"/>
            <a:ext cx="4124307" cy="2862322"/>
          </a:xfrm>
          <a:prstGeom prst="rect">
            <a:avLst/>
          </a:prstGeom>
          <a:noFill/>
          <a:ln w="28575">
            <a:noFill/>
          </a:ln>
        </p:spPr>
        <p:txBody>
          <a:bodyPr wrap="square">
            <a:spAutoFit/>
          </a:bodyPr>
          <a:lstStyle/>
          <a:p>
            <a:r>
              <a:rPr lang="en-GB" dirty="0"/>
              <a:t>Theatre stage managers manage the actors, </a:t>
            </a:r>
            <a:r>
              <a:rPr lang="en-GB" b="1" dirty="0"/>
              <a:t>props</a:t>
            </a:r>
            <a:r>
              <a:rPr lang="en-GB" dirty="0"/>
              <a:t> and costumes in a theatre performance. They make sure that everything is prepared for the </a:t>
            </a:r>
            <a:r>
              <a:rPr lang="en-GB" b="1" dirty="0"/>
              <a:t>director</a:t>
            </a:r>
            <a:r>
              <a:rPr lang="en-GB" dirty="0"/>
              <a:t> so that the show can be brought to life. They are involved in all stages of the production from initial rehearsals right through to the performance. Their main role is to solve any problems that may arise.</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354468"/>
            <a:ext cx="6684337" cy="923330"/>
          </a:xfrm>
          <a:prstGeom prst="rect">
            <a:avLst/>
          </a:prstGeom>
          <a:noFill/>
          <a:ln w="28575">
            <a:noFill/>
          </a:ln>
        </p:spPr>
        <p:txBody>
          <a:bodyPr wrap="square">
            <a:spAutoFit/>
          </a:bodyPr>
          <a:lstStyle/>
          <a:p>
            <a:r>
              <a:rPr lang="en-GB" dirty="0"/>
              <a:t>Theatre stage managers must be able to stay calm under pressure, have passion for live performance and have excellent communication skills.</a:t>
            </a:r>
          </a:p>
        </p:txBody>
      </p:sp>
      <p:sp>
        <p:nvSpPr>
          <p:cNvPr id="17" name="TextBox 16">
            <a:extLst>
              <a:ext uri="{FF2B5EF4-FFF2-40B4-BE49-F238E27FC236}">
                <a16:creationId xmlns:a16="http://schemas.microsoft.com/office/drawing/2014/main" id="{162D85CE-C783-4F08-80E9-13763F4D14DD}"/>
              </a:ext>
            </a:extLst>
          </p:cNvPr>
          <p:cNvSpPr txBox="1"/>
          <p:nvPr/>
        </p:nvSpPr>
        <p:spPr>
          <a:xfrm>
            <a:off x="1697624" y="5567446"/>
            <a:ext cx="5689114" cy="646331"/>
          </a:xfrm>
          <a:prstGeom prst="rect">
            <a:avLst/>
          </a:prstGeom>
          <a:solidFill>
            <a:schemeClr val="bg1"/>
          </a:solidFill>
          <a:ln w="28575">
            <a:solidFill>
              <a:srgbClr val="B08DBA"/>
            </a:solidFill>
          </a:ln>
        </p:spPr>
        <p:txBody>
          <a:bodyPr wrap="square">
            <a:spAutoFit/>
          </a:bodyPr>
          <a:lstStyle/>
          <a:p>
            <a:r>
              <a:rPr lang="en-GB" sz="1600" b="1" dirty="0"/>
              <a:t>props</a:t>
            </a:r>
            <a:r>
              <a:rPr lang="en-GB" sz="1600" dirty="0"/>
              <a:t> </a:t>
            </a:r>
            <a:r>
              <a:rPr lang="en-GB" dirty="0"/>
              <a:t>–</a:t>
            </a:r>
            <a:r>
              <a:rPr lang="en-GB" sz="1600" dirty="0"/>
              <a:t> Visual aids used for storytelling.</a:t>
            </a:r>
          </a:p>
          <a:p>
            <a:r>
              <a:rPr lang="en-GB" sz="1600" b="1" dirty="0"/>
              <a:t>director</a:t>
            </a:r>
            <a:r>
              <a:rPr lang="en-GB" sz="1600" dirty="0"/>
              <a:t> </a:t>
            </a:r>
            <a:r>
              <a:rPr lang="en-GB" dirty="0"/>
              <a:t>–</a:t>
            </a:r>
            <a:r>
              <a:rPr lang="en-GB" sz="1600" dirty="0"/>
              <a:t> The person who is in charge of the whole show.</a:t>
            </a:r>
          </a:p>
        </p:txBody>
      </p:sp>
      <p:pic>
        <p:nvPicPr>
          <p:cNvPr id="4" name="Picture 3">
            <a:extLst>
              <a:ext uri="{FF2B5EF4-FFF2-40B4-BE49-F238E27FC236}">
                <a16:creationId xmlns:a16="http://schemas.microsoft.com/office/drawing/2014/main" id="{C570D594-BEEC-478B-8361-C58885053B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353" y="1732010"/>
            <a:ext cx="2398810" cy="1696990"/>
          </a:xfrm>
          <a:prstGeom prst="rect">
            <a:avLst/>
          </a:prstGeom>
        </p:spPr>
      </p:pic>
    </p:spTree>
    <p:extLst>
      <p:ext uri="{BB962C8B-B14F-4D97-AF65-F5344CB8AC3E}">
        <p14:creationId xmlns:p14="http://schemas.microsoft.com/office/powerpoint/2010/main" val="85026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14183" y="850284"/>
              <a:ext cx="6988988" cy="523220"/>
            </a:xfrm>
            <a:prstGeom prst="rect">
              <a:avLst/>
            </a:prstGeom>
            <a:noFill/>
          </p:spPr>
          <p:txBody>
            <a:bodyPr wrap="square">
              <a:spAutoFit/>
            </a:bodyPr>
            <a:lstStyle/>
            <a:p>
              <a:pPr algn="ctr"/>
              <a:r>
                <a:rPr lang="en-GB" sz="2800" b="1" dirty="0">
                  <a:solidFill>
                    <a:schemeClr val="bg1"/>
                  </a:solidFill>
                  <a:latin typeface="+mn-lt"/>
                </a:rPr>
                <a:t>U Is for Urban Designer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566036" y="1747883"/>
              <a:ext cx="3194749" cy="2384493"/>
            </a:xfrm>
            <a:prstGeom prst="roundRect">
              <a:avLst>
                <a:gd name="adj" fmla="val 7345"/>
              </a:avLst>
            </a:prstGeom>
            <a:solidFill>
              <a:schemeClr val="accent5">
                <a:lumMod val="20000"/>
                <a:lumOff val="80000"/>
              </a:schemeClr>
            </a:solidFill>
            <a:ln w="28575">
              <a:solidFill>
                <a:srgbClr val="4CA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10662" y="1597224"/>
            <a:ext cx="3295737" cy="2585323"/>
          </a:xfrm>
          <a:prstGeom prst="rect">
            <a:avLst/>
          </a:prstGeom>
          <a:noFill/>
          <a:ln w="28575">
            <a:noFill/>
          </a:ln>
        </p:spPr>
        <p:txBody>
          <a:bodyPr wrap="square">
            <a:spAutoFit/>
          </a:bodyPr>
          <a:lstStyle/>
          <a:p>
            <a:r>
              <a:rPr lang="en-GB" dirty="0"/>
              <a:t>Urban designers plan practical and attractive places for people to use, such as buildings, parks and leisure spaces. They work as part of a bigger team to create these areas and make sure they are enjoyable and useful to the people that use them.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3B146D23-F557-4C2D-B90B-7AC65ED9CE4B}"/>
              </a:ext>
            </a:extLst>
          </p:cNvPr>
          <p:cNvSpPr txBox="1"/>
          <p:nvPr/>
        </p:nvSpPr>
        <p:spPr>
          <a:xfrm>
            <a:off x="1110663" y="4341128"/>
            <a:ext cx="6776617" cy="923330"/>
          </a:xfrm>
          <a:prstGeom prst="rect">
            <a:avLst/>
          </a:prstGeom>
          <a:noFill/>
          <a:ln w="28575">
            <a:noFill/>
          </a:ln>
        </p:spPr>
        <p:txBody>
          <a:bodyPr wrap="square">
            <a:spAutoFit/>
          </a:bodyPr>
          <a:lstStyle/>
          <a:p>
            <a:r>
              <a:rPr lang="en-GB" dirty="0"/>
              <a:t>Urban designers must be able to come up with imaginative solutions to planning problems, listen well to the needs of others and have good technical and artistic skills.</a:t>
            </a:r>
          </a:p>
        </p:txBody>
      </p:sp>
      <p:pic>
        <p:nvPicPr>
          <p:cNvPr id="3" name="Picture 2">
            <a:extLst>
              <a:ext uri="{FF2B5EF4-FFF2-40B4-BE49-F238E27FC236}">
                <a16:creationId xmlns:a16="http://schemas.microsoft.com/office/drawing/2014/main" id="{8E6FDE02-9121-4067-B630-85E61B99CE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9200" y="1910737"/>
            <a:ext cx="2916000" cy="2065885"/>
          </a:xfrm>
          <a:prstGeom prst="roundRect">
            <a:avLst>
              <a:gd name="adj" fmla="val 6908"/>
            </a:avLst>
          </a:prstGeom>
        </p:spPr>
      </p:pic>
    </p:spTree>
    <p:extLst>
      <p:ext uri="{BB962C8B-B14F-4D97-AF65-F5344CB8AC3E}">
        <p14:creationId xmlns:p14="http://schemas.microsoft.com/office/powerpoint/2010/main" val="26176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14183" y="844091"/>
              <a:ext cx="6988988" cy="523220"/>
            </a:xfrm>
            <a:prstGeom prst="rect">
              <a:avLst/>
            </a:prstGeom>
            <a:noFill/>
          </p:spPr>
          <p:txBody>
            <a:bodyPr wrap="square">
              <a:spAutoFit/>
            </a:bodyPr>
            <a:lstStyle/>
            <a:p>
              <a:pPr algn="ctr"/>
              <a:r>
                <a:rPr lang="en-GB" sz="2800" b="1" dirty="0">
                  <a:solidFill>
                    <a:schemeClr val="bg1"/>
                  </a:solidFill>
                  <a:latin typeface="+mn-lt"/>
                </a:rPr>
                <a:t>V Is for Veterinary Surgeon</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4">
                <a:lumMod val="20000"/>
                <a:lumOff val="80000"/>
              </a:schemeClr>
            </a:solidFill>
            <a:ln w="28575">
              <a:solidFill>
                <a:srgbClr val="77B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17671" y="1501870"/>
            <a:ext cx="3185312" cy="2585323"/>
          </a:xfrm>
          <a:prstGeom prst="rect">
            <a:avLst/>
          </a:prstGeom>
          <a:noFill/>
          <a:ln w="28575">
            <a:noFill/>
          </a:ln>
        </p:spPr>
        <p:txBody>
          <a:bodyPr wrap="square">
            <a:spAutoFit/>
          </a:bodyPr>
          <a:lstStyle/>
          <a:p>
            <a:r>
              <a:rPr lang="en-GB" dirty="0"/>
              <a:t>Veterinary surgeons diagnose and treat sick or injured animals including pets, farm animals and zoo animals. They prescribe animals with medicine, perform operations and x-rays and give advice to their owners on how to care for them.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73601" y="4229068"/>
            <a:ext cx="6678430" cy="923330"/>
          </a:xfrm>
          <a:prstGeom prst="rect">
            <a:avLst/>
          </a:prstGeom>
          <a:noFill/>
          <a:ln w="28575">
            <a:noFill/>
          </a:ln>
        </p:spPr>
        <p:txBody>
          <a:bodyPr wrap="square">
            <a:spAutoFit/>
          </a:bodyPr>
          <a:lstStyle/>
          <a:p>
            <a:r>
              <a:rPr lang="en-GB" dirty="0"/>
              <a:t>Veterinary surgeons must be confident when handling animals, have excellent problem-solving skills and be great at communicating clearly with others. </a:t>
            </a:r>
          </a:p>
        </p:txBody>
      </p:sp>
      <p:pic>
        <p:nvPicPr>
          <p:cNvPr id="3" name="Picture 2">
            <a:extLst>
              <a:ext uri="{FF2B5EF4-FFF2-40B4-BE49-F238E27FC236}">
                <a16:creationId xmlns:a16="http://schemas.microsoft.com/office/drawing/2014/main" id="{DB19F697-EDAB-47B7-9933-084075303A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5995"/>
          <a:stretch/>
        </p:blipFill>
        <p:spPr>
          <a:xfrm>
            <a:off x="4576621" y="1776866"/>
            <a:ext cx="1111379" cy="2177278"/>
          </a:xfrm>
          <a:prstGeom prst="rect">
            <a:avLst/>
          </a:prstGeom>
        </p:spPr>
      </p:pic>
      <p:pic>
        <p:nvPicPr>
          <p:cNvPr id="7" name="Picture 6">
            <a:extLst>
              <a:ext uri="{FF2B5EF4-FFF2-40B4-BE49-F238E27FC236}">
                <a16:creationId xmlns:a16="http://schemas.microsoft.com/office/drawing/2014/main" id="{9F4BAE9F-0936-4363-BAD7-B16C63F6CC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474" t="-45433" r="3101"/>
          <a:stretch/>
        </p:blipFill>
        <p:spPr>
          <a:xfrm>
            <a:off x="5011201" y="2105751"/>
            <a:ext cx="2829599" cy="1849735"/>
          </a:xfrm>
          <a:prstGeom prst="roundRect">
            <a:avLst>
              <a:gd name="adj" fmla="val 7609"/>
            </a:avLst>
          </a:prstGeom>
        </p:spPr>
      </p:pic>
      <p:pic>
        <p:nvPicPr>
          <p:cNvPr id="5" name="Picture 4">
            <a:extLst>
              <a:ext uri="{FF2B5EF4-FFF2-40B4-BE49-F238E27FC236}">
                <a16:creationId xmlns:a16="http://schemas.microsoft.com/office/drawing/2014/main" id="{986C343F-9D69-4214-9194-8576ECC6E3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2257" y="2549952"/>
            <a:ext cx="995515" cy="1299157"/>
          </a:xfrm>
          <a:prstGeom prst="rect">
            <a:avLst/>
          </a:prstGeom>
        </p:spPr>
      </p:pic>
    </p:spTree>
    <p:extLst>
      <p:ext uri="{BB962C8B-B14F-4D97-AF65-F5344CB8AC3E}">
        <p14:creationId xmlns:p14="http://schemas.microsoft.com/office/powerpoint/2010/main" val="195249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7"/>
            <a:chOff x="829963" y="700334"/>
            <a:chExt cx="7364803"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21383" y="844091"/>
              <a:ext cx="6981788" cy="523220"/>
            </a:xfrm>
            <a:prstGeom prst="rect">
              <a:avLst/>
            </a:prstGeom>
            <a:noFill/>
          </p:spPr>
          <p:txBody>
            <a:bodyPr wrap="square">
              <a:spAutoFit/>
            </a:bodyPr>
            <a:lstStyle/>
            <a:p>
              <a:pPr algn="ctr"/>
              <a:r>
                <a:rPr lang="en-GB" sz="2800" b="1" dirty="0">
                  <a:solidFill>
                    <a:schemeClr val="bg1"/>
                  </a:solidFill>
                  <a:latin typeface="+mn-lt"/>
                </a:rPr>
                <a:t>W Is for Writer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1">
                <a:lumMod val="20000"/>
                <a:lumOff val="80000"/>
              </a:schemeClr>
            </a:solidFill>
            <a:ln w="28575">
              <a:solidFill>
                <a:srgbClr val="D47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89107" y="1516163"/>
            <a:ext cx="3044301" cy="2862322"/>
          </a:xfrm>
          <a:prstGeom prst="rect">
            <a:avLst/>
          </a:prstGeom>
          <a:noFill/>
          <a:ln w="28575">
            <a:noFill/>
          </a:ln>
        </p:spPr>
        <p:txBody>
          <a:bodyPr wrap="square">
            <a:spAutoFit/>
          </a:bodyPr>
          <a:lstStyle/>
          <a:p>
            <a:r>
              <a:rPr lang="en-GB" dirty="0"/>
              <a:t>There are many different ways to be a writer. Writers can choose to write fiction or non-fiction work, such as stories, biographies, poetry, television and film scripts and content for websites. They normally write alone but can sometimes work as part of a writing team.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89107" y="4354468"/>
            <a:ext cx="6684337" cy="923330"/>
          </a:xfrm>
          <a:prstGeom prst="rect">
            <a:avLst/>
          </a:prstGeom>
          <a:noFill/>
          <a:ln w="28575">
            <a:noFill/>
          </a:ln>
        </p:spPr>
        <p:txBody>
          <a:bodyPr wrap="square">
            <a:spAutoFit/>
          </a:bodyPr>
          <a:lstStyle/>
          <a:p>
            <a:r>
              <a:rPr lang="en-GB" dirty="0"/>
              <a:t>For a writer to be good at what they do, they must be creative, self-disciplined and have a passion for sharing their ideas with the world. </a:t>
            </a:r>
          </a:p>
        </p:txBody>
      </p:sp>
      <p:pic>
        <p:nvPicPr>
          <p:cNvPr id="5" name="Picture 4">
            <a:extLst>
              <a:ext uri="{FF2B5EF4-FFF2-40B4-BE49-F238E27FC236}">
                <a16:creationId xmlns:a16="http://schemas.microsoft.com/office/drawing/2014/main" id="{0ED447F0-5AEC-4FF3-938C-102FABE47C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0108" y="1661848"/>
            <a:ext cx="2869708" cy="2221200"/>
          </a:xfrm>
          <a:prstGeom prst="rect">
            <a:avLst/>
          </a:prstGeom>
        </p:spPr>
      </p:pic>
    </p:spTree>
    <p:extLst>
      <p:ext uri="{BB962C8B-B14F-4D97-AF65-F5344CB8AC3E}">
        <p14:creationId xmlns:p14="http://schemas.microsoft.com/office/powerpoint/2010/main" val="57713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6"/>
            <a:chOff x="829963" y="700334"/>
            <a:chExt cx="7364803"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884441" y="917927"/>
              <a:ext cx="6204188" cy="430887"/>
            </a:xfrm>
            <a:prstGeom prst="rect">
              <a:avLst/>
            </a:prstGeom>
            <a:noFill/>
          </p:spPr>
          <p:txBody>
            <a:bodyPr wrap="square">
              <a:spAutoFit/>
            </a:bodyPr>
            <a:lstStyle/>
            <a:p>
              <a:pPr algn="ctr"/>
              <a:r>
                <a:rPr lang="en-GB" sz="2200" b="1" dirty="0">
                  <a:solidFill>
                    <a:schemeClr val="bg1"/>
                  </a:solidFill>
                  <a:latin typeface="+mn-lt"/>
                </a:rPr>
                <a:t>X Is for X-Ray Technologist (Radiographer)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678984" y="1580202"/>
              <a:ext cx="3143230" cy="2703798"/>
            </a:xfrm>
            <a:prstGeom prst="roundRect">
              <a:avLst>
                <a:gd name="adj" fmla="val 7345"/>
              </a:avLst>
            </a:prstGeom>
            <a:solidFill>
              <a:schemeClr val="accent6">
                <a:lumMod val="20000"/>
                <a:lumOff val="80000"/>
              </a:schemeClr>
            </a:solidFill>
            <a:ln w="28575">
              <a:solidFill>
                <a:srgbClr val="9D9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67693" y="1500623"/>
            <a:ext cx="3346707" cy="2862322"/>
          </a:xfrm>
          <a:prstGeom prst="rect">
            <a:avLst/>
          </a:prstGeom>
          <a:noFill/>
          <a:ln w="28575">
            <a:noFill/>
          </a:ln>
        </p:spPr>
        <p:txBody>
          <a:bodyPr wrap="square">
            <a:spAutoFit/>
          </a:bodyPr>
          <a:lstStyle/>
          <a:p>
            <a:r>
              <a:rPr lang="en-GB" dirty="0"/>
              <a:t>X-ray technologists help to diagnose health conditions and injuries by capturing images of inside the body using X-ray machines. After checking the images carefully, they must then report their findings to other health professionals so the patient can receive the care they need.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362945"/>
            <a:ext cx="6684337" cy="923330"/>
          </a:xfrm>
          <a:prstGeom prst="rect">
            <a:avLst/>
          </a:prstGeom>
          <a:noFill/>
          <a:ln w="28575">
            <a:noFill/>
          </a:ln>
        </p:spPr>
        <p:txBody>
          <a:bodyPr wrap="square">
            <a:spAutoFit/>
          </a:bodyPr>
          <a:lstStyle/>
          <a:p>
            <a:r>
              <a:rPr lang="en-GB" dirty="0"/>
              <a:t>X-ray technologists must have excellent observation skills, be confident in using complex technical equipment and be supportive and reassuring to patients.</a:t>
            </a:r>
          </a:p>
        </p:txBody>
      </p:sp>
      <p:pic>
        <p:nvPicPr>
          <p:cNvPr id="3" name="Picture 2">
            <a:extLst>
              <a:ext uri="{FF2B5EF4-FFF2-40B4-BE49-F238E27FC236}">
                <a16:creationId xmlns:a16="http://schemas.microsoft.com/office/drawing/2014/main" id="{9C1AE028-E558-40BF-BC9A-4E3A48BED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532"/>
          <a:stretch/>
        </p:blipFill>
        <p:spPr>
          <a:xfrm>
            <a:off x="4834945" y="1777418"/>
            <a:ext cx="2890942" cy="2491460"/>
          </a:xfrm>
          <a:prstGeom prst="rect">
            <a:avLst/>
          </a:prstGeom>
        </p:spPr>
      </p:pic>
    </p:spTree>
    <p:extLst>
      <p:ext uri="{BB962C8B-B14F-4D97-AF65-F5344CB8AC3E}">
        <p14:creationId xmlns:p14="http://schemas.microsoft.com/office/powerpoint/2010/main" val="87238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2" cy="5207766"/>
            <a:chOff x="829963" y="700334"/>
            <a:chExt cx="7364802"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2"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999783" y="857624"/>
              <a:ext cx="7003388" cy="523220"/>
            </a:xfrm>
            <a:prstGeom prst="rect">
              <a:avLst/>
            </a:prstGeom>
            <a:noFill/>
          </p:spPr>
          <p:txBody>
            <a:bodyPr wrap="square">
              <a:spAutoFit/>
            </a:bodyPr>
            <a:lstStyle/>
            <a:p>
              <a:pPr algn="ctr"/>
              <a:r>
                <a:rPr lang="en-GB" sz="2800" b="1" dirty="0">
                  <a:latin typeface="+mn-lt"/>
                </a:rPr>
                <a:t>Y Is for Yoga Teacher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3886984" y="1580202"/>
              <a:ext cx="3935230" cy="2374015"/>
            </a:xfrm>
            <a:prstGeom prst="roundRect">
              <a:avLst>
                <a:gd name="adj" fmla="val 7345"/>
              </a:avLst>
            </a:prstGeom>
            <a:solidFill>
              <a:schemeClr val="accent3">
                <a:lumMod val="20000"/>
                <a:lumOff val="80000"/>
              </a:schemeClr>
            </a:solidFill>
            <a:ln w="28575">
              <a:solidFill>
                <a:srgbClr val="F8E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67693" y="1487869"/>
            <a:ext cx="2518707" cy="2585323"/>
          </a:xfrm>
          <a:prstGeom prst="rect">
            <a:avLst/>
          </a:prstGeom>
          <a:noFill/>
          <a:ln w="28575">
            <a:noFill/>
          </a:ln>
        </p:spPr>
        <p:txBody>
          <a:bodyPr wrap="square">
            <a:spAutoFit/>
          </a:bodyPr>
          <a:lstStyle/>
          <a:p>
            <a:r>
              <a:rPr lang="en-GB" dirty="0"/>
              <a:t>Yoga teachers plan and teach lessons for their classes. They help people get into the right positions and poses and support them with their breathing and meditation skills.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112798"/>
            <a:ext cx="6684337" cy="1200329"/>
          </a:xfrm>
          <a:prstGeom prst="rect">
            <a:avLst/>
          </a:prstGeom>
          <a:noFill/>
          <a:ln w="28575">
            <a:noFill/>
          </a:ln>
        </p:spPr>
        <p:txBody>
          <a:bodyPr wrap="square">
            <a:spAutoFit/>
          </a:bodyPr>
          <a:lstStyle/>
          <a:p>
            <a:r>
              <a:rPr lang="en-GB" dirty="0"/>
              <a:t>Yoga teachers are not only very enthusiastic about their yoga but also enjoy helping others to relax and improve their skills. They must be patient and be able to communicate effectively to an audience.</a:t>
            </a:r>
          </a:p>
        </p:txBody>
      </p:sp>
      <p:sp>
        <p:nvSpPr>
          <p:cNvPr id="4" name="Oval 3">
            <a:extLst>
              <a:ext uri="{FF2B5EF4-FFF2-40B4-BE49-F238E27FC236}">
                <a16:creationId xmlns:a16="http://schemas.microsoft.com/office/drawing/2014/main" id="{48405EFC-69F0-4CD0-BC81-CE0BCF1A573E}"/>
              </a:ext>
            </a:extLst>
          </p:cNvPr>
          <p:cNvSpPr/>
          <p:nvPr/>
        </p:nvSpPr>
        <p:spPr>
          <a:xfrm>
            <a:off x="4442400" y="3406363"/>
            <a:ext cx="3297600" cy="41067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93CE675-6C51-46AE-A759-D5C3A1ED3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8079" y="1910961"/>
            <a:ext cx="3165121" cy="1811903"/>
          </a:xfrm>
          <a:prstGeom prst="rect">
            <a:avLst/>
          </a:prstGeom>
        </p:spPr>
      </p:pic>
    </p:spTree>
    <p:extLst>
      <p:ext uri="{BB962C8B-B14F-4D97-AF65-F5344CB8AC3E}">
        <p14:creationId xmlns:p14="http://schemas.microsoft.com/office/powerpoint/2010/main" val="8062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28583" y="850284"/>
              <a:ext cx="6969600" cy="523220"/>
            </a:xfrm>
            <a:prstGeom prst="rect">
              <a:avLst/>
            </a:prstGeom>
            <a:noFill/>
          </p:spPr>
          <p:txBody>
            <a:bodyPr wrap="square">
              <a:spAutoFit/>
            </a:bodyPr>
            <a:lstStyle/>
            <a:p>
              <a:pPr algn="ctr"/>
              <a:r>
                <a:rPr lang="en-GB" sz="2800" b="1" dirty="0">
                  <a:solidFill>
                    <a:schemeClr val="bg1"/>
                  </a:solidFill>
                  <a:latin typeface="+mn-lt"/>
                </a:rPr>
                <a:t>Z Is for Zoologist</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5435636" y="1550440"/>
              <a:ext cx="2421827" cy="2632107"/>
            </a:xfrm>
            <a:prstGeom prst="roundRect">
              <a:avLst>
                <a:gd name="adj" fmla="val 7345"/>
              </a:avLst>
            </a:prstGeom>
            <a:solidFill>
              <a:schemeClr val="accent5">
                <a:lumMod val="20000"/>
                <a:lumOff val="80000"/>
              </a:schemeClr>
            </a:solidFill>
            <a:ln w="28575">
              <a:solidFill>
                <a:srgbClr val="4CA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10662" y="1597224"/>
            <a:ext cx="4210138" cy="2585323"/>
          </a:xfrm>
          <a:prstGeom prst="rect">
            <a:avLst/>
          </a:prstGeom>
          <a:noFill/>
          <a:ln w="28575">
            <a:noFill/>
          </a:ln>
        </p:spPr>
        <p:txBody>
          <a:bodyPr wrap="square">
            <a:spAutoFit/>
          </a:bodyPr>
          <a:lstStyle/>
          <a:p>
            <a:r>
              <a:rPr lang="en-GB" dirty="0"/>
              <a:t>Zoologists are scientists who study animals and their behaviour. They often specialise in specific types of animals, such as mammals, reptiles or even fossil remains. They monitor the animals closely, record information and can use this data to write scientific reports or provide recommendations on how to look after them.</a:t>
            </a: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3">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4"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3B146D23-F557-4C2D-B90B-7AC65ED9CE4B}"/>
              </a:ext>
            </a:extLst>
          </p:cNvPr>
          <p:cNvSpPr txBox="1"/>
          <p:nvPr/>
        </p:nvSpPr>
        <p:spPr>
          <a:xfrm>
            <a:off x="1110663" y="4329774"/>
            <a:ext cx="6776617" cy="923330"/>
          </a:xfrm>
          <a:prstGeom prst="rect">
            <a:avLst/>
          </a:prstGeom>
          <a:noFill/>
          <a:ln w="28575">
            <a:noFill/>
          </a:ln>
        </p:spPr>
        <p:txBody>
          <a:bodyPr wrap="square">
            <a:spAutoFit/>
          </a:bodyPr>
          <a:lstStyle/>
          <a:p>
            <a:r>
              <a:rPr lang="en-GB" dirty="0"/>
              <a:t>Zoologists need to be very observant and interested in the animals they study. They should also be able to clearly present their findings to others and work well as part of a team. </a:t>
            </a:r>
          </a:p>
        </p:txBody>
      </p:sp>
      <p:pic>
        <p:nvPicPr>
          <p:cNvPr id="3" name="Picture 2">
            <a:extLst>
              <a:ext uri="{FF2B5EF4-FFF2-40B4-BE49-F238E27FC236}">
                <a16:creationId xmlns:a16="http://schemas.microsoft.com/office/drawing/2014/main" id="{D86C0082-FCB0-4009-9C27-091BDB6FEC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949" y="2101133"/>
            <a:ext cx="2230834" cy="1577504"/>
          </a:xfrm>
          <a:prstGeom prst="roundRect">
            <a:avLst>
              <a:gd name="adj" fmla="val 3431"/>
            </a:avLst>
          </a:prstGeom>
        </p:spPr>
      </p:pic>
    </p:spTree>
    <p:extLst>
      <p:ext uri="{BB962C8B-B14F-4D97-AF65-F5344CB8AC3E}">
        <p14:creationId xmlns:p14="http://schemas.microsoft.com/office/powerpoint/2010/main" val="210194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9254ACBF-C76D-48D8-B33D-BA45E95A0DDA}"/>
              </a:ext>
            </a:extLst>
          </p:cNvPr>
          <p:cNvSpPr/>
          <p:nvPr/>
        </p:nvSpPr>
        <p:spPr>
          <a:xfrm>
            <a:off x="0" y="0"/>
            <a:ext cx="2066192" cy="6867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81195" y="808091"/>
              <a:ext cx="6921976" cy="584775"/>
            </a:xfrm>
            <a:prstGeom prst="rect">
              <a:avLst/>
            </a:prstGeom>
            <a:noFill/>
          </p:spPr>
          <p:txBody>
            <a:bodyPr wrap="square">
              <a:spAutoFit/>
            </a:bodyPr>
            <a:lstStyle/>
            <a:p>
              <a:pPr algn="ctr"/>
              <a:r>
                <a:rPr lang="en-GB" sz="3200" b="1" dirty="0">
                  <a:solidFill>
                    <a:schemeClr val="bg1"/>
                  </a:solidFill>
                  <a:latin typeface="+mn-lt"/>
                </a:rPr>
                <a:t>A Is for Animator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5">
                <a:lumMod val="20000"/>
                <a:lumOff val="80000"/>
              </a:schemeClr>
            </a:solidFill>
            <a:ln w="28575">
              <a:solidFill>
                <a:srgbClr val="4CA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291970" y="1625334"/>
            <a:ext cx="2372830" cy="3139321"/>
          </a:xfrm>
          <a:prstGeom prst="rect">
            <a:avLst/>
          </a:prstGeom>
          <a:noFill/>
          <a:ln w="28575">
            <a:noFill/>
          </a:ln>
        </p:spPr>
        <p:txBody>
          <a:bodyPr wrap="square">
            <a:spAutoFit/>
          </a:bodyPr>
          <a:lstStyle/>
          <a:p>
            <a:r>
              <a:rPr lang="en-GB" dirty="0"/>
              <a:t>An animator is someone who creates moving images using drawings, computer graphics or models. These could be used for many types of content including cartoons, films, online videos and computer games.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pic>
        <p:nvPicPr>
          <p:cNvPr id="4" name="Picture 3">
            <a:extLst>
              <a:ext uri="{FF2B5EF4-FFF2-40B4-BE49-F238E27FC236}">
                <a16:creationId xmlns:a16="http://schemas.microsoft.com/office/drawing/2014/main" id="{B389F584-6743-47C9-A4DD-8E36BBCDA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8707" y="2090958"/>
            <a:ext cx="3269261" cy="1305436"/>
          </a:xfrm>
          <a:prstGeom prst="rect">
            <a:avLst/>
          </a:prstGeom>
        </p:spPr>
      </p:pic>
    </p:spTree>
    <p:extLst>
      <p:ext uri="{BB962C8B-B14F-4D97-AF65-F5344CB8AC3E}">
        <p14:creationId xmlns:p14="http://schemas.microsoft.com/office/powerpoint/2010/main" val="17064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06983" y="815291"/>
              <a:ext cx="6996188" cy="584775"/>
            </a:xfrm>
            <a:prstGeom prst="rect">
              <a:avLst/>
            </a:prstGeom>
            <a:noFill/>
          </p:spPr>
          <p:txBody>
            <a:bodyPr wrap="square">
              <a:spAutoFit/>
            </a:bodyPr>
            <a:lstStyle/>
            <a:p>
              <a:pPr algn="ctr"/>
              <a:r>
                <a:rPr lang="en-GB" sz="3200" b="1" dirty="0">
                  <a:solidFill>
                    <a:schemeClr val="bg1"/>
                  </a:solidFill>
                  <a:latin typeface="+mn-lt"/>
                </a:rPr>
                <a:t>B Is for Barrister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4">
                <a:lumMod val="20000"/>
                <a:lumOff val="80000"/>
              </a:schemeClr>
            </a:solidFill>
            <a:ln w="28575">
              <a:solidFill>
                <a:srgbClr val="77B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92741" y="1690306"/>
            <a:ext cx="3122745" cy="2031325"/>
          </a:xfrm>
          <a:prstGeom prst="rect">
            <a:avLst/>
          </a:prstGeom>
          <a:noFill/>
          <a:ln w="28575">
            <a:noFill/>
          </a:ln>
        </p:spPr>
        <p:txBody>
          <a:bodyPr wrap="square">
            <a:spAutoFit/>
          </a:bodyPr>
          <a:lstStyle/>
          <a:p>
            <a:r>
              <a:rPr lang="en-GB" dirty="0"/>
              <a:t>A barrister is a legal professional who offers support to people in court. They fight for the rights of the people they are working for and provide them with advice regarding the law.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152031"/>
            <a:ext cx="6684337" cy="923330"/>
          </a:xfrm>
          <a:prstGeom prst="rect">
            <a:avLst/>
          </a:prstGeom>
          <a:noFill/>
          <a:ln w="28575">
            <a:noFill/>
          </a:ln>
        </p:spPr>
        <p:txBody>
          <a:bodyPr wrap="square">
            <a:spAutoFit/>
          </a:bodyPr>
          <a:lstStyle/>
          <a:p>
            <a:r>
              <a:rPr lang="en-GB" dirty="0"/>
              <a:t>Barristers must be very knowledgeable about the area of law they specialise in, have great communication skills and be able to express their arguments clearly.</a:t>
            </a:r>
          </a:p>
        </p:txBody>
      </p:sp>
      <p:pic>
        <p:nvPicPr>
          <p:cNvPr id="3" name="Picture 2">
            <a:extLst>
              <a:ext uri="{FF2B5EF4-FFF2-40B4-BE49-F238E27FC236}">
                <a16:creationId xmlns:a16="http://schemas.microsoft.com/office/drawing/2014/main" id="{836166E7-5424-4032-A399-83337D40EC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1690" y="1690306"/>
            <a:ext cx="1788660" cy="2257342"/>
          </a:xfrm>
          <a:prstGeom prst="rect">
            <a:avLst/>
          </a:prstGeom>
        </p:spPr>
      </p:pic>
    </p:spTree>
    <p:extLst>
      <p:ext uri="{BB962C8B-B14F-4D97-AF65-F5344CB8AC3E}">
        <p14:creationId xmlns:p14="http://schemas.microsoft.com/office/powerpoint/2010/main" val="17748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7"/>
            <a:chOff x="829963" y="700334"/>
            <a:chExt cx="7364803"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999783" y="808091"/>
              <a:ext cx="7003388" cy="584775"/>
            </a:xfrm>
            <a:prstGeom prst="rect">
              <a:avLst/>
            </a:prstGeom>
            <a:noFill/>
          </p:spPr>
          <p:txBody>
            <a:bodyPr wrap="square">
              <a:spAutoFit/>
            </a:bodyPr>
            <a:lstStyle/>
            <a:p>
              <a:pPr algn="ctr"/>
              <a:r>
                <a:rPr lang="en-GB" sz="3200" b="1" dirty="0">
                  <a:solidFill>
                    <a:schemeClr val="bg1"/>
                  </a:solidFill>
                  <a:latin typeface="+mn-lt"/>
                </a:rPr>
                <a:t>C Is for Civil Engineer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1">
                <a:lumMod val="20000"/>
                <a:lumOff val="80000"/>
              </a:schemeClr>
            </a:solidFill>
            <a:ln w="28575">
              <a:solidFill>
                <a:srgbClr val="D47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92741" y="1690306"/>
            <a:ext cx="3122745" cy="2308324"/>
          </a:xfrm>
          <a:prstGeom prst="rect">
            <a:avLst/>
          </a:prstGeom>
          <a:noFill/>
          <a:ln w="28575">
            <a:noFill/>
          </a:ln>
        </p:spPr>
        <p:txBody>
          <a:bodyPr wrap="square">
            <a:spAutoFit/>
          </a:bodyPr>
          <a:lstStyle/>
          <a:p>
            <a:r>
              <a:rPr lang="en-GB" dirty="0"/>
              <a:t>Civil engineers plan, design and manage different construction projects. These could be transportation networks, such as railways, roads and tramways, or buildings, such as hospitals, stadiums and airports.</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152031"/>
            <a:ext cx="6684337" cy="646331"/>
          </a:xfrm>
          <a:prstGeom prst="rect">
            <a:avLst/>
          </a:prstGeom>
          <a:noFill/>
          <a:ln w="28575">
            <a:noFill/>
          </a:ln>
        </p:spPr>
        <p:txBody>
          <a:bodyPr wrap="square">
            <a:spAutoFit/>
          </a:bodyPr>
          <a:lstStyle/>
          <a:p>
            <a:r>
              <a:rPr lang="en-GB" dirty="0"/>
              <a:t>Civil engineers should be able to analyse data, have good problem-solving skills and work well as part of a team. </a:t>
            </a:r>
          </a:p>
        </p:txBody>
      </p:sp>
      <p:pic>
        <p:nvPicPr>
          <p:cNvPr id="3" name="Picture 2">
            <a:extLst>
              <a:ext uri="{FF2B5EF4-FFF2-40B4-BE49-F238E27FC236}">
                <a16:creationId xmlns:a16="http://schemas.microsoft.com/office/drawing/2014/main" id="{5361B7B4-A762-4CD4-8C94-A6FFA1834D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4746"/>
          <a:stretch/>
        </p:blipFill>
        <p:spPr>
          <a:xfrm>
            <a:off x="5249816" y="1644037"/>
            <a:ext cx="1224554" cy="2305251"/>
          </a:xfrm>
          <a:prstGeom prst="rect">
            <a:avLst/>
          </a:prstGeom>
        </p:spPr>
      </p:pic>
    </p:spTree>
    <p:extLst>
      <p:ext uri="{BB962C8B-B14F-4D97-AF65-F5344CB8AC3E}">
        <p14:creationId xmlns:p14="http://schemas.microsoft.com/office/powerpoint/2010/main" val="13170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3" cy="5207766"/>
            <a:chOff x="829963" y="700334"/>
            <a:chExt cx="7364803"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3"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14183" y="808091"/>
              <a:ext cx="6988988" cy="584775"/>
            </a:xfrm>
            <a:prstGeom prst="rect">
              <a:avLst/>
            </a:prstGeom>
            <a:noFill/>
          </p:spPr>
          <p:txBody>
            <a:bodyPr wrap="square">
              <a:spAutoFit/>
            </a:bodyPr>
            <a:lstStyle/>
            <a:p>
              <a:pPr algn="ctr"/>
              <a:r>
                <a:rPr lang="en-GB" sz="3200" b="1" dirty="0">
                  <a:solidFill>
                    <a:schemeClr val="bg1"/>
                  </a:solidFill>
                  <a:latin typeface="+mn-lt"/>
                </a:rPr>
                <a:t>D Is for Dietitian</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6">
                <a:lumMod val="20000"/>
                <a:lumOff val="80000"/>
              </a:schemeClr>
            </a:solidFill>
            <a:ln w="28575">
              <a:solidFill>
                <a:srgbClr val="9D9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92741" y="1690306"/>
            <a:ext cx="3122745" cy="2031325"/>
          </a:xfrm>
          <a:prstGeom prst="rect">
            <a:avLst/>
          </a:prstGeom>
          <a:noFill/>
          <a:ln w="28575">
            <a:noFill/>
          </a:ln>
        </p:spPr>
        <p:txBody>
          <a:bodyPr wrap="square">
            <a:spAutoFit/>
          </a:bodyPr>
          <a:lstStyle/>
          <a:p>
            <a:r>
              <a:rPr lang="en-GB" dirty="0"/>
              <a:t>Dietitians are health professionals that offer advice to patients on what foods they should eat to help them improve their health and manage existing health conditions.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152031"/>
            <a:ext cx="6684337" cy="646331"/>
          </a:xfrm>
          <a:prstGeom prst="rect">
            <a:avLst/>
          </a:prstGeom>
          <a:noFill/>
          <a:ln w="28575">
            <a:noFill/>
          </a:ln>
        </p:spPr>
        <p:txBody>
          <a:bodyPr wrap="square">
            <a:spAutoFit/>
          </a:bodyPr>
          <a:lstStyle/>
          <a:p>
            <a:r>
              <a:rPr lang="en-GB" dirty="0"/>
              <a:t>They should have a keen interest in food and science, be good at explaining things clearly and enjoy helping other people. </a:t>
            </a:r>
          </a:p>
        </p:txBody>
      </p:sp>
      <p:pic>
        <p:nvPicPr>
          <p:cNvPr id="3" name="Picture 2">
            <a:extLst>
              <a:ext uri="{FF2B5EF4-FFF2-40B4-BE49-F238E27FC236}">
                <a16:creationId xmlns:a16="http://schemas.microsoft.com/office/drawing/2014/main" id="{42CCD591-E8A3-41A2-A049-CBD48678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516" y="1812567"/>
            <a:ext cx="2608708" cy="1919762"/>
          </a:xfrm>
          <a:prstGeom prst="rect">
            <a:avLst/>
          </a:prstGeom>
        </p:spPr>
      </p:pic>
    </p:spTree>
    <p:extLst>
      <p:ext uri="{BB962C8B-B14F-4D97-AF65-F5344CB8AC3E}">
        <p14:creationId xmlns:p14="http://schemas.microsoft.com/office/powerpoint/2010/main" val="289416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2" cy="5207766"/>
            <a:chOff x="829963" y="700334"/>
            <a:chExt cx="7364802" cy="5207766"/>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2" cy="5207766"/>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2227383" y="858491"/>
              <a:ext cx="5168528" cy="523220"/>
            </a:xfrm>
            <a:prstGeom prst="rect">
              <a:avLst/>
            </a:prstGeom>
            <a:noFill/>
          </p:spPr>
          <p:txBody>
            <a:bodyPr wrap="square">
              <a:spAutoFit/>
            </a:bodyPr>
            <a:lstStyle/>
            <a:p>
              <a:pPr algn="ctr"/>
              <a:r>
                <a:rPr lang="en-GB" sz="2800" b="1" dirty="0">
                  <a:latin typeface="+mn-lt"/>
                </a:rPr>
                <a:t>E Is for Events Organiser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3">
                <a:lumMod val="20000"/>
                <a:lumOff val="80000"/>
              </a:schemeClr>
            </a:solidFill>
            <a:ln w="28575">
              <a:solidFill>
                <a:srgbClr val="F8E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92741" y="1690306"/>
            <a:ext cx="3040667" cy="2308324"/>
          </a:xfrm>
          <a:prstGeom prst="rect">
            <a:avLst/>
          </a:prstGeom>
          <a:noFill/>
          <a:ln w="28575">
            <a:noFill/>
          </a:ln>
        </p:spPr>
        <p:txBody>
          <a:bodyPr wrap="square">
            <a:spAutoFit/>
          </a:bodyPr>
          <a:lstStyle/>
          <a:p>
            <a:r>
              <a:rPr lang="en-GB" dirty="0"/>
              <a:t>An events organiser plans and manages different social events for businesses and for the public. These could be weddings, birthday parties, product launches or even large-scale sports events and festivals.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092108"/>
            <a:ext cx="6478707" cy="1200329"/>
          </a:xfrm>
          <a:prstGeom prst="rect">
            <a:avLst/>
          </a:prstGeom>
          <a:noFill/>
          <a:ln w="28575">
            <a:noFill/>
          </a:ln>
        </p:spPr>
        <p:txBody>
          <a:bodyPr wrap="square">
            <a:spAutoFit/>
          </a:bodyPr>
          <a:lstStyle/>
          <a:p>
            <a:r>
              <a:rPr lang="en-GB" dirty="0"/>
              <a:t>They are responsible for making sure the events run smoothly are within budget. They should be able to listen well to others, have great organisational skills and be able to keep calm under pressure.</a:t>
            </a:r>
          </a:p>
        </p:txBody>
      </p:sp>
      <p:pic>
        <p:nvPicPr>
          <p:cNvPr id="3" name="Picture 2">
            <a:extLst>
              <a:ext uri="{FF2B5EF4-FFF2-40B4-BE49-F238E27FC236}">
                <a16:creationId xmlns:a16="http://schemas.microsoft.com/office/drawing/2014/main" id="{0CF734C7-6A02-4722-B515-E66B0469AB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928"/>
          <a:stretch/>
        </p:blipFill>
        <p:spPr>
          <a:xfrm>
            <a:off x="4382035" y="1661279"/>
            <a:ext cx="3403445" cy="2215827"/>
          </a:xfrm>
          <a:prstGeom prst="roundRect">
            <a:avLst>
              <a:gd name="adj" fmla="val 7894"/>
            </a:avLst>
          </a:prstGeom>
        </p:spPr>
      </p:pic>
    </p:spTree>
    <p:extLst>
      <p:ext uri="{BB962C8B-B14F-4D97-AF65-F5344CB8AC3E}">
        <p14:creationId xmlns:p14="http://schemas.microsoft.com/office/powerpoint/2010/main" val="40134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42983" y="851291"/>
              <a:ext cx="6974588" cy="523220"/>
            </a:xfrm>
            <a:prstGeom prst="rect">
              <a:avLst/>
            </a:prstGeom>
            <a:noFill/>
          </p:spPr>
          <p:txBody>
            <a:bodyPr wrap="square">
              <a:spAutoFit/>
            </a:bodyPr>
            <a:lstStyle/>
            <a:p>
              <a:pPr algn="ctr"/>
              <a:r>
                <a:rPr lang="en-GB" sz="2800" b="1" dirty="0">
                  <a:solidFill>
                    <a:schemeClr val="bg1"/>
                  </a:solidFill>
                  <a:latin typeface="+mn-lt"/>
                </a:rPr>
                <a:t>F Is for Front End Developer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5">
                <a:lumMod val="20000"/>
                <a:lumOff val="80000"/>
              </a:schemeClr>
            </a:solidFill>
            <a:ln w="28575">
              <a:solidFill>
                <a:srgbClr val="4CA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11013" y="1500623"/>
            <a:ext cx="3162152" cy="2585323"/>
          </a:xfrm>
          <a:prstGeom prst="rect">
            <a:avLst/>
          </a:prstGeom>
          <a:noFill/>
          <a:ln w="28575">
            <a:noFill/>
          </a:ln>
        </p:spPr>
        <p:txBody>
          <a:bodyPr wrap="square">
            <a:spAutoFit/>
          </a:bodyPr>
          <a:lstStyle/>
          <a:p>
            <a:r>
              <a:rPr lang="en-GB" dirty="0"/>
              <a:t>Front end developers design and create the user interface for websites and mobile apps. This is the part of the website or app that you see and interact with. They can use different computer programming languages to do this. </a:t>
            </a: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3">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4"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6007146A-49A3-4D9E-99D5-B42AF79D03A5}"/>
              </a:ext>
            </a:extLst>
          </p:cNvPr>
          <p:cNvSpPr txBox="1"/>
          <p:nvPr/>
        </p:nvSpPr>
        <p:spPr>
          <a:xfrm>
            <a:off x="1111012" y="4152031"/>
            <a:ext cx="6667192" cy="923330"/>
          </a:xfrm>
          <a:prstGeom prst="rect">
            <a:avLst/>
          </a:prstGeom>
          <a:noFill/>
          <a:ln w="28575">
            <a:noFill/>
          </a:ln>
        </p:spPr>
        <p:txBody>
          <a:bodyPr wrap="square">
            <a:spAutoFit/>
          </a:bodyPr>
          <a:lstStyle/>
          <a:p>
            <a:r>
              <a:rPr lang="en-GB" dirty="0"/>
              <a:t>Front end developers need to listen well to their clients and use their creativity to bring their ideas to life. They should also have good problem-solving skills.</a:t>
            </a:r>
          </a:p>
        </p:txBody>
      </p:sp>
      <p:pic>
        <p:nvPicPr>
          <p:cNvPr id="3" name="Picture 2">
            <a:extLst>
              <a:ext uri="{FF2B5EF4-FFF2-40B4-BE49-F238E27FC236}">
                <a16:creationId xmlns:a16="http://schemas.microsoft.com/office/drawing/2014/main" id="{502ACA55-4C49-448F-B9A4-64ADE50EF6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210" y="1651424"/>
            <a:ext cx="3194592" cy="2258945"/>
          </a:xfrm>
          <a:prstGeom prst="rect">
            <a:avLst/>
          </a:prstGeom>
        </p:spPr>
      </p:pic>
      <p:sp>
        <p:nvSpPr>
          <p:cNvPr id="23" name="Arrow: Chevron 22">
            <a:hlinkClick r:id="rId6"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4815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5DF87-00A6-4ABD-9412-ADE8B03211E7}"/>
              </a:ext>
            </a:extLst>
          </p:cNvPr>
          <p:cNvSpPr/>
          <p:nvPr/>
        </p:nvSpPr>
        <p:spPr>
          <a:xfrm>
            <a:off x="838180" y="664797"/>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6D560C-2E84-4BEE-86BA-3E06980BC877}"/>
              </a:ext>
            </a:extLst>
          </p:cNvPr>
          <p:cNvSpPr/>
          <p:nvPr/>
        </p:nvSpPr>
        <p:spPr>
          <a:xfrm>
            <a:off x="829963" y="654414"/>
            <a:ext cx="7424439" cy="5600611"/>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DFD7E85-31F2-4ADE-836C-CDBE34863073}"/>
              </a:ext>
            </a:extLst>
          </p:cNvPr>
          <p:cNvGrpSpPr/>
          <p:nvPr/>
        </p:nvGrpSpPr>
        <p:grpSpPr>
          <a:xfrm>
            <a:off x="859780" y="700334"/>
            <a:ext cx="7364804" cy="5207767"/>
            <a:chOff x="829963" y="700334"/>
            <a:chExt cx="7364804" cy="5207767"/>
          </a:xfrm>
        </p:grpSpPr>
        <p:pic>
          <p:nvPicPr>
            <p:cNvPr id="12" name="Picture 11">
              <a:extLst>
                <a:ext uri="{FF2B5EF4-FFF2-40B4-BE49-F238E27FC236}">
                  <a16:creationId xmlns:a16="http://schemas.microsoft.com/office/drawing/2014/main" id="{6D9BFB0E-F3E6-429D-B8D7-31DD202F8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9963" y="700334"/>
              <a:ext cx="7364804" cy="5207767"/>
            </a:xfrm>
            <a:prstGeom prst="rect">
              <a:avLst/>
            </a:prstGeom>
          </p:spPr>
        </p:pic>
        <p:sp>
          <p:nvSpPr>
            <p:cNvPr id="16" name="TextBox 15">
              <a:extLst>
                <a:ext uri="{FF2B5EF4-FFF2-40B4-BE49-F238E27FC236}">
                  <a16:creationId xmlns:a16="http://schemas.microsoft.com/office/drawing/2014/main" id="{700632CD-712C-4BC4-BE1A-BA32CE965397}"/>
                </a:ext>
              </a:extLst>
            </p:cNvPr>
            <p:cNvSpPr txBox="1"/>
            <p:nvPr/>
          </p:nvSpPr>
          <p:spPr>
            <a:xfrm>
              <a:off x="1006983" y="865691"/>
              <a:ext cx="6996188" cy="523220"/>
            </a:xfrm>
            <a:prstGeom prst="rect">
              <a:avLst/>
            </a:prstGeom>
            <a:noFill/>
          </p:spPr>
          <p:txBody>
            <a:bodyPr wrap="square">
              <a:spAutoFit/>
            </a:bodyPr>
            <a:lstStyle/>
            <a:p>
              <a:pPr algn="ctr"/>
              <a:r>
                <a:rPr lang="en-GB" sz="2800" b="1" dirty="0">
                  <a:solidFill>
                    <a:schemeClr val="bg1"/>
                  </a:solidFill>
                  <a:latin typeface="+mn-lt"/>
                </a:rPr>
                <a:t>G Is for Games Tester</a:t>
              </a:r>
            </a:p>
          </p:txBody>
        </p:sp>
        <p:sp>
          <p:nvSpPr>
            <p:cNvPr id="14" name="Rectangle: Rounded Corners 13">
              <a:extLst>
                <a:ext uri="{FF2B5EF4-FFF2-40B4-BE49-F238E27FC236}">
                  <a16:creationId xmlns:a16="http://schemas.microsoft.com/office/drawing/2014/main" id="{221F6AE2-0B61-4FA1-AF99-F4A9A3B7D9A4}"/>
                </a:ext>
              </a:extLst>
            </p:cNvPr>
            <p:cNvSpPr/>
            <p:nvPr/>
          </p:nvSpPr>
          <p:spPr>
            <a:xfrm>
              <a:off x="4273166" y="1580202"/>
              <a:ext cx="3549047" cy="2384493"/>
            </a:xfrm>
            <a:prstGeom prst="roundRect">
              <a:avLst>
                <a:gd name="adj" fmla="val 7345"/>
              </a:avLst>
            </a:prstGeom>
            <a:solidFill>
              <a:schemeClr val="accent4">
                <a:lumMod val="20000"/>
                <a:lumOff val="80000"/>
              </a:schemeClr>
            </a:solidFill>
            <a:ln w="28575">
              <a:solidFill>
                <a:srgbClr val="77B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588A99FF-2EB1-4685-AAD5-ACBFC1BEECA5}"/>
              </a:ext>
            </a:extLst>
          </p:cNvPr>
          <p:cNvSpPr txBox="1"/>
          <p:nvPr/>
        </p:nvSpPr>
        <p:spPr>
          <a:xfrm>
            <a:off x="1192741" y="1690306"/>
            <a:ext cx="3122745" cy="2031325"/>
          </a:xfrm>
          <a:prstGeom prst="rect">
            <a:avLst/>
          </a:prstGeom>
          <a:noFill/>
          <a:ln w="28575">
            <a:noFill/>
          </a:ln>
        </p:spPr>
        <p:txBody>
          <a:bodyPr wrap="square">
            <a:spAutoFit/>
          </a:bodyPr>
          <a:lstStyle/>
          <a:p>
            <a:r>
              <a:rPr lang="en-GB" dirty="0"/>
              <a:t>A games tester’s job is to test computer games at different stages of the development process. They check that the games work well and identify any glitches that need to be fixed. </a:t>
            </a:r>
          </a:p>
        </p:txBody>
      </p:sp>
      <p:sp>
        <p:nvSpPr>
          <p:cNvPr id="23" name="Arrow: Chevron 22">
            <a:hlinkClick r:id="rId3" action="ppaction://hlinksldjump"/>
            <a:extLst>
              <a:ext uri="{FF2B5EF4-FFF2-40B4-BE49-F238E27FC236}">
                <a16:creationId xmlns:a16="http://schemas.microsoft.com/office/drawing/2014/main" id="{6C872ED4-BBFF-4F88-A2A8-0BB605BB7A09}"/>
              </a:ext>
            </a:extLst>
          </p:cNvPr>
          <p:cNvSpPr/>
          <p:nvPr/>
        </p:nvSpPr>
        <p:spPr>
          <a:xfrm>
            <a:off x="7565508"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AC972ABA-252A-46E0-B37C-F774B30C07D7}"/>
              </a:ext>
            </a:extLst>
          </p:cNvPr>
          <p:cNvPicPr>
            <a:picLocks noChangeAspect="1"/>
          </p:cNvPicPr>
          <p:nvPr/>
        </p:nvPicPr>
        <p:blipFill rotWithShape="1">
          <a:blip r:embed="rId4">
            <a:extLst>
              <a:ext uri="{28A0092B-C50C-407E-A947-70E740481C1C}">
                <a14:useLocalDpi xmlns:a14="http://schemas.microsoft.com/office/drawing/2010/main" val="0"/>
              </a:ext>
            </a:extLst>
          </a:blip>
          <a:srcRect r="91358"/>
          <a:stretch/>
        </p:blipFill>
        <p:spPr>
          <a:xfrm>
            <a:off x="0" y="0"/>
            <a:ext cx="790205" cy="6858000"/>
          </a:xfrm>
          <a:prstGeom prst="rect">
            <a:avLst/>
          </a:prstGeom>
        </p:spPr>
      </p:pic>
      <p:sp>
        <p:nvSpPr>
          <p:cNvPr id="56" name="Arrow: Chevron 55">
            <a:hlinkClick r:id="rId5" action="ppaction://hlinksldjump"/>
            <a:extLst>
              <a:ext uri="{FF2B5EF4-FFF2-40B4-BE49-F238E27FC236}">
                <a16:creationId xmlns:a16="http://schemas.microsoft.com/office/drawing/2014/main" id="{20BEFE72-4B27-40C3-AC58-5869E59695A6}"/>
              </a:ext>
            </a:extLst>
          </p:cNvPr>
          <p:cNvSpPr/>
          <p:nvPr/>
        </p:nvSpPr>
        <p:spPr>
          <a:xfrm flipH="1">
            <a:off x="1111012" y="5628964"/>
            <a:ext cx="467480" cy="467480"/>
          </a:xfrm>
          <a:prstGeom prst="chevron">
            <a:avLst/>
          </a:prstGeom>
          <a:solidFill>
            <a:schemeClr val="bg1"/>
          </a:solidFill>
          <a:ln w="28575">
            <a:solidFill>
              <a:srgbClr val="9B7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86D3A713-C423-4104-9C17-199A747B67DD}"/>
              </a:ext>
            </a:extLst>
          </p:cNvPr>
          <p:cNvSpPr txBox="1"/>
          <p:nvPr/>
        </p:nvSpPr>
        <p:spPr>
          <a:xfrm>
            <a:off x="1167693" y="4152031"/>
            <a:ext cx="6684337" cy="646331"/>
          </a:xfrm>
          <a:prstGeom prst="rect">
            <a:avLst/>
          </a:prstGeom>
          <a:noFill/>
          <a:ln w="28575">
            <a:noFill/>
          </a:ln>
        </p:spPr>
        <p:txBody>
          <a:bodyPr wrap="square">
            <a:spAutoFit/>
          </a:bodyPr>
          <a:lstStyle/>
          <a:p>
            <a:r>
              <a:rPr lang="en-GB" dirty="0"/>
              <a:t>They should have excellent observational skills and a good understanding of what makes a successful computer game.</a:t>
            </a:r>
          </a:p>
        </p:txBody>
      </p:sp>
      <p:pic>
        <p:nvPicPr>
          <p:cNvPr id="3" name="Picture 2">
            <a:extLst>
              <a:ext uri="{FF2B5EF4-FFF2-40B4-BE49-F238E27FC236}">
                <a16:creationId xmlns:a16="http://schemas.microsoft.com/office/drawing/2014/main" id="{FAC8D767-72A0-4BD5-8F2A-3A2E5DB2D3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6485" y="1808866"/>
            <a:ext cx="2869023" cy="2139995"/>
          </a:xfrm>
          <a:prstGeom prst="rect">
            <a:avLst/>
          </a:prstGeom>
        </p:spPr>
      </p:pic>
    </p:spTree>
    <p:extLst>
      <p:ext uri="{BB962C8B-B14F-4D97-AF65-F5344CB8AC3E}">
        <p14:creationId xmlns:p14="http://schemas.microsoft.com/office/powerpoint/2010/main" val="332278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0</TotalTime>
  <Words>2066</Words>
  <Application>Microsoft Office PowerPoint</Application>
  <PresentationFormat>On-screen Show (4:3)</PresentationFormat>
  <Paragraphs>84</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Calibri</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A Chhibber</cp:lastModifiedBy>
  <cp:revision>24</cp:revision>
  <dcterms:created xsi:type="dcterms:W3CDTF">2020-04-13T12:09:49Z</dcterms:created>
  <dcterms:modified xsi:type="dcterms:W3CDTF">2022-03-19T12:44:27Z</dcterms:modified>
</cp:coreProperties>
</file>