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0"/>
  </p:notesMasterIdLst>
  <p:handoutMasterIdLst>
    <p:handoutMasterId r:id="rId11"/>
  </p:handoutMasterIdLst>
  <p:sldIdLst>
    <p:sldId id="258" r:id="rId2"/>
    <p:sldId id="264" r:id="rId3"/>
    <p:sldId id="278" r:id="rId4"/>
    <p:sldId id="279" r:id="rId5"/>
    <p:sldId id="280" r:id="rId6"/>
    <p:sldId id="281" r:id="rId7"/>
    <p:sldId id="282" r:id="rId8"/>
    <p:sldId id="267" r:id="rId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Twinkl" panose="020B0604020202020204" charset="0"/>
      <p:regular r:id="rId16"/>
      <p:bold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68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884C"/>
    <a:srgbClr val="F08215"/>
    <a:srgbClr val="F8BD95"/>
    <a:srgbClr val="F9CBCB"/>
    <a:srgbClr val="FDD182"/>
    <a:srgbClr val="007AC2"/>
    <a:srgbClr val="90C8E5"/>
    <a:srgbClr val="EA516C"/>
    <a:srgbClr val="FFEDAA"/>
    <a:srgbClr val="AFDE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1339" y="58"/>
      </p:cViewPr>
      <p:guideLst>
        <p:guide orient="horz" pos="2160"/>
        <p:guide pos="2880"/>
        <p:guide pos="340"/>
        <p:guide orient="horz" pos="3974"/>
        <p:guide pos="5420"/>
        <p:guide orient="horz" pos="368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58" d="100"/>
          <a:sy n="58" d="100"/>
        </p:scale>
        <p:origin x="196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notesMaster" Target="notesMasters/notesMaster1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16/02/2022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16/02/2022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.uk/resources/ks2-subjects/ks2-religious-education/ks2-sikhism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hyperlink" Target="https://www.twinkl.co.uk/resources/ks2-subjects/ks2-religious-education/ks2-sikhis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.uk/resources/ks2-subjects/ks2-religious-education/ks2-sikhism" TargetMode="Externa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/>
            <a:extLst>
              <a:ext uri="{FF2B5EF4-FFF2-40B4-BE49-F238E27FC236}">
                <a16:creationId xmlns:a16="http://schemas.microsoft.com/office/drawing/2014/main" id="{64E821B8-4D0A-4C2E-A804-F032BD09CBBA}"/>
              </a:ext>
            </a:extLst>
          </p:cNvPr>
          <p:cNvSpPr/>
          <p:nvPr/>
        </p:nvSpPr>
        <p:spPr>
          <a:xfrm>
            <a:off x="112143" y="5917721"/>
            <a:ext cx="1130061" cy="8022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5651" y="1831690"/>
            <a:ext cx="7632700" cy="495108"/>
          </a:xfrm>
          <a:prstGeom prst="rect">
            <a:avLst/>
          </a:prstGeom>
          <a:solidFill>
            <a:srgbClr val="F18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There is only one God and Sikhs only worship and pray to this one God;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What Do Sikhs Believe?</a:t>
            </a:r>
          </a:p>
        </p:txBody>
      </p:sp>
      <p:sp>
        <p:nvSpPr>
          <p:cNvPr id="5" name="Rectangle 4"/>
          <p:cNvSpPr/>
          <p:nvPr/>
        </p:nvSpPr>
        <p:spPr>
          <a:xfrm>
            <a:off x="755650" y="1513946"/>
            <a:ext cx="202205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GB" altLang="en-US" sz="1800" dirty="0">
                <a:latin typeface="Twinkl" pitchFamily="2" charset="0"/>
              </a:rPr>
              <a:t>Sikhs believe that: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260FBB-4148-4E13-B083-D7A231B7BA8D}"/>
              </a:ext>
            </a:extLst>
          </p:cNvPr>
          <p:cNvSpPr/>
          <p:nvPr/>
        </p:nvSpPr>
        <p:spPr>
          <a:xfrm>
            <a:off x="755651" y="2367543"/>
            <a:ext cx="7632700" cy="495108"/>
          </a:xfrm>
          <a:prstGeom prst="rect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God cannot be described as either male nor female;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EA682D-FDFC-4C6F-B50F-93228F7C179D}"/>
              </a:ext>
            </a:extLst>
          </p:cNvPr>
          <p:cNvSpPr/>
          <p:nvPr/>
        </p:nvSpPr>
        <p:spPr>
          <a:xfrm>
            <a:off x="755651" y="2904464"/>
            <a:ext cx="7632700" cy="495108"/>
          </a:xfrm>
          <a:prstGeom prst="rect">
            <a:avLst/>
          </a:prstGeom>
          <a:solidFill>
            <a:srgbClr val="F18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God is both </a:t>
            </a:r>
            <a:r>
              <a:rPr lang="en-GB" b="1" dirty="0" err="1">
                <a:solidFill>
                  <a:schemeClr val="tx1"/>
                </a:solidFill>
              </a:rPr>
              <a:t>sargun</a:t>
            </a:r>
            <a:r>
              <a:rPr lang="en-GB" dirty="0">
                <a:solidFill>
                  <a:schemeClr val="tx1"/>
                </a:solidFill>
              </a:rPr>
              <a:t> and </a:t>
            </a:r>
            <a:r>
              <a:rPr lang="en-GB" b="1" dirty="0" err="1">
                <a:solidFill>
                  <a:schemeClr val="tx1"/>
                </a:solidFill>
              </a:rPr>
              <a:t>nirgun</a:t>
            </a:r>
            <a:r>
              <a:rPr lang="en-GB" dirty="0">
                <a:solidFill>
                  <a:schemeClr val="tx1"/>
                </a:solidFill>
              </a:rPr>
              <a:t>;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161010-A624-424C-840E-ED9AAC4AD3AC}"/>
              </a:ext>
            </a:extLst>
          </p:cNvPr>
          <p:cNvSpPr/>
          <p:nvPr/>
        </p:nvSpPr>
        <p:spPr>
          <a:xfrm>
            <a:off x="755651" y="3458429"/>
            <a:ext cx="7632700" cy="495108"/>
          </a:xfrm>
          <a:prstGeom prst="rect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God created the world for people to enjoy;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B45136B-26D8-4D20-901A-6182D0ACB99E}"/>
              </a:ext>
            </a:extLst>
          </p:cNvPr>
          <p:cNvSpPr/>
          <p:nvPr/>
        </p:nvSpPr>
        <p:spPr>
          <a:xfrm>
            <a:off x="755651" y="4007934"/>
            <a:ext cx="7632700" cy="495108"/>
          </a:xfrm>
          <a:prstGeom prst="rect">
            <a:avLst/>
          </a:prstGeom>
          <a:solidFill>
            <a:srgbClr val="F18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God created people to know the difference between right and wrong;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913461-FCE7-46E5-84BF-9FA90A6B4345}"/>
              </a:ext>
            </a:extLst>
          </p:cNvPr>
          <p:cNvSpPr/>
          <p:nvPr/>
        </p:nvSpPr>
        <p:spPr>
          <a:xfrm>
            <a:off x="755651" y="4557439"/>
            <a:ext cx="7632700" cy="495108"/>
          </a:xfrm>
          <a:prstGeom prst="rect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Images of God are forbidden, as is worshipping them;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DC29ED-39E8-4C23-AF14-1CC4C58FE20E}"/>
              </a:ext>
            </a:extLst>
          </p:cNvPr>
          <p:cNvSpPr/>
          <p:nvPr/>
        </p:nvSpPr>
        <p:spPr>
          <a:xfrm>
            <a:off x="755651" y="5106944"/>
            <a:ext cx="7632700" cy="495108"/>
          </a:xfrm>
          <a:prstGeom prst="rect">
            <a:avLst/>
          </a:prstGeom>
          <a:solidFill>
            <a:srgbClr val="F18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All people are equal.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B33796E-6AB7-4D6B-90D0-39065A6D52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744"/>
          <a:stretch/>
        </p:blipFill>
        <p:spPr>
          <a:xfrm>
            <a:off x="6480023" y="4492243"/>
            <a:ext cx="1285904" cy="20158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F6F0A68-7A8B-4889-948A-3FDEB71C13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712"/>
          <a:stretch/>
        </p:blipFill>
        <p:spPr>
          <a:xfrm>
            <a:off x="7233322" y="4637781"/>
            <a:ext cx="1253179" cy="1870350"/>
          </a:xfrm>
          <a:prstGeom prst="rect">
            <a:avLst/>
          </a:prstGeom>
        </p:spPr>
      </p:pic>
      <p:sp>
        <p:nvSpPr>
          <p:cNvPr id="22" name="Rectangle: Top Corners Rounded 21">
            <a:extLst>
              <a:ext uri="{FF2B5EF4-FFF2-40B4-BE49-F238E27FC236}">
                <a16:creationId xmlns:a16="http://schemas.microsoft.com/office/drawing/2014/main" id="{61AD5FDA-C4F1-4ED9-A504-2C045104846A}"/>
              </a:ext>
            </a:extLst>
          </p:cNvPr>
          <p:cNvSpPr/>
          <p:nvPr/>
        </p:nvSpPr>
        <p:spPr>
          <a:xfrm>
            <a:off x="539752" y="5654534"/>
            <a:ext cx="8064498" cy="949377"/>
          </a:xfrm>
          <a:prstGeom prst="round2SameRect">
            <a:avLst>
              <a:gd name="adj1" fmla="val 8584"/>
              <a:gd name="adj2" fmla="val 0"/>
            </a:avLst>
          </a:prstGeom>
          <a:solidFill>
            <a:srgbClr val="007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t">
            <a:no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GB" sz="1600" b="1" dirty="0" err="1">
                <a:solidFill>
                  <a:schemeClr val="bg1"/>
                </a:solidFill>
                <a:latin typeface="Twinkl" pitchFamily="2" charset="0"/>
              </a:rPr>
              <a:t>sargun</a:t>
            </a:r>
            <a:r>
              <a:rPr lang="en-GB" sz="1600" dirty="0">
                <a:solidFill>
                  <a:schemeClr val="bg1"/>
                </a:solidFill>
                <a:latin typeface="Twinkl" pitchFamily="2" charset="0"/>
              </a:rPr>
              <a:t> – The belief that God is everywhere and within everything.</a:t>
            </a:r>
          </a:p>
          <a:p>
            <a:pPr>
              <a:spcBef>
                <a:spcPct val="0"/>
              </a:spcBef>
              <a:defRPr/>
            </a:pPr>
            <a:r>
              <a:rPr lang="en-GB" sz="1600" b="1" dirty="0" err="1">
                <a:solidFill>
                  <a:schemeClr val="bg1"/>
                </a:solidFill>
                <a:latin typeface="Twinkl" pitchFamily="2" charset="0"/>
              </a:rPr>
              <a:t>nirgun</a:t>
            </a:r>
            <a:r>
              <a:rPr lang="en-GB" sz="1600" dirty="0">
                <a:solidFill>
                  <a:schemeClr val="bg1"/>
                </a:solidFill>
                <a:latin typeface="Twinkl" pitchFamily="2" charset="0"/>
              </a:rPr>
              <a:t> – The belief that God is above and beyond the range of human experience.</a:t>
            </a:r>
          </a:p>
        </p:txBody>
      </p:sp>
      <p:sp>
        <p:nvSpPr>
          <p:cNvPr id="27" name="Rectangle 26">
            <a:hlinkClick r:id="rId4"/>
            <a:extLst>
              <a:ext uri="{FF2B5EF4-FFF2-40B4-BE49-F238E27FC236}">
                <a16:creationId xmlns:a16="http://schemas.microsoft.com/office/drawing/2014/main" id="{BB0D43AF-D93C-4865-8082-3078A2B50354}"/>
              </a:ext>
            </a:extLst>
          </p:cNvPr>
          <p:cNvSpPr/>
          <p:nvPr/>
        </p:nvSpPr>
        <p:spPr>
          <a:xfrm>
            <a:off x="112143" y="5917721"/>
            <a:ext cx="1130061" cy="8022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27EE771-A3D7-4E98-BF46-B1057E523A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500" t="93438" r="12500"/>
          <a:stretch/>
        </p:blipFill>
        <p:spPr>
          <a:xfrm>
            <a:off x="0" y="6407943"/>
            <a:ext cx="9144000" cy="45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1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022E-16 L 0 0.06319 " pathEditMode="relative" rAng="0" ptsTypes="AA">
                                      <p:cBhvr>
                                        <p:cTn id="44" dur="200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22" grpId="0" animBg="1"/>
      <p:bldP spid="2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Community and Cooperation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55650" y="1513946"/>
            <a:ext cx="7632700" cy="12618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GB" altLang="en-US" sz="1800" dirty="0">
                <a:latin typeface="Twinkl" pitchFamily="2" charset="0"/>
              </a:rPr>
              <a:t>Communities and cooperation within them are among some of the most important principles of Sikhism.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GB" altLang="en-US" sz="1800" dirty="0">
                <a:latin typeface="Twinkl" pitchFamily="2" charset="0"/>
              </a:rPr>
              <a:t>Sikhs believe that there should be a fellowship, which involves worshipping, eating and serving together.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090519-9F36-4BAE-B795-07A5827AF1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283" y="2997734"/>
            <a:ext cx="4377067" cy="309509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56C5173-AFFD-4068-AA3D-C524CE3C87E6}"/>
              </a:ext>
            </a:extLst>
          </p:cNvPr>
          <p:cNvSpPr/>
          <p:nvPr/>
        </p:nvSpPr>
        <p:spPr>
          <a:xfrm>
            <a:off x="755651" y="2997734"/>
            <a:ext cx="3126236" cy="3095092"/>
          </a:xfrm>
          <a:prstGeom prst="rect">
            <a:avLst/>
          </a:prstGeom>
          <a:solidFill>
            <a:srgbClr val="F18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t" anchorCtr="0">
            <a:noAutofit/>
          </a:bodyPr>
          <a:lstStyle/>
          <a:p>
            <a:r>
              <a:rPr lang="en-GB" dirty="0"/>
              <a:t>‘</a:t>
            </a:r>
            <a:r>
              <a:rPr lang="en-GB" dirty="0" err="1"/>
              <a:t>Seva</a:t>
            </a:r>
            <a:r>
              <a:rPr lang="en-GB" dirty="0"/>
              <a:t>’ means an act of selfless service. In Sikhism, ‘</a:t>
            </a:r>
            <a:r>
              <a:rPr lang="en-GB" dirty="0" err="1"/>
              <a:t>seva</a:t>
            </a:r>
            <a:r>
              <a:rPr lang="en-GB" dirty="0"/>
              <a:t>’ refers to giving</a:t>
            </a:r>
            <a:br>
              <a:rPr lang="en-GB" dirty="0"/>
            </a:br>
            <a:r>
              <a:rPr lang="en-GB" dirty="0"/>
              <a:t>a service for unselfish purposes on behalf of,</a:t>
            </a:r>
            <a:br>
              <a:rPr lang="en-GB" dirty="0"/>
            </a:br>
            <a:r>
              <a:rPr lang="en-GB" dirty="0"/>
              <a:t>and for the benefit of,</a:t>
            </a:r>
            <a:br>
              <a:rPr lang="en-GB" dirty="0"/>
            </a:br>
            <a:r>
              <a:rPr lang="en-GB" dirty="0"/>
              <a:t>a community.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9EA98A4-EFB0-474E-B0C9-3DE94B7F7B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5" b="37430"/>
          <a:stretch/>
        </p:blipFill>
        <p:spPr>
          <a:xfrm>
            <a:off x="782781" y="4926378"/>
            <a:ext cx="3099106" cy="116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39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The Five Ks </a:t>
            </a:r>
          </a:p>
        </p:txBody>
      </p:sp>
      <p:sp>
        <p:nvSpPr>
          <p:cNvPr id="5" name="Rectangle 4"/>
          <p:cNvSpPr/>
          <p:nvPr/>
        </p:nvSpPr>
        <p:spPr>
          <a:xfrm>
            <a:off x="755650" y="1513946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GB" altLang="en-US" sz="1800" dirty="0">
                <a:latin typeface="Twinkl" pitchFamily="2" charset="0"/>
              </a:rPr>
              <a:t>Sikhs, out a sign of respect and symbolism, wear five articles of clothing. These are known as the five Ks.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54A4E5C-A0DC-41FA-AC60-91603D20D6EE}"/>
              </a:ext>
            </a:extLst>
          </p:cNvPr>
          <p:cNvGrpSpPr/>
          <p:nvPr/>
        </p:nvGrpSpPr>
        <p:grpSpPr>
          <a:xfrm>
            <a:off x="755651" y="2153904"/>
            <a:ext cx="2611661" cy="2015069"/>
            <a:chOff x="755651" y="2153904"/>
            <a:chExt cx="2611661" cy="2015069"/>
          </a:xfrm>
          <a:solidFill>
            <a:srgbClr val="F8BD95"/>
          </a:solidFill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2DD5B53-8B79-48EB-8189-40B5C86CDCD8}"/>
                </a:ext>
              </a:extLst>
            </p:cNvPr>
            <p:cNvSpPr/>
            <p:nvPr/>
          </p:nvSpPr>
          <p:spPr>
            <a:xfrm>
              <a:off x="755651" y="2153904"/>
              <a:ext cx="2611661" cy="201506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t">
              <a:noAutofit/>
            </a:bodyPr>
            <a:lstStyle/>
            <a:p>
              <a:r>
                <a:rPr lang="en-GB" b="1" dirty="0">
                  <a:solidFill>
                    <a:schemeClr val="tx1"/>
                  </a:solidFill>
                </a:rPr>
                <a:t>Kesh: </a:t>
              </a:r>
              <a:r>
                <a:rPr lang="en-GB" dirty="0">
                  <a:solidFill>
                    <a:schemeClr val="tx1"/>
                  </a:solidFill>
                </a:rPr>
                <a:t>Sikhs leave</a:t>
              </a:r>
              <a:br>
                <a:rPr lang="en-GB" dirty="0">
                  <a:solidFill>
                    <a:schemeClr val="tx1"/>
                  </a:solidFill>
                </a:rPr>
              </a:br>
              <a:r>
                <a:rPr lang="en-GB" dirty="0">
                  <a:solidFill>
                    <a:schemeClr val="tx1"/>
                  </a:solidFill>
                </a:rPr>
                <a:t>hair uncut</a:t>
              </a:r>
              <a:br>
                <a:rPr lang="en-GB" dirty="0">
                  <a:solidFill>
                    <a:schemeClr val="tx1"/>
                  </a:solidFill>
                </a:rPr>
              </a:br>
              <a:r>
                <a:rPr lang="en-GB" dirty="0">
                  <a:solidFill>
                    <a:schemeClr val="tx1"/>
                  </a:solidFill>
                </a:rPr>
                <a:t>to show</a:t>
              </a:r>
              <a:br>
                <a:rPr lang="en-GB" dirty="0">
                  <a:solidFill>
                    <a:schemeClr val="tx1"/>
                  </a:solidFill>
                </a:rPr>
              </a:br>
              <a:r>
                <a:rPr lang="en-GB" dirty="0">
                  <a:solidFill>
                    <a:schemeClr val="tx1"/>
                  </a:solidFill>
                </a:rPr>
                <a:t>obedience</a:t>
              </a:r>
              <a:br>
                <a:rPr lang="en-GB" dirty="0">
                  <a:solidFill>
                    <a:schemeClr val="tx1"/>
                  </a:solidFill>
                </a:rPr>
              </a:br>
              <a:r>
                <a:rPr lang="en-GB" dirty="0">
                  <a:solidFill>
                    <a:schemeClr val="tx1"/>
                  </a:solidFill>
                </a:rPr>
                <a:t>to God.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A8AA1D4-0624-4898-AC3E-0FF05C544D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708"/>
            <a:stretch/>
          </p:blipFill>
          <p:spPr>
            <a:xfrm>
              <a:off x="2008790" y="2571283"/>
              <a:ext cx="1276072" cy="1597690"/>
            </a:xfrm>
            <a:prstGeom prst="rect">
              <a:avLst/>
            </a:prstGeom>
            <a:grpFill/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5BF9F61-7AA1-4368-899C-1C4352F3D205}"/>
              </a:ext>
            </a:extLst>
          </p:cNvPr>
          <p:cNvGrpSpPr/>
          <p:nvPr/>
        </p:nvGrpSpPr>
        <p:grpSpPr>
          <a:xfrm>
            <a:off x="741137" y="4286717"/>
            <a:ext cx="2626257" cy="1806108"/>
            <a:chOff x="741137" y="4286717"/>
            <a:chExt cx="2626257" cy="1806108"/>
          </a:xfrm>
          <a:solidFill>
            <a:srgbClr val="F1884C"/>
          </a:solidFill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EACC0FA-81AB-4EF7-B907-F2117B456E03}"/>
                </a:ext>
              </a:extLst>
            </p:cNvPr>
            <p:cNvSpPr/>
            <p:nvPr/>
          </p:nvSpPr>
          <p:spPr>
            <a:xfrm>
              <a:off x="741137" y="4286717"/>
              <a:ext cx="2626257" cy="18061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t">
              <a:noAutofit/>
            </a:bodyPr>
            <a:lstStyle/>
            <a:p>
              <a:r>
                <a:rPr lang="en-GB" b="1" dirty="0">
                  <a:solidFill>
                    <a:schemeClr val="tx1"/>
                  </a:solidFill>
                </a:rPr>
                <a:t>Kara: </a:t>
              </a:r>
              <a:r>
                <a:rPr lang="en-GB" dirty="0">
                  <a:solidFill>
                    <a:schemeClr val="tx1"/>
                  </a:solidFill>
                </a:rPr>
                <a:t>A steel bangle that reminds Sikhs to behave well.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3A0A3DE-9528-421A-AD3B-A5EB3834B2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0590" y="5315165"/>
              <a:ext cx="1541930" cy="689866"/>
            </a:xfrm>
            <a:prstGeom prst="rect">
              <a:avLst/>
            </a:prstGeom>
            <a:grpFill/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A293F24-F358-4DD2-A792-7DED9FA67B97}"/>
              </a:ext>
            </a:extLst>
          </p:cNvPr>
          <p:cNvGrpSpPr/>
          <p:nvPr/>
        </p:nvGrpSpPr>
        <p:grpSpPr>
          <a:xfrm>
            <a:off x="3483210" y="5271322"/>
            <a:ext cx="4905140" cy="821504"/>
            <a:chOff x="3483210" y="5271322"/>
            <a:chExt cx="4905140" cy="821504"/>
          </a:xfrm>
          <a:solidFill>
            <a:srgbClr val="F1884C"/>
          </a:solidFill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2B2CD89-6E4F-4120-BA47-6D4601371313}"/>
                </a:ext>
              </a:extLst>
            </p:cNvPr>
            <p:cNvSpPr/>
            <p:nvPr/>
          </p:nvSpPr>
          <p:spPr>
            <a:xfrm>
              <a:off x="3483210" y="5271322"/>
              <a:ext cx="4905140" cy="8215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t">
              <a:noAutofit/>
            </a:bodyPr>
            <a:lstStyle/>
            <a:p>
              <a:r>
                <a:rPr lang="en-GB" b="1" dirty="0">
                  <a:solidFill>
                    <a:schemeClr val="tx1"/>
                  </a:solidFill>
                </a:rPr>
                <a:t>Kachera: </a:t>
              </a:r>
              <a:r>
                <a:rPr lang="en-GB" dirty="0">
                  <a:solidFill>
                    <a:schemeClr val="tx1"/>
                  </a:solidFill>
                </a:rPr>
                <a:t>These are shorts</a:t>
              </a:r>
              <a:br>
                <a:rPr lang="en-GB" dirty="0">
                  <a:solidFill>
                    <a:schemeClr val="tx1"/>
                  </a:solidFill>
                </a:rPr>
              </a:br>
              <a:r>
                <a:rPr lang="en-GB" dirty="0">
                  <a:solidFill>
                    <a:schemeClr val="tx1"/>
                  </a:solidFill>
                </a:rPr>
                <a:t>worn as underwear. 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BBC0BAC-7685-4D53-A47D-849B886117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5514" y="5309992"/>
              <a:ext cx="1250655" cy="744163"/>
            </a:xfrm>
            <a:prstGeom prst="rect">
              <a:avLst/>
            </a:prstGeom>
            <a:grpFill/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0B69390-FF90-4966-ACDF-B70415808533}"/>
              </a:ext>
            </a:extLst>
          </p:cNvPr>
          <p:cNvGrpSpPr/>
          <p:nvPr/>
        </p:nvGrpSpPr>
        <p:grpSpPr>
          <a:xfrm>
            <a:off x="3483210" y="3708203"/>
            <a:ext cx="4919653" cy="1477159"/>
            <a:chOff x="3483210" y="3708203"/>
            <a:chExt cx="4919653" cy="1477159"/>
          </a:xfrm>
          <a:solidFill>
            <a:srgbClr val="F8BD95"/>
          </a:solidFill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8CD1439-2485-4F38-8855-2772E59E73CA}"/>
                </a:ext>
              </a:extLst>
            </p:cNvPr>
            <p:cNvSpPr/>
            <p:nvPr/>
          </p:nvSpPr>
          <p:spPr>
            <a:xfrm>
              <a:off x="3483210" y="3708203"/>
              <a:ext cx="4919653" cy="14771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t">
              <a:noAutofit/>
            </a:bodyPr>
            <a:lstStyle/>
            <a:p>
              <a:r>
                <a:rPr lang="en-GB" b="1" dirty="0">
                  <a:solidFill>
                    <a:schemeClr val="tx1"/>
                  </a:solidFill>
                </a:rPr>
                <a:t>Kirpan: </a:t>
              </a:r>
              <a:r>
                <a:rPr lang="en-GB" dirty="0">
                  <a:solidFill>
                    <a:schemeClr val="tx1"/>
                  </a:solidFill>
                </a:rPr>
                <a:t>A tiny sword</a:t>
              </a:r>
              <a:br>
                <a:rPr lang="en-GB" dirty="0">
                  <a:solidFill>
                    <a:schemeClr val="tx1"/>
                  </a:solidFill>
                </a:rPr>
              </a:br>
              <a:r>
                <a:rPr lang="en-GB" dirty="0">
                  <a:solidFill>
                    <a:schemeClr val="tx1"/>
                  </a:solidFill>
                </a:rPr>
                <a:t>worn by Sikhs. 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8084D0E-49AD-4963-9456-54121D1CF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1556" y="3842649"/>
              <a:ext cx="1721946" cy="1273098"/>
            </a:xfrm>
            <a:prstGeom prst="rect">
              <a:avLst/>
            </a:prstGeom>
            <a:grpFill/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40A842B-0545-4538-91E2-0301398DB35E}"/>
              </a:ext>
            </a:extLst>
          </p:cNvPr>
          <p:cNvGrpSpPr/>
          <p:nvPr/>
        </p:nvGrpSpPr>
        <p:grpSpPr>
          <a:xfrm>
            <a:off x="3483210" y="2153904"/>
            <a:ext cx="4905140" cy="1477159"/>
            <a:chOff x="3483210" y="2153904"/>
            <a:chExt cx="4905140" cy="1477159"/>
          </a:xfrm>
          <a:solidFill>
            <a:srgbClr val="F1884C"/>
          </a:solidFill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6ACBCE6-FF3D-4B9B-882F-16C803FB7D40}"/>
                </a:ext>
              </a:extLst>
            </p:cNvPr>
            <p:cNvSpPr/>
            <p:nvPr/>
          </p:nvSpPr>
          <p:spPr>
            <a:xfrm>
              <a:off x="3483210" y="2153904"/>
              <a:ext cx="4905140" cy="14771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t">
              <a:noAutofit/>
            </a:bodyPr>
            <a:lstStyle/>
            <a:p>
              <a:r>
                <a:rPr lang="en-GB" b="1" dirty="0">
                  <a:solidFill>
                    <a:schemeClr val="tx1"/>
                  </a:solidFill>
                </a:rPr>
                <a:t>Kanga: </a:t>
              </a:r>
              <a:r>
                <a:rPr lang="en-GB" dirty="0">
                  <a:solidFill>
                    <a:schemeClr val="tx1"/>
                  </a:solidFill>
                </a:rPr>
                <a:t>A wooden comb</a:t>
              </a:r>
              <a:br>
                <a:rPr lang="en-GB" dirty="0">
                  <a:solidFill>
                    <a:schemeClr val="tx1"/>
                  </a:solidFill>
                </a:rPr>
              </a:br>
              <a:r>
                <a:rPr lang="en-GB" dirty="0">
                  <a:solidFill>
                    <a:schemeClr val="tx1"/>
                  </a:solidFill>
                </a:rPr>
                <a:t>that helps Sikhs to keep</a:t>
              </a:r>
              <a:br>
                <a:rPr lang="en-GB" dirty="0">
                  <a:solidFill>
                    <a:schemeClr val="tx1"/>
                  </a:solidFill>
                </a:rPr>
              </a:br>
              <a:r>
                <a:rPr lang="en-GB" dirty="0">
                  <a:solidFill>
                    <a:schemeClr val="tx1"/>
                  </a:solidFill>
                </a:rPr>
                <a:t>their hair in place.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42884DB-12F6-4E12-BF23-89A448054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27385">
              <a:off x="6498228" y="2356087"/>
              <a:ext cx="1774125" cy="1032713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906086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Ceremonies</a:t>
            </a:r>
          </a:p>
        </p:txBody>
      </p:sp>
      <p:sp>
        <p:nvSpPr>
          <p:cNvPr id="5" name="Rectangle 4"/>
          <p:cNvSpPr/>
          <p:nvPr/>
        </p:nvSpPr>
        <p:spPr>
          <a:xfrm>
            <a:off x="755650" y="1513946"/>
            <a:ext cx="7632700" cy="25237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GB" altLang="en-US" sz="1800" dirty="0">
                <a:latin typeface="Twinkl" pitchFamily="2" charset="0"/>
              </a:rPr>
              <a:t>Being baptised is the sign of being spiritually reborn. This is a key ceremony for Sikhs.</a:t>
            </a:r>
          </a:p>
          <a:p>
            <a: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GB" altLang="en-US" sz="1800" dirty="0">
                <a:latin typeface="Twinkl" pitchFamily="2" charset="0"/>
              </a:rPr>
              <a:t>The baptism involves taking part in the Amrit </a:t>
            </a:r>
            <a:r>
              <a:rPr lang="en-GB" altLang="en-US" sz="1800" dirty="0" err="1">
                <a:latin typeface="Twinkl" pitchFamily="2" charset="0"/>
              </a:rPr>
              <a:t>Sanskar</a:t>
            </a:r>
            <a:r>
              <a:rPr lang="en-GB" altLang="en-US" sz="1800" dirty="0">
                <a:latin typeface="Twinkl" pitchFamily="2" charset="0"/>
              </a:rPr>
              <a:t> ceremony of initiation. Once baptised, they become part of the Khalsa - a community that Sikh people can belong to. The word Khalsa means pure. Sikh people who are part of the Khalsa show they belong by wearing the five Ks. </a:t>
            </a:r>
          </a:p>
          <a:p>
            <a: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GB" altLang="en-US" sz="1800" dirty="0">
                <a:latin typeface="Twinkl" pitchFamily="2" charset="0"/>
              </a:rPr>
              <a:t>Usually, young Sikhs join the Khalsa between the ages of 14 and 16, when they are old enough to understand the commitment.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08AAEFB-603B-42E4-B158-D05F89A0A7B4}"/>
              </a:ext>
            </a:extLst>
          </p:cNvPr>
          <p:cNvGrpSpPr/>
          <p:nvPr/>
        </p:nvGrpSpPr>
        <p:grpSpPr>
          <a:xfrm>
            <a:off x="755650" y="4078459"/>
            <a:ext cx="8155185" cy="2014367"/>
            <a:chOff x="755650" y="4078459"/>
            <a:chExt cx="8155185" cy="201436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56C5173-AFFD-4068-AA3D-C524CE3C87E6}"/>
                </a:ext>
              </a:extLst>
            </p:cNvPr>
            <p:cNvSpPr/>
            <p:nvPr/>
          </p:nvSpPr>
          <p:spPr>
            <a:xfrm>
              <a:off x="755650" y="4221650"/>
              <a:ext cx="7632699" cy="1871176"/>
            </a:xfrm>
            <a:prstGeom prst="rect">
              <a:avLst/>
            </a:prstGeom>
            <a:solidFill>
              <a:srgbClr val="F188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t" anchorCtr="0">
              <a:noAutofit/>
            </a:bodyPr>
            <a:lstStyle/>
            <a:p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32F044D-CCD7-4117-B908-1C9FD897D9D8}"/>
                </a:ext>
              </a:extLst>
            </p:cNvPr>
            <p:cNvSpPr/>
            <p:nvPr/>
          </p:nvSpPr>
          <p:spPr>
            <a:xfrm>
              <a:off x="923462" y="4464740"/>
              <a:ext cx="5076825" cy="138499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en-GB" altLang="en-US" sz="1800" b="1" dirty="0">
                  <a:solidFill>
                    <a:schemeClr val="bg1"/>
                  </a:solidFill>
                  <a:latin typeface="Twinkl" pitchFamily="2" charset="0"/>
                </a:rPr>
                <a:t>Amrit</a:t>
              </a:r>
              <a:r>
                <a:rPr lang="en-GB" altLang="en-US" sz="1800" dirty="0">
                  <a:solidFill>
                    <a:schemeClr val="bg1"/>
                  </a:solidFill>
                  <a:latin typeface="Twinkl" pitchFamily="2" charset="0"/>
                </a:rPr>
                <a:t> is a special mixture of sugar and water. The </a:t>
              </a:r>
              <a:r>
                <a:rPr lang="en-GB" altLang="en-US" sz="1800" dirty="0" err="1">
                  <a:solidFill>
                    <a:schemeClr val="bg1"/>
                  </a:solidFill>
                  <a:latin typeface="Twinkl" pitchFamily="2" charset="0"/>
                </a:rPr>
                <a:t>amrit</a:t>
              </a:r>
              <a:r>
                <a:rPr lang="en-GB" altLang="en-US" sz="1800" dirty="0">
                  <a:solidFill>
                    <a:schemeClr val="bg1"/>
                  </a:solidFill>
                  <a:latin typeface="Twinkl" pitchFamily="2" charset="0"/>
                </a:rPr>
                <a:t> is poured into the cupped hands</a:t>
              </a:r>
              <a:br>
                <a:rPr lang="en-GB" altLang="en-US" sz="1800" dirty="0">
                  <a:solidFill>
                    <a:schemeClr val="bg1"/>
                  </a:solidFill>
                  <a:latin typeface="Twinkl" pitchFamily="2" charset="0"/>
                </a:rPr>
              </a:br>
              <a:r>
                <a:rPr lang="en-GB" altLang="en-US" sz="1800" dirty="0">
                  <a:solidFill>
                    <a:schemeClr val="bg1"/>
                  </a:solidFill>
                  <a:latin typeface="Twinkl" pitchFamily="2" charset="0"/>
                </a:rPr>
                <a:t>of the people who are going to join the</a:t>
              </a:r>
              <a:br>
                <a:rPr lang="en-GB" altLang="en-US" sz="1800" dirty="0">
                  <a:solidFill>
                    <a:schemeClr val="bg1"/>
                  </a:solidFill>
                  <a:latin typeface="Twinkl" pitchFamily="2" charset="0"/>
                </a:rPr>
              </a:br>
              <a:r>
                <a:rPr lang="en-GB" altLang="en-US" sz="1800" dirty="0">
                  <a:solidFill>
                    <a:schemeClr val="bg1"/>
                  </a:solidFill>
                  <a:latin typeface="Twinkl" pitchFamily="2" charset="0"/>
                </a:rPr>
                <a:t>Khalsa, for them to drink. They also have</a:t>
              </a:r>
              <a:br>
                <a:rPr lang="en-GB" altLang="en-US" sz="1800" dirty="0">
                  <a:solidFill>
                    <a:schemeClr val="bg1"/>
                  </a:solidFill>
                  <a:latin typeface="Twinkl" pitchFamily="2" charset="0"/>
                </a:rPr>
              </a:br>
              <a:r>
                <a:rPr lang="en-GB" altLang="en-US" sz="1800" dirty="0" err="1">
                  <a:solidFill>
                    <a:schemeClr val="bg1"/>
                  </a:solidFill>
                  <a:latin typeface="Twinkl" pitchFamily="2" charset="0"/>
                </a:rPr>
                <a:t>amrit</a:t>
              </a:r>
              <a:r>
                <a:rPr lang="en-GB" altLang="en-US" sz="1800" dirty="0">
                  <a:solidFill>
                    <a:schemeClr val="bg1"/>
                  </a:solidFill>
                  <a:latin typeface="Twinkl" pitchFamily="2" charset="0"/>
                </a:rPr>
                <a:t> sprinkled on their hair and in the eyes. 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379C0E6-BB00-4510-AA6F-721C9D722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97987" y="4078459"/>
              <a:ext cx="3312848" cy="18711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9220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Sikh Duties</a:t>
            </a:r>
          </a:p>
        </p:txBody>
      </p:sp>
      <p:sp>
        <p:nvSpPr>
          <p:cNvPr id="5" name="Rectangle 4"/>
          <p:cNvSpPr/>
          <p:nvPr/>
        </p:nvSpPr>
        <p:spPr>
          <a:xfrm>
            <a:off x="755650" y="1513946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GB" altLang="en-US" sz="1800" b="1" dirty="0">
                <a:latin typeface="Twinkl" pitchFamily="2" charset="0"/>
              </a:rPr>
              <a:t>Pray, Work, Give</a:t>
            </a:r>
            <a:r>
              <a:rPr lang="en-GB" altLang="en-US" sz="1800" dirty="0">
                <a:latin typeface="Twinkl" pitchFamily="2" charset="0"/>
              </a:rPr>
              <a:t>; these are the three duties that a Sikh must carry out.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4963F8-DEEC-4325-8BF7-5B3F017BE2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67" y="4061686"/>
            <a:ext cx="3312266" cy="265683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DF4F7E0-3920-410B-B362-433ABEDD3823}"/>
              </a:ext>
            </a:extLst>
          </p:cNvPr>
          <p:cNvSpPr/>
          <p:nvPr/>
        </p:nvSpPr>
        <p:spPr>
          <a:xfrm>
            <a:off x="755651" y="1927541"/>
            <a:ext cx="7632700" cy="495108"/>
          </a:xfrm>
          <a:prstGeom prst="rect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r>
              <a:rPr lang="en-GB" b="1" dirty="0">
                <a:solidFill>
                  <a:schemeClr val="tx1"/>
                </a:solidFill>
              </a:rPr>
              <a:t>Pray: </a:t>
            </a:r>
            <a:r>
              <a:rPr lang="en-GB" dirty="0">
                <a:solidFill>
                  <a:schemeClr val="tx1"/>
                </a:solidFill>
              </a:rPr>
              <a:t>Keep God in mind at all times (Nam </a:t>
            </a:r>
            <a:r>
              <a:rPr lang="en-GB" dirty="0" err="1">
                <a:solidFill>
                  <a:schemeClr val="tx1"/>
                </a:solidFill>
              </a:rPr>
              <a:t>Japna</a:t>
            </a:r>
            <a:r>
              <a:rPr lang="en-GB" dirty="0">
                <a:solidFill>
                  <a:schemeClr val="tx1"/>
                </a:solidFill>
              </a:rPr>
              <a:t>).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02690AB-456F-4171-8D8C-8A3E6115E7BB}"/>
              </a:ext>
            </a:extLst>
          </p:cNvPr>
          <p:cNvSpPr/>
          <p:nvPr/>
        </p:nvSpPr>
        <p:spPr>
          <a:xfrm>
            <a:off x="755651" y="2485462"/>
            <a:ext cx="7632700" cy="772107"/>
          </a:xfrm>
          <a:prstGeom prst="rect">
            <a:avLst/>
          </a:prstGeom>
          <a:solidFill>
            <a:srgbClr val="FDD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r>
              <a:rPr lang="en-GB" b="1" dirty="0">
                <a:solidFill>
                  <a:schemeClr val="tx1"/>
                </a:solidFill>
              </a:rPr>
              <a:t>Work: </a:t>
            </a:r>
            <a:r>
              <a:rPr lang="en-GB" dirty="0">
                <a:solidFill>
                  <a:schemeClr val="tx1"/>
                </a:solidFill>
              </a:rPr>
              <a:t>Earn an honest living, avoiding crime, gambling and begging (</a:t>
            </a:r>
            <a:r>
              <a:rPr lang="en-GB" dirty="0" err="1">
                <a:solidFill>
                  <a:schemeClr val="tx1"/>
                </a:solidFill>
              </a:rPr>
              <a:t>Kirt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Karni</a:t>
            </a:r>
            <a:r>
              <a:rPr lang="en-GB" dirty="0">
                <a:solidFill>
                  <a:schemeClr val="tx1"/>
                </a:solidFill>
              </a:rPr>
              <a:t>).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390AA5-3F01-4492-B17E-D597A8D171BA}"/>
              </a:ext>
            </a:extLst>
          </p:cNvPr>
          <p:cNvSpPr/>
          <p:nvPr/>
        </p:nvSpPr>
        <p:spPr>
          <a:xfrm>
            <a:off x="755651" y="3320382"/>
            <a:ext cx="7632700" cy="495108"/>
          </a:xfrm>
          <a:prstGeom prst="rect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r>
              <a:rPr lang="en-GB" b="1" dirty="0">
                <a:solidFill>
                  <a:schemeClr val="tx1"/>
                </a:solidFill>
              </a:rPr>
              <a:t>Give: </a:t>
            </a:r>
            <a:r>
              <a:rPr lang="en-GB" dirty="0">
                <a:solidFill>
                  <a:schemeClr val="tx1"/>
                </a:solidFill>
              </a:rPr>
              <a:t>Give to those less fortunate and care for others (</a:t>
            </a:r>
            <a:r>
              <a:rPr lang="en-GB" dirty="0" err="1">
                <a:solidFill>
                  <a:schemeClr val="tx1"/>
                </a:solidFill>
              </a:rPr>
              <a:t>Vand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Chhakna</a:t>
            </a:r>
            <a:r>
              <a:rPr lang="en-GB" dirty="0">
                <a:solidFill>
                  <a:schemeClr val="tx1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1884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Praying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755650" y="1513946"/>
            <a:ext cx="7632700" cy="141577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GB" altLang="en-US" sz="1800" dirty="0">
                <a:latin typeface="Twinkl" pitchFamily="2" charset="0"/>
              </a:rPr>
              <a:t>Daily prayers (</a:t>
            </a:r>
            <a:r>
              <a:rPr lang="en-GB" altLang="en-US" sz="1800" dirty="0" err="1">
                <a:latin typeface="Twinkl" pitchFamily="2" charset="0"/>
              </a:rPr>
              <a:t>Panj</a:t>
            </a:r>
            <a:r>
              <a:rPr lang="en-GB" altLang="en-US" sz="1800" dirty="0">
                <a:latin typeface="Twinkl" pitchFamily="2" charset="0"/>
              </a:rPr>
              <a:t> Bania) are an important part of individual Sikh worship.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GB" dirty="0">
                <a:latin typeface="Twinkl" pitchFamily="2" charset="0"/>
              </a:rPr>
              <a:t>The daily prayers of Sikhism are known as </a:t>
            </a:r>
            <a:r>
              <a:rPr lang="en-GB" dirty="0" err="1">
                <a:latin typeface="Twinkl" pitchFamily="2" charset="0"/>
              </a:rPr>
              <a:t>Nitnem</a:t>
            </a:r>
            <a:r>
              <a:rPr lang="en-GB" dirty="0">
                <a:latin typeface="Twinkl" pitchFamily="2" charset="0"/>
              </a:rPr>
              <a:t> </a:t>
            </a:r>
            <a:r>
              <a:rPr lang="en-GB" dirty="0" err="1">
                <a:latin typeface="Twinkl" pitchFamily="2" charset="0"/>
              </a:rPr>
              <a:t>Banis</a:t>
            </a:r>
            <a:r>
              <a:rPr lang="en-GB" dirty="0">
                <a:latin typeface="Twinkl" pitchFamily="2" charset="0"/>
              </a:rPr>
              <a:t>.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GB" dirty="0" err="1">
                <a:latin typeface="Twinkl" pitchFamily="2" charset="0"/>
              </a:rPr>
              <a:t>Nitnem</a:t>
            </a:r>
            <a:r>
              <a:rPr lang="en-GB" dirty="0">
                <a:latin typeface="Twinkl" pitchFamily="2" charset="0"/>
              </a:rPr>
              <a:t> includes a set of five prayers, known as </a:t>
            </a:r>
            <a:r>
              <a:rPr lang="en-GB" dirty="0" err="1">
                <a:latin typeface="Twinkl" pitchFamily="2" charset="0"/>
              </a:rPr>
              <a:t>Panj</a:t>
            </a:r>
            <a:r>
              <a:rPr lang="en-GB" dirty="0">
                <a:latin typeface="Twinkl" pitchFamily="2" charset="0"/>
              </a:rPr>
              <a:t> Bania: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F4F7E0-3920-410B-B362-433ABEDD3823}"/>
              </a:ext>
            </a:extLst>
          </p:cNvPr>
          <p:cNvSpPr/>
          <p:nvPr/>
        </p:nvSpPr>
        <p:spPr>
          <a:xfrm>
            <a:off x="755651" y="3153454"/>
            <a:ext cx="7632698" cy="495108"/>
          </a:xfrm>
          <a:prstGeom prst="rect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b="1" dirty="0">
                <a:solidFill>
                  <a:schemeClr val="tx1"/>
                </a:solidFill>
              </a:rPr>
              <a:t>Morning Prayers: </a:t>
            </a:r>
            <a:r>
              <a:rPr lang="en-GB" dirty="0" err="1">
                <a:solidFill>
                  <a:schemeClr val="tx1"/>
                </a:solidFill>
              </a:rPr>
              <a:t>Japji</a:t>
            </a:r>
            <a:r>
              <a:rPr lang="en-GB" dirty="0">
                <a:solidFill>
                  <a:schemeClr val="tx1"/>
                </a:solidFill>
              </a:rPr>
              <a:t> Sahib, Jap Sahib, </a:t>
            </a:r>
            <a:r>
              <a:rPr lang="en-GB" dirty="0" err="1">
                <a:solidFill>
                  <a:schemeClr val="tx1"/>
                </a:solidFill>
              </a:rPr>
              <a:t>Tav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Prasaad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Swaye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02690AB-456F-4171-8D8C-8A3E6115E7BB}"/>
              </a:ext>
            </a:extLst>
          </p:cNvPr>
          <p:cNvSpPr/>
          <p:nvPr/>
        </p:nvSpPr>
        <p:spPr>
          <a:xfrm>
            <a:off x="755650" y="3707147"/>
            <a:ext cx="7632699" cy="495108"/>
          </a:xfrm>
          <a:prstGeom prst="rect">
            <a:avLst/>
          </a:prstGeom>
          <a:solidFill>
            <a:srgbClr val="FDD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b="1" dirty="0">
                <a:solidFill>
                  <a:schemeClr val="tx1"/>
                </a:solidFill>
              </a:rPr>
              <a:t>Evening Prayers: </a:t>
            </a:r>
            <a:r>
              <a:rPr lang="en-GB" dirty="0" err="1">
                <a:solidFill>
                  <a:schemeClr val="tx1"/>
                </a:solidFill>
              </a:rPr>
              <a:t>Rehras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390AA5-3F01-4492-B17E-D597A8D171BA}"/>
              </a:ext>
            </a:extLst>
          </p:cNvPr>
          <p:cNvSpPr/>
          <p:nvPr/>
        </p:nvSpPr>
        <p:spPr>
          <a:xfrm>
            <a:off x="755651" y="4263568"/>
            <a:ext cx="7632699" cy="495108"/>
          </a:xfrm>
          <a:prstGeom prst="rect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b="1" dirty="0">
                <a:solidFill>
                  <a:schemeClr val="tx1"/>
                </a:solidFill>
              </a:rPr>
              <a:t>Bedtime Prayers: </a:t>
            </a:r>
            <a:r>
              <a:rPr lang="en-GB" dirty="0">
                <a:solidFill>
                  <a:schemeClr val="tx1"/>
                </a:solidFill>
              </a:rPr>
              <a:t>Kirtan </a:t>
            </a:r>
            <a:r>
              <a:rPr lang="en-GB" dirty="0" err="1">
                <a:solidFill>
                  <a:schemeClr val="tx1"/>
                </a:solidFill>
              </a:rPr>
              <a:t>Sohila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22DC48-1774-45C8-A77F-27907D6976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12"/>
          <a:stretch/>
        </p:blipFill>
        <p:spPr>
          <a:xfrm>
            <a:off x="6556928" y="3429000"/>
            <a:ext cx="212034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1889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  <a:extLst>
              <a:ext uri="{FF2B5EF4-FFF2-40B4-BE49-F238E27FC236}">
                <a16:creationId xmlns:a16="http://schemas.microsoft.com/office/drawing/2014/main" id="{5B7EB021-C204-4927-850B-AAFCC14C8646}"/>
              </a:ext>
            </a:extLst>
          </p:cNvPr>
          <p:cNvSpPr/>
          <p:nvPr/>
        </p:nvSpPr>
        <p:spPr>
          <a:xfrm>
            <a:off x="112143" y="5917721"/>
            <a:ext cx="1130061" cy="8022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.potx" id="{8C058020-CE1A-4275-96FF-3E9B179AFEF1}" vid="{BE2BE99D-79A1-4F73-BB89-E052F53DA92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0</TotalTime>
  <Words>551</Words>
  <Application>Microsoft Office PowerPoint</Application>
  <PresentationFormat>On-screen Show (4:3)</PresentationFormat>
  <Paragraphs>39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Twinkl</vt:lpstr>
      <vt:lpstr>Arial</vt:lpstr>
      <vt:lpstr>Calibri</vt:lpstr>
      <vt:lpstr>Office Theme</vt:lpstr>
      <vt:lpstr>PowerPoint Presentation</vt:lpstr>
      <vt:lpstr>What Do Sikhs Believe?</vt:lpstr>
      <vt:lpstr>Community and Cooperation</vt:lpstr>
      <vt:lpstr>The Five Ks </vt:lpstr>
      <vt:lpstr>Ceremonies</vt:lpstr>
      <vt:lpstr>Sikh Duties</vt:lpstr>
      <vt:lpstr>Praying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Tarjinder Momi</dc:creator>
  <cp:lastModifiedBy>A Chhibber</cp:lastModifiedBy>
  <cp:revision>147</cp:revision>
  <dcterms:created xsi:type="dcterms:W3CDTF">2021-05-17T08:46:13Z</dcterms:created>
  <dcterms:modified xsi:type="dcterms:W3CDTF">2022-02-16T21:43:20Z</dcterms:modified>
</cp:coreProperties>
</file>