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4"/>
  </p:notesMasterIdLst>
  <p:handoutMasterIdLst>
    <p:handoutMasterId r:id="rId15"/>
  </p:handoutMasterIdLst>
  <p:sldIdLst>
    <p:sldId id="258" r:id="rId2"/>
    <p:sldId id="264" r:id="rId3"/>
    <p:sldId id="272" r:id="rId4"/>
    <p:sldId id="274" r:id="rId5"/>
    <p:sldId id="268" r:id="rId6"/>
    <p:sldId id="275" r:id="rId7"/>
    <p:sldId id="276" r:id="rId8"/>
    <p:sldId id="277" r:id="rId9"/>
    <p:sldId id="278" r:id="rId10"/>
    <p:sldId id="269" r:id="rId11"/>
    <p:sldId id="279" r:id="rId12"/>
    <p:sldId id="267" r:id="rId13"/>
  </p:sldIdLst>
  <p:sldSz cx="9144000" cy="6858000" type="screen4x3"/>
  <p:notesSz cx="6858000" cy="9144000"/>
  <p:embeddedFontLst>
    <p:embeddedFont>
      <p:font typeface="Twinkl" panose="020B0604020202020204" charset="0"/>
      <p:regular r:id="rId16"/>
      <p:bold r:id="rId17"/>
    </p:embeddedFont>
    <p:embeddedFont>
      <p:font typeface="Calibri" panose="020F0502020204030204" pitchFamily="34" charset="0"/>
      <p:regular r:id="rId18"/>
      <p:bold r:id="rId19"/>
      <p:italic r:id="rId20"/>
      <p:boldItalic r:id="rId21"/>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DDFC"/>
    <a:srgbClr val="929E21"/>
    <a:srgbClr val="18A0DB"/>
    <a:srgbClr val="47B1E5"/>
    <a:srgbClr val="4DB1E3"/>
    <a:srgbClr val="DE1E5A"/>
    <a:srgbClr val="BC0105"/>
    <a:srgbClr val="80C1EB"/>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21" autoAdjust="0"/>
    <p:restoredTop sz="94660"/>
  </p:normalViewPr>
  <p:slideViewPr>
    <p:cSldViewPr snapToGrid="0" showGuides="1">
      <p:cViewPr varScale="1">
        <p:scale>
          <a:sx n="111" d="100"/>
          <a:sy n="111" d="100"/>
        </p:scale>
        <p:origin x="1818" y="9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8704BF-E1EA-451A-B9AC-21B3F8DBB0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6B1572BF-177D-4852-A490-EDD14859A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8C050D6-15C3-4B22-949C-106A1058BFA3}" type="datetimeFigureOut">
              <a:rPr lang="en-GB"/>
              <a:pPr>
                <a:defRPr/>
              </a:pPr>
              <a:t>17/10/2021</a:t>
            </a:fld>
            <a:endParaRPr lang="en-GB"/>
          </a:p>
        </p:txBody>
      </p:sp>
      <p:sp>
        <p:nvSpPr>
          <p:cNvPr id="4" name="Footer Placeholder 3">
            <a:extLst>
              <a:ext uri="{FF2B5EF4-FFF2-40B4-BE49-F238E27FC236}">
                <a16:creationId xmlns:a16="http://schemas.microsoft.com/office/drawing/2014/main" id="{2F77CDDF-C054-44E8-8E77-09CD807462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1B04FB73-8E99-46C1-8604-B6B0C98C45D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5B986477-8AC8-40A5-B106-5EDD556DCD79}"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6582CA-9563-4568-8BB4-BB77E36F85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D9B4F33F-76AD-4C3C-82ED-7679428967D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1F7A5C4-F34F-4CF6-96BD-186A57B862E5}" type="datetimeFigureOut">
              <a:rPr lang="en-GB"/>
              <a:pPr>
                <a:defRPr/>
              </a:pPr>
              <a:t>17/10/2021</a:t>
            </a:fld>
            <a:endParaRPr lang="en-GB"/>
          </a:p>
        </p:txBody>
      </p:sp>
      <p:sp>
        <p:nvSpPr>
          <p:cNvPr id="4" name="Slide Image Placeholder 3">
            <a:extLst>
              <a:ext uri="{FF2B5EF4-FFF2-40B4-BE49-F238E27FC236}">
                <a16:creationId xmlns:a16="http://schemas.microsoft.com/office/drawing/2014/main" id="{AEB52694-5E1B-472B-987F-2322F884E4A7}"/>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08F8D61D-72D8-40F6-BC5F-1343165A9E0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01498AB2-7A39-4C7C-8442-821D68674D3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AE3BEC59-43E2-4194-ABC4-8A031767596E}"/>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E9C320CB-A5AC-49ED-ACF5-7DA030C2DF3F}"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keystage2-ks2/ks2-topics/ks2-food" TargetMode="External"/><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resources/keystage2-ks2/ks2-topics/ks2-food" TargetMode="External"/><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a:hlinkClick r:id="rId3"/>
            <a:extLst>
              <a:ext uri="{FF2B5EF4-FFF2-40B4-BE49-F238E27FC236}">
                <a16:creationId xmlns:a16="http://schemas.microsoft.com/office/drawing/2014/main" id="{42CEA4E5-3A53-4C24-A53F-6802AD038758}"/>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850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676EB61C-E74F-44C2-A8E2-89D2A80713A6}"/>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a:extLst>
              <a:ext uri="{FF2B5EF4-FFF2-40B4-BE49-F238E27FC236}">
                <a16:creationId xmlns:a16="http://schemas.microsoft.com/office/drawing/2014/main" id="{B7E45819-851D-4345-AE60-FC02D9E4DAD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0852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FA73DDFC-C946-4E40-93C5-D43EDD61808E}"/>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3842205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3478528A-E652-4FFD-9C42-109441D0BE33}"/>
              </a:ext>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Title 1">
            <a:extLst>
              <a:ext uri="{FF2B5EF4-FFF2-40B4-BE49-F238E27FC236}">
                <a16:creationId xmlns:a16="http://schemas.microsoft.com/office/drawing/2014/main" id="{C02DB702-EB63-403A-AF9B-B1FD4639AAD1}"/>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12950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a:hlinkClick r:id="rId3"/>
            <a:extLst>
              <a:ext uri="{FF2B5EF4-FFF2-40B4-BE49-F238E27FC236}">
                <a16:creationId xmlns:a16="http://schemas.microsoft.com/office/drawing/2014/main" id="{23307528-716C-4F26-90CF-3D680001472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81525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8C632FE-E437-4A2A-A683-B4E6E04EA3E2}"/>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BA8C239-C32D-4D7A-8FB6-8E8CA00DB065}"/>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event/world-food-day-202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2" Type="http://schemas.openxmlformats.org/officeDocument/2006/relationships/hyperlink" Target="https://www.twinkl.co.uk/event/world-food-day-2021"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9B7FD5F2-4CE7-475D-B63C-6874B29953F4}"/>
              </a:ext>
            </a:extLst>
          </p:cNvPr>
          <p:cNvSpPr/>
          <p:nvPr/>
        </p:nvSpPr>
        <p:spPr>
          <a:xfrm>
            <a:off x="4124325" y="5495925"/>
            <a:ext cx="895350" cy="676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8D2E576D-955C-4030-8F1B-B250E9C16557}"/>
              </a:ext>
            </a:extLst>
          </p:cNvPr>
          <p:cNvGrpSpPr/>
          <p:nvPr/>
        </p:nvGrpSpPr>
        <p:grpSpPr>
          <a:xfrm>
            <a:off x="5386107" y="3860800"/>
            <a:ext cx="1704975" cy="1703388"/>
            <a:chOff x="5011738" y="3860800"/>
            <a:chExt cx="1704975" cy="1703388"/>
          </a:xfrm>
        </p:grpSpPr>
        <p:sp>
          <p:nvSpPr>
            <p:cNvPr id="22" name="Oval 21">
              <a:extLst>
                <a:ext uri="{FF2B5EF4-FFF2-40B4-BE49-F238E27FC236}">
                  <a16:creationId xmlns:a16="http://schemas.microsoft.com/office/drawing/2014/main" id="{08B70451-57A3-436F-9E0F-42A44CB7AAAA}"/>
                </a:ext>
              </a:extLst>
            </p:cNvPr>
            <p:cNvSpPr/>
            <p:nvPr/>
          </p:nvSpPr>
          <p:spPr bwMode="auto">
            <a:xfrm>
              <a:off x="5011738" y="3860800"/>
              <a:ext cx="1704975" cy="1703388"/>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b="1"/>
            </a:p>
          </p:txBody>
        </p:sp>
        <p:sp>
          <p:nvSpPr>
            <p:cNvPr id="18453" name="Rectangle 22">
              <a:extLst>
                <a:ext uri="{FF2B5EF4-FFF2-40B4-BE49-F238E27FC236}">
                  <a16:creationId xmlns:a16="http://schemas.microsoft.com/office/drawing/2014/main" id="{5BFB1151-A773-4CA9-834F-64006894A892}"/>
                </a:ext>
              </a:extLst>
            </p:cNvPr>
            <p:cNvSpPr>
              <a:spLocks noChangeArrowheads="1"/>
            </p:cNvSpPr>
            <p:nvPr/>
          </p:nvSpPr>
          <p:spPr bwMode="auto">
            <a:xfrm>
              <a:off x="5130753" y="4173288"/>
              <a:ext cx="15080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dirty="0">
                  <a:solidFill>
                    <a:schemeClr val="bg1"/>
                  </a:solidFill>
                  <a:cs typeface="Arial" panose="020B0604020202020204" pitchFamily="34" charset="0"/>
                  <a:sym typeface="Arial" panose="020B0604020202020204" pitchFamily="34" charset="0"/>
                </a:rPr>
                <a:t>Choose local</a:t>
              </a:r>
              <a:br>
                <a:rPr lang="en-GB" altLang="en-US" b="1" dirty="0">
                  <a:solidFill>
                    <a:schemeClr val="bg1"/>
                  </a:solidFill>
                  <a:cs typeface="Arial" panose="020B0604020202020204" pitchFamily="34" charset="0"/>
                  <a:sym typeface="Arial" panose="020B0604020202020204" pitchFamily="34" charset="0"/>
                </a:rPr>
              </a:br>
              <a:r>
                <a:rPr lang="en-GB" altLang="en-US" b="1" dirty="0">
                  <a:solidFill>
                    <a:schemeClr val="bg1"/>
                  </a:solidFill>
                  <a:cs typeface="Arial" panose="020B0604020202020204" pitchFamily="34" charset="0"/>
                  <a:sym typeface="Arial" panose="020B0604020202020204" pitchFamily="34" charset="0"/>
                </a:rPr>
                <a:t>foods</a:t>
              </a:r>
              <a:endParaRPr lang="en-GB" altLang="en-US" b="1" dirty="0">
                <a:solidFill>
                  <a:schemeClr val="bg1"/>
                </a:solidFill>
                <a:cs typeface="Arial" panose="020B0604020202020204" pitchFamily="34" charset="0"/>
              </a:endParaRPr>
            </a:p>
          </p:txBody>
        </p:sp>
      </p:grpSp>
      <p:sp>
        <p:nvSpPr>
          <p:cNvPr id="18435" name="Title 20">
            <a:extLst>
              <a:ext uri="{FF2B5EF4-FFF2-40B4-BE49-F238E27FC236}">
                <a16:creationId xmlns:a16="http://schemas.microsoft.com/office/drawing/2014/main" id="{0AE48893-6099-4785-A2CB-C23DF11EBFCD}"/>
              </a:ext>
            </a:extLst>
          </p:cNvPr>
          <p:cNvSpPr>
            <a:spLocks noGrp="1"/>
          </p:cNvSpPr>
          <p:nvPr>
            <p:ph type="title"/>
          </p:nvPr>
        </p:nvSpPr>
        <p:spPr>
          <a:xfrm>
            <a:off x="457200" y="479425"/>
            <a:ext cx="8220075" cy="993775"/>
          </a:xfrm>
        </p:spPr>
        <p:txBody>
          <a:bodyPr/>
          <a:lstStyle/>
          <a:p>
            <a:pPr eaLnBrk="1" hangingPunct="1"/>
            <a:r>
              <a:rPr lang="en-GB" altLang="en-US" sz="3600"/>
              <a:t>What Can We Do?</a:t>
            </a:r>
          </a:p>
        </p:txBody>
      </p:sp>
      <p:grpSp>
        <p:nvGrpSpPr>
          <p:cNvPr id="11" name="Group 10">
            <a:extLst>
              <a:ext uri="{FF2B5EF4-FFF2-40B4-BE49-F238E27FC236}">
                <a16:creationId xmlns:a16="http://schemas.microsoft.com/office/drawing/2014/main" id="{2FE01086-C5E4-4E77-9274-67193BBEA774}"/>
              </a:ext>
            </a:extLst>
          </p:cNvPr>
          <p:cNvGrpSpPr/>
          <p:nvPr/>
        </p:nvGrpSpPr>
        <p:grpSpPr>
          <a:xfrm>
            <a:off x="837368" y="1251245"/>
            <a:ext cx="1735643" cy="1734028"/>
            <a:chOff x="1101164" y="1546542"/>
            <a:chExt cx="1735643" cy="1734028"/>
          </a:xfrm>
        </p:grpSpPr>
        <p:sp>
          <p:nvSpPr>
            <p:cNvPr id="9" name="Oval 8">
              <a:extLst>
                <a:ext uri="{FF2B5EF4-FFF2-40B4-BE49-F238E27FC236}">
                  <a16:creationId xmlns:a16="http://schemas.microsoft.com/office/drawing/2014/main" id="{9F44190B-28B8-458E-AE28-633775B19838}"/>
                </a:ext>
              </a:extLst>
            </p:cNvPr>
            <p:cNvSpPr/>
            <p:nvPr/>
          </p:nvSpPr>
          <p:spPr bwMode="auto">
            <a:xfrm>
              <a:off x="1101164" y="1546542"/>
              <a:ext cx="1735643" cy="1734028"/>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b="1"/>
            </a:p>
          </p:txBody>
        </p:sp>
        <p:sp>
          <p:nvSpPr>
            <p:cNvPr id="18451" name="Rectangle 9">
              <a:extLst>
                <a:ext uri="{FF2B5EF4-FFF2-40B4-BE49-F238E27FC236}">
                  <a16:creationId xmlns:a16="http://schemas.microsoft.com/office/drawing/2014/main" id="{B3FD520A-AAA8-4FFA-8531-FFF561BB692D}"/>
                </a:ext>
              </a:extLst>
            </p:cNvPr>
            <p:cNvSpPr>
              <a:spLocks noChangeArrowheads="1"/>
            </p:cNvSpPr>
            <p:nvPr/>
          </p:nvSpPr>
          <p:spPr bwMode="auto">
            <a:xfrm>
              <a:off x="1308125" y="1838815"/>
              <a:ext cx="13908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dirty="0">
                  <a:solidFill>
                    <a:schemeClr val="bg1"/>
                  </a:solidFill>
                  <a:cs typeface="Arial" panose="020B0604020202020204" pitchFamily="34" charset="0"/>
                  <a:sym typeface="Arial" panose="020B0604020202020204" pitchFamily="34" charset="0"/>
                </a:rPr>
                <a:t>Don’t waste food</a:t>
              </a:r>
              <a:endParaRPr lang="en-GB" altLang="en-US" b="1" dirty="0">
                <a:solidFill>
                  <a:schemeClr val="bg1"/>
                </a:solidFill>
                <a:cs typeface="Arial" panose="020B0604020202020204" pitchFamily="34" charset="0"/>
              </a:endParaRPr>
            </a:p>
          </p:txBody>
        </p:sp>
      </p:grpSp>
      <p:pic>
        <p:nvPicPr>
          <p:cNvPr id="18449" name="Picture 1">
            <a:extLst>
              <a:ext uri="{FF2B5EF4-FFF2-40B4-BE49-F238E27FC236}">
                <a16:creationId xmlns:a16="http://schemas.microsoft.com/office/drawing/2014/main" id="{50197152-C70A-4E38-A641-52981DE3CD43}"/>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18326" y="2215653"/>
            <a:ext cx="2100262"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a:extLst>
              <a:ext uri="{FF2B5EF4-FFF2-40B4-BE49-F238E27FC236}">
                <a16:creationId xmlns:a16="http://schemas.microsoft.com/office/drawing/2014/main" id="{347350D7-3E5E-4A0E-A415-A2BCDC08EB2F}"/>
              </a:ext>
            </a:extLst>
          </p:cNvPr>
          <p:cNvGrpSpPr/>
          <p:nvPr/>
        </p:nvGrpSpPr>
        <p:grpSpPr>
          <a:xfrm>
            <a:off x="4253774" y="1503333"/>
            <a:ext cx="1703387" cy="1703388"/>
            <a:chOff x="4458131" y="1425441"/>
            <a:chExt cx="1703387" cy="1703388"/>
          </a:xfrm>
        </p:grpSpPr>
        <p:sp>
          <p:nvSpPr>
            <p:cNvPr id="12" name="Oval 11">
              <a:extLst>
                <a:ext uri="{FF2B5EF4-FFF2-40B4-BE49-F238E27FC236}">
                  <a16:creationId xmlns:a16="http://schemas.microsoft.com/office/drawing/2014/main" id="{A0C1D345-C42B-474E-88B9-8E0F62A97591}"/>
                </a:ext>
              </a:extLst>
            </p:cNvPr>
            <p:cNvSpPr/>
            <p:nvPr/>
          </p:nvSpPr>
          <p:spPr bwMode="auto">
            <a:xfrm>
              <a:off x="4458131" y="1425441"/>
              <a:ext cx="1703387" cy="1703388"/>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b="1"/>
            </a:p>
          </p:txBody>
        </p:sp>
        <p:sp>
          <p:nvSpPr>
            <p:cNvPr id="18447" name="Rectangle 12">
              <a:extLst>
                <a:ext uri="{FF2B5EF4-FFF2-40B4-BE49-F238E27FC236}">
                  <a16:creationId xmlns:a16="http://schemas.microsoft.com/office/drawing/2014/main" id="{6B95B708-E4D3-445B-9155-FD2802D16A2C}"/>
                </a:ext>
              </a:extLst>
            </p:cNvPr>
            <p:cNvSpPr>
              <a:spLocks noChangeArrowheads="1"/>
            </p:cNvSpPr>
            <p:nvPr/>
          </p:nvSpPr>
          <p:spPr bwMode="auto">
            <a:xfrm>
              <a:off x="5013471" y="1545322"/>
              <a:ext cx="109432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dirty="0">
                  <a:solidFill>
                    <a:schemeClr val="bg1"/>
                  </a:solidFill>
                  <a:cs typeface="Arial" panose="020B0604020202020204" pitchFamily="34" charset="0"/>
                  <a:sym typeface="Arial" panose="020B0604020202020204" pitchFamily="34" charset="0"/>
                </a:rPr>
                <a:t>Choose seasonal</a:t>
              </a:r>
              <a:br>
                <a:rPr lang="en-GB" altLang="en-US" b="1" dirty="0">
                  <a:solidFill>
                    <a:schemeClr val="bg1"/>
                  </a:solidFill>
                  <a:cs typeface="Arial" panose="020B0604020202020204" pitchFamily="34" charset="0"/>
                  <a:sym typeface="Arial" panose="020B0604020202020204" pitchFamily="34" charset="0"/>
                </a:rPr>
              </a:br>
              <a:r>
                <a:rPr lang="en-GB" altLang="en-US" b="1" dirty="0">
                  <a:solidFill>
                    <a:schemeClr val="bg1"/>
                  </a:solidFill>
                  <a:cs typeface="Arial" panose="020B0604020202020204" pitchFamily="34" charset="0"/>
                  <a:sym typeface="Arial" panose="020B0604020202020204" pitchFamily="34" charset="0"/>
                </a:rPr>
                <a:t>foods</a:t>
              </a:r>
              <a:endParaRPr lang="en-GB" altLang="en-US" b="1" dirty="0">
                <a:solidFill>
                  <a:schemeClr val="bg1"/>
                </a:solidFill>
                <a:cs typeface="Arial" panose="020B0604020202020204" pitchFamily="34" charset="0"/>
              </a:endParaRPr>
            </a:p>
          </p:txBody>
        </p:sp>
      </p:grpSp>
      <p:pic>
        <p:nvPicPr>
          <p:cNvPr id="18445" name="Picture 3">
            <a:extLst>
              <a:ext uri="{FF2B5EF4-FFF2-40B4-BE49-F238E27FC236}">
                <a16:creationId xmlns:a16="http://schemas.microsoft.com/office/drawing/2014/main" id="{39DABE8E-F9D6-415B-A651-4D803BDA0485}"/>
              </a:ext>
            </a:extLst>
          </p:cNvPr>
          <p:cNvPicPr>
            <a:picLocks noChangeAspect="1"/>
          </p:cNvPicPr>
          <p:nvPr/>
        </p:nvPicPr>
        <p:blipFill>
          <a:blip r:embed="rId3" cstate="screen">
            <a:extLst>
              <a:ext uri="{28A0092B-C50C-407E-A947-70E740481C1C}">
                <a14:useLocalDpi xmlns:a14="http://schemas.microsoft.com/office/drawing/2010/main"/>
              </a:ext>
            </a:extLst>
          </a:blip>
          <a:srcRect l="-2" r="66930" b="51183"/>
          <a:stretch>
            <a:fillRect/>
          </a:stretch>
        </p:blipFill>
        <p:spPr bwMode="auto">
          <a:xfrm>
            <a:off x="6058729" y="4542124"/>
            <a:ext cx="1263985" cy="102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a:extLst>
              <a:ext uri="{FF2B5EF4-FFF2-40B4-BE49-F238E27FC236}">
                <a16:creationId xmlns:a16="http://schemas.microsoft.com/office/drawing/2014/main" id="{40181DDD-27F8-4CF0-9DE0-B246D6D90819}"/>
              </a:ext>
            </a:extLst>
          </p:cNvPr>
          <p:cNvGrpSpPr/>
          <p:nvPr/>
        </p:nvGrpSpPr>
        <p:grpSpPr>
          <a:xfrm>
            <a:off x="6204747" y="1530112"/>
            <a:ext cx="2083966" cy="2082026"/>
            <a:chOff x="6523987" y="1530112"/>
            <a:chExt cx="2083966" cy="2082026"/>
          </a:xfrm>
        </p:grpSpPr>
        <p:sp>
          <p:nvSpPr>
            <p:cNvPr id="15" name="Oval 14">
              <a:extLst>
                <a:ext uri="{FF2B5EF4-FFF2-40B4-BE49-F238E27FC236}">
                  <a16:creationId xmlns:a16="http://schemas.microsoft.com/office/drawing/2014/main" id="{BF26217D-5385-4744-8BF4-0237D04B6199}"/>
                </a:ext>
              </a:extLst>
            </p:cNvPr>
            <p:cNvSpPr/>
            <p:nvPr/>
          </p:nvSpPr>
          <p:spPr bwMode="auto">
            <a:xfrm>
              <a:off x="6523987" y="1530112"/>
              <a:ext cx="2083966" cy="2082026"/>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b="1"/>
            </a:p>
          </p:txBody>
        </p:sp>
        <p:sp>
          <p:nvSpPr>
            <p:cNvPr id="18443" name="Rectangle 15">
              <a:extLst>
                <a:ext uri="{FF2B5EF4-FFF2-40B4-BE49-F238E27FC236}">
                  <a16:creationId xmlns:a16="http://schemas.microsoft.com/office/drawing/2014/main" id="{6710318D-A702-4803-88A8-4170ED5E81BD}"/>
                </a:ext>
              </a:extLst>
            </p:cNvPr>
            <p:cNvSpPr>
              <a:spLocks noChangeArrowheads="1"/>
            </p:cNvSpPr>
            <p:nvPr/>
          </p:nvSpPr>
          <p:spPr bwMode="auto">
            <a:xfrm>
              <a:off x="6580628" y="2199323"/>
              <a:ext cx="13589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dirty="0">
                  <a:solidFill>
                    <a:schemeClr val="bg1"/>
                  </a:solidFill>
                  <a:cs typeface="Arial" panose="020B0604020202020204" pitchFamily="34" charset="0"/>
                  <a:sym typeface="Arial" panose="020B0604020202020204" pitchFamily="34" charset="0"/>
                </a:rPr>
                <a:t>Grow food at home</a:t>
              </a:r>
              <a:endParaRPr lang="en-GB" altLang="en-US" b="1" dirty="0">
                <a:solidFill>
                  <a:schemeClr val="bg1"/>
                </a:solidFill>
                <a:cs typeface="Arial" panose="020B0604020202020204" pitchFamily="34" charset="0"/>
              </a:endParaRPr>
            </a:p>
          </p:txBody>
        </p:sp>
      </p:grpSp>
      <p:grpSp>
        <p:nvGrpSpPr>
          <p:cNvPr id="10" name="Group 9">
            <a:extLst>
              <a:ext uri="{FF2B5EF4-FFF2-40B4-BE49-F238E27FC236}">
                <a16:creationId xmlns:a16="http://schemas.microsoft.com/office/drawing/2014/main" id="{995CEDA4-7592-4C03-B631-912082949E2E}"/>
              </a:ext>
            </a:extLst>
          </p:cNvPr>
          <p:cNvGrpSpPr/>
          <p:nvPr/>
        </p:nvGrpSpPr>
        <p:grpSpPr>
          <a:xfrm>
            <a:off x="1634586" y="3359383"/>
            <a:ext cx="2100261" cy="2098306"/>
            <a:chOff x="1461692" y="3558163"/>
            <a:chExt cx="2100261" cy="2098306"/>
          </a:xfrm>
        </p:grpSpPr>
        <p:sp>
          <p:nvSpPr>
            <p:cNvPr id="18" name="Oval 17">
              <a:extLst>
                <a:ext uri="{FF2B5EF4-FFF2-40B4-BE49-F238E27FC236}">
                  <a16:creationId xmlns:a16="http://schemas.microsoft.com/office/drawing/2014/main" id="{B344F69F-4D2B-4606-8BCC-66FE4249B8EB}"/>
                </a:ext>
              </a:extLst>
            </p:cNvPr>
            <p:cNvSpPr/>
            <p:nvPr/>
          </p:nvSpPr>
          <p:spPr bwMode="auto">
            <a:xfrm>
              <a:off x="1461692" y="3558163"/>
              <a:ext cx="2100261" cy="2098306"/>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8441" name="Rectangle 18">
              <a:extLst>
                <a:ext uri="{FF2B5EF4-FFF2-40B4-BE49-F238E27FC236}">
                  <a16:creationId xmlns:a16="http://schemas.microsoft.com/office/drawing/2014/main" id="{DEDF2A45-CB37-484B-8538-35E8614F6B2F}"/>
                </a:ext>
              </a:extLst>
            </p:cNvPr>
            <p:cNvSpPr>
              <a:spLocks noChangeArrowheads="1"/>
            </p:cNvSpPr>
            <p:nvPr/>
          </p:nvSpPr>
          <p:spPr bwMode="auto">
            <a:xfrm>
              <a:off x="1701347" y="3789164"/>
              <a:ext cx="170497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b="1" dirty="0">
                  <a:solidFill>
                    <a:schemeClr val="bg1"/>
                  </a:solidFill>
                  <a:cs typeface="Arial" panose="020B0604020202020204" pitchFamily="34" charset="0"/>
                  <a:sym typeface="Arial" panose="020B0604020202020204" pitchFamily="34" charset="0"/>
                </a:rPr>
                <a:t>Choose healthy and diverse foods</a:t>
              </a:r>
              <a:endParaRPr lang="en-GB" altLang="en-US" b="1" dirty="0">
                <a:solidFill>
                  <a:schemeClr val="bg1"/>
                </a:solidFill>
                <a:cs typeface="Arial" panose="020B0604020202020204" pitchFamily="34" charset="0"/>
              </a:endParaRPr>
            </a:p>
          </p:txBody>
        </p:sp>
      </p:grpSp>
      <p:pic>
        <p:nvPicPr>
          <p:cNvPr id="3" name="Picture 2">
            <a:extLst>
              <a:ext uri="{FF2B5EF4-FFF2-40B4-BE49-F238E27FC236}">
                <a16:creationId xmlns:a16="http://schemas.microsoft.com/office/drawing/2014/main" id="{13DE0D78-0AA2-45E1-83CE-94508CAE11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5779" y="2143610"/>
            <a:ext cx="2223305" cy="1303191"/>
          </a:xfrm>
          <a:prstGeom prst="rect">
            <a:avLst/>
          </a:prstGeom>
        </p:spPr>
      </p:pic>
      <p:pic>
        <p:nvPicPr>
          <p:cNvPr id="6" name="Picture 5">
            <a:extLst>
              <a:ext uri="{FF2B5EF4-FFF2-40B4-BE49-F238E27FC236}">
                <a16:creationId xmlns:a16="http://schemas.microsoft.com/office/drawing/2014/main" id="{1FDFE79A-59C1-4052-8E5E-271FE43E139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80730" y="1076908"/>
            <a:ext cx="1450527" cy="2352092"/>
          </a:xfrm>
          <a:prstGeom prst="rect">
            <a:avLst/>
          </a:prstGeom>
        </p:spPr>
      </p:pic>
      <p:pic>
        <p:nvPicPr>
          <p:cNvPr id="8" name="Picture 7">
            <a:extLst>
              <a:ext uri="{FF2B5EF4-FFF2-40B4-BE49-F238E27FC236}">
                <a16:creationId xmlns:a16="http://schemas.microsoft.com/office/drawing/2014/main" id="{DD764323-73F2-4FA0-9DC9-EBCE137B03B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447" t="6991" r="6447" b="14722"/>
          <a:stretch/>
        </p:blipFill>
        <p:spPr>
          <a:xfrm>
            <a:off x="2331721" y="4468035"/>
            <a:ext cx="2520951" cy="1773264"/>
          </a:xfrm>
          <a:prstGeom prst="ellipse">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3C8F59E-7CBF-4D80-9942-3F49DA99626C}"/>
              </a:ext>
            </a:extLst>
          </p:cNvPr>
          <p:cNvSpPr/>
          <p:nvPr/>
        </p:nvSpPr>
        <p:spPr>
          <a:xfrm>
            <a:off x="5153025" y="1473200"/>
            <a:ext cx="3235324" cy="2225755"/>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58" name="Title 20">
            <a:extLst>
              <a:ext uri="{FF2B5EF4-FFF2-40B4-BE49-F238E27FC236}">
                <a16:creationId xmlns:a16="http://schemas.microsoft.com/office/drawing/2014/main" id="{3DC77224-6348-4B5F-95FB-AF6B4C291F86}"/>
              </a:ext>
            </a:extLst>
          </p:cNvPr>
          <p:cNvSpPr>
            <a:spLocks noGrp="1"/>
          </p:cNvSpPr>
          <p:nvPr>
            <p:ph type="title"/>
          </p:nvPr>
        </p:nvSpPr>
        <p:spPr>
          <a:xfrm>
            <a:off x="457200" y="479425"/>
            <a:ext cx="8220075" cy="993775"/>
          </a:xfrm>
        </p:spPr>
        <p:txBody>
          <a:bodyPr/>
          <a:lstStyle/>
          <a:p>
            <a:pPr eaLnBrk="1" hangingPunct="1"/>
            <a:r>
              <a:rPr lang="en-GB" altLang="en-US" sz="3600" dirty="0"/>
              <a:t>Add Some Green to a Space</a:t>
            </a:r>
          </a:p>
        </p:txBody>
      </p:sp>
      <p:sp>
        <p:nvSpPr>
          <p:cNvPr id="4" name="Rectangle 3">
            <a:extLst>
              <a:ext uri="{FF2B5EF4-FFF2-40B4-BE49-F238E27FC236}">
                <a16:creationId xmlns:a16="http://schemas.microsoft.com/office/drawing/2014/main" id="{E579E43D-EA73-4B0D-89C7-F64EC469143D}"/>
              </a:ext>
            </a:extLst>
          </p:cNvPr>
          <p:cNvSpPr/>
          <p:nvPr/>
        </p:nvSpPr>
        <p:spPr>
          <a:xfrm>
            <a:off x="755650" y="1473200"/>
            <a:ext cx="4397375" cy="1049106"/>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anchor="t">
            <a:spAutoFit/>
          </a:bodyPr>
          <a:lstStyle/>
          <a:p>
            <a:pPr lvl="0">
              <a:spcBef>
                <a:spcPts val="0"/>
              </a:spcBef>
              <a:spcAft>
                <a:spcPts val="600"/>
              </a:spcAft>
              <a:buClr>
                <a:schemeClr val="dk1"/>
              </a:buClr>
              <a:buSzPts val="1800"/>
            </a:pPr>
            <a:r>
              <a:rPr lang="en-GB" dirty="0">
                <a:solidFill>
                  <a:schemeClr val="bg1"/>
                </a:solidFill>
              </a:rPr>
              <a:t>Why don’t you create a green space in window boxes on your balcony or in your garden to help cities to breathe. </a:t>
            </a:r>
          </a:p>
        </p:txBody>
      </p:sp>
      <p:sp>
        <p:nvSpPr>
          <p:cNvPr id="5" name="Rectangle 4">
            <a:extLst>
              <a:ext uri="{FF2B5EF4-FFF2-40B4-BE49-F238E27FC236}">
                <a16:creationId xmlns:a16="http://schemas.microsoft.com/office/drawing/2014/main" id="{66D2B1A4-3772-4A35-8FCC-83C4818A90BF}"/>
              </a:ext>
            </a:extLst>
          </p:cNvPr>
          <p:cNvSpPr/>
          <p:nvPr/>
        </p:nvSpPr>
        <p:spPr>
          <a:xfrm>
            <a:off x="755651" y="3238500"/>
            <a:ext cx="2511424" cy="2854325"/>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anchor="t">
            <a:noAutofit/>
          </a:bodyPr>
          <a:lstStyle/>
          <a:p>
            <a:pPr lvl="0">
              <a:spcBef>
                <a:spcPts val="0"/>
              </a:spcBef>
              <a:spcAft>
                <a:spcPts val="600"/>
              </a:spcAft>
              <a:buClr>
                <a:schemeClr val="dk1"/>
              </a:buClr>
              <a:buSzPts val="1800"/>
            </a:pPr>
            <a:r>
              <a:rPr lang="en-GB" dirty="0">
                <a:solidFill>
                  <a:schemeClr val="bg1"/>
                </a:solidFill>
              </a:rPr>
              <a:t>Large green spaces create shade and they also clean the air, cool the city and reduce water pollution. </a:t>
            </a:r>
          </a:p>
        </p:txBody>
      </p:sp>
      <p:sp>
        <p:nvSpPr>
          <p:cNvPr id="7" name="Rectangle 6">
            <a:extLst>
              <a:ext uri="{FF2B5EF4-FFF2-40B4-BE49-F238E27FC236}">
                <a16:creationId xmlns:a16="http://schemas.microsoft.com/office/drawing/2014/main" id="{8865BB96-D577-44CD-8E6F-7850F5AE71A1}"/>
              </a:ext>
            </a:extLst>
          </p:cNvPr>
          <p:cNvSpPr/>
          <p:nvPr/>
        </p:nvSpPr>
        <p:spPr>
          <a:xfrm>
            <a:off x="3267076" y="4025067"/>
            <a:ext cx="5121274" cy="2067758"/>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anchor="t">
            <a:noAutofit/>
          </a:bodyPr>
          <a:lstStyle/>
          <a:p>
            <a:pPr lvl="0">
              <a:spcBef>
                <a:spcPts val="0"/>
              </a:spcBef>
              <a:spcAft>
                <a:spcPts val="600"/>
              </a:spcAft>
              <a:buClr>
                <a:schemeClr val="dk1"/>
              </a:buClr>
              <a:buSzPts val="1800"/>
            </a:pPr>
            <a:r>
              <a:rPr lang="en-GB" dirty="0">
                <a:solidFill>
                  <a:schemeClr val="bg1"/>
                </a:solidFill>
              </a:rPr>
              <a:t>You could even get involved in a local community garden or allotment project. Growing food at home is a fun way</a:t>
            </a:r>
            <a:br>
              <a:rPr lang="en-GB" dirty="0">
                <a:solidFill>
                  <a:schemeClr val="bg1"/>
                </a:solidFill>
              </a:rPr>
            </a:br>
            <a:r>
              <a:rPr lang="en-GB" dirty="0">
                <a:solidFill>
                  <a:schemeClr val="bg1"/>
                </a:solidFill>
              </a:rPr>
              <a:t>to learn about plants and value</a:t>
            </a:r>
            <a:br>
              <a:rPr lang="en-GB" dirty="0">
                <a:solidFill>
                  <a:schemeClr val="bg1"/>
                </a:solidFill>
              </a:rPr>
            </a:br>
            <a:r>
              <a:rPr lang="en-GB" dirty="0">
                <a:solidFill>
                  <a:schemeClr val="bg1"/>
                </a:solidFill>
              </a:rPr>
              <a:t>them, while keeping yourself healthy!</a:t>
            </a:r>
          </a:p>
        </p:txBody>
      </p:sp>
      <p:sp>
        <p:nvSpPr>
          <p:cNvPr id="8" name="TextBox 7">
            <a:extLst>
              <a:ext uri="{FF2B5EF4-FFF2-40B4-BE49-F238E27FC236}">
                <a16:creationId xmlns:a16="http://schemas.microsoft.com/office/drawing/2014/main" id="{A86A0B52-A800-42E9-A8C8-0ED3F07DCDB3}"/>
              </a:ext>
            </a:extLst>
          </p:cNvPr>
          <p:cNvSpPr txBox="1"/>
          <p:nvPr/>
        </p:nvSpPr>
        <p:spPr>
          <a:xfrm>
            <a:off x="755650" y="2873014"/>
            <a:ext cx="4572000" cy="369332"/>
          </a:xfrm>
          <a:prstGeom prst="rect">
            <a:avLst/>
          </a:prstGeom>
          <a:noFill/>
        </p:spPr>
        <p:txBody>
          <a:bodyPr wrap="square">
            <a:spAutoFit/>
          </a:bodyPr>
          <a:lstStyle/>
          <a:p>
            <a:r>
              <a:rPr lang="en-GB" b="1" dirty="0">
                <a:solidFill>
                  <a:schemeClr val="dk1"/>
                </a:solidFill>
              </a:rPr>
              <a:t>Did You Know…?</a:t>
            </a:r>
            <a:endParaRPr lang="en-GB" b="1" dirty="0"/>
          </a:p>
        </p:txBody>
      </p:sp>
      <p:pic>
        <p:nvPicPr>
          <p:cNvPr id="9" name="Picture 8">
            <a:extLst>
              <a:ext uri="{FF2B5EF4-FFF2-40B4-BE49-F238E27FC236}">
                <a16:creationId xmlns:a16="http://schemas.microsoft.com/office/drawing/2014/main" id="{7ECAA07A-4B67-4587-8059-C5DDDDE564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8859" b="19635"/>
          <a:stretch/>
        </p:blipFill>
        <p:spPr>
          <a:xfrm>
            <a:off x="755650" y="4822980"/>
            <a:ext cx="2511424" cy="1269845"/>
          </a:xfrm>
          <a:prstGeom prst="rect">
            <a:avLst/>
          </a:prstGeom>
        </p:spPr>
      </p:pic>
      <p:pic>
        <p:nvPicPr>
          <p:cNvPr id="13" name="Picture 12">
            <a:extLst>
              <a:ext uri="{FF2B5EF4-FFF2-40B4-BE49-F238E27FC236}">
                <a16:creationId xmlns:a16="http://schemas.microsoft.com/office/drawing/2014/main" id="{D701187D-C399-4FC2-9920-2B32D6D643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49201" y="3894855"/>
            <a:ext cx="1617112" cy="2413869"/>
          </a:xfrm>
          <a:prstGeom prst="rect">
            <a:avLst/>
          </a:prstGeom>
        </p:spPr>
      </p:pic>
      <p:pic>
        <p:nvPicPr>
          <p:cNvPr id="11" name="Picture 10">
            <a:extLst>
              <a:ext uri="{FF2B5EF4-FFF2-40B4-BE49-F238E27FC236}">
                <a16:creationId xmlns:a16="http://schemas.microsoft.com/office/drawing/2014/main" id="{3F90F737-8D7D-4EB5-A584-7720569FCCE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8959" t="4440" r="10080" b="6021"/>
          <a:stretch/>
        </p:blipFill>
        <p:spPr>
          <a:xfrm>
            <a:off x="5153025" y="1302770"/>
            <a:ext cx="3235325" cy="25301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P spid="5" grpId="0" animBg="1"/>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E07D396B-838B-4AB1-B81B-364542309D29}"/>
              </a:ext>
            </a:extLst>
          </p:cNvPr>
          <p:cNvSpPr/>
          <p:nvPr/>
        </p:nvSpPr>
        <p:spPr>
          <a:xfrm>
            <a:off x="4124325" y="3090862"/>
            <a:ext cx="895350" cy="676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E60ED2-5A47-49C6-9AC7-9D9C3CA69731}"/>
              </a:ext>
            </a:extLst>
          </p:cNvPr>
          <p:cNvSpPr/>
          <p:nvPr/>
        </p:nvSpPr>
        <p:spPr>
          <a:xfrm>
            <a:off x="755650" y="1627189"/>
            <a:ext cx="7632700" cy="495300"/>
          </a:xfrm>
          <a:prstGeom prst="rect">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eaLnBrk="1" fontAlgn="auto" hangingPunct="1">
              <a:spcBef>
                <a:spcPts val="0"/>
              </a:spcBef>
              <a:spcAft>
                <a:spcPts val="0"/>
              </a:spcAft>
              <a:defRPr/>
            </a:pPr>
            <a:r>
              <a:rPr lang="en-GB" dirty="0"/>
              <a:t>We all need food and water.</a:t>
            </a:r>
          </a:p>
        </p:txBody>
      </p:sp>
      <p:sp>
        <p:nvSpPr>
          <p:cNvPr id="10243" name="Title 20">
            <a:extLst>
              <a:ext uri="{FF2B5EF4-FFF2-40B4-BE49-F238E27FC236}">
                <a16:creationId xmlns:a16="http://schemas.microsoft.com/office/drawing/2014/main" id="{CA1D795B-DCC8-49E0-B3BC-A5AED7D34D9E}"/>
              </a:ext>
            </a:extLst>
          </p:cNvPr>
          <p:cNvSpPr>
            <a:spLocks noGrp="1"/>
          </p:cNvSpPr>
          <p:nvPr>
            <p:ph type="title"/>
          </p:nvPr>
        </p:nvSpPr>
        <p:spPr>
          <a:xfrm>
            <a:off x="457200" y="479425"/>
            <a:ext cx="8220075" cy="993775"/>
          </a:xfrm>
        </p:spPr>
        <p:txBody>
          <a:bodyPr/>
          <a:lstStyle/>
          <a:p>
            <a:pPr eaLnBrk="1" hangingPunct="1"/>
            <a:r>
              <a:rPr lang="en-GB" altLang="en-US" sz="3600" dirty="0"/>
              <a:t>What is Food?</a:t>
            </a:r>
          </a:p>
        </p:txBody>
      </p:sp>
      <p:sp>
        <p:nvSpPr>
          <p:cNvPr id="6" name="Rectangle 5">
            <a:extLst>
              <a:ext uri="{FF2B5EF4-FFF2-40B4-BE49-F238E27FC236}">
                <a16:creationId xmlns:a16="http://schemas.microsoft.com/office/drawing/2014/main" id="{389EE5A3-C0AB-4704-B461-890AC4280520}"/>
              </a:ext>
            </a:extLst>
          </p:cNvPr>
          <p:cNvSpPr/>
          <p:nvPr/>
        </p:nvSpPr>
        <p:spPr>
          <a:xfrm>
            <a:off x="755650" y="2217738"/>
            <a:ext cx="7632700" cy="771525"/>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defRPr/>
            </a:pPr>
            <a:r>
              <a:rPr lang="en-GB" dirty="0"/>
              <a:t>Food is any nutritious substance that we eat or drink in order to stay healthy and grow.</a:t>
            </a:r>
          </a:p>
        </p:txBody>
      </p:sp>
      <p:sp>
        <p:nvSpPr>
          <p:cNvPr id="8" name="Rectangle 7">
            <a:extLst>
              <a:ext uri="{FF2B5EF4-FFF2-40B4-BE49-F238E27FC236}">
                <a16:creationId xmlns:a16="http://schemas.microsoft.com/office/drawing/2014/main" id="{CC9CD98F-359B-4904-90A8-5F8445C0D155}"/>
              </a:ext>
            </a:extLst>
          </p:cNvPr>
          <p:cNvSpPr/>
          <p:nvPr/>
        </p:nvSpPr>
        <p:spPr>
          <a:xfrm>
            <a:off x="755650" y="3074988"/>
            <a:ext cx="7627938" cy="771525"/>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anchor="ctr">
            <a:spAutoFit/>
          </a:bodyPr>
          <a:lstStyle/>
          <a:p>
            <a:pPr eaLnBrk="1" fontAlgn="auto" hangingPunct="1">
              <a:spcBef>
                <a:spcPts val="0"/>
              </a:spcBef>
              <a:spcAft>
                <a:spcPts val="0"/>
              </a:spcAft>
              <a:defRPr/>
            </a:pPr>
            <a:r>
              <a:rPr lang="en-GB" dirty="0"/>
              <a:t>There are lots of different types of food. How many different types of food can you name?</a:t>
            </a:r>
          </a:p>
        </p:txBody>
      </p:sp>
      <p:sp>
        <p:nvSpPr>
          <p:cNvPr id="7" name="Rectangle 6">
            <a:extLst>
              <a:ext uri="{FF2B5EF4-FFF2-40B4-BE49-F238E27FC236}">
                <a16:creationId xmlns:a16="http://schemas.microsoft.com/office/drawing/2014/main" id="{34A3E0E2-DB6A-40F1-8494-A90C34356391}"/>
              </a:ext>
            </a:extLst>
          </p:cNvPr>
          <p:cNvSpPr/>
          <p:nvPr/>
        </p:nvSpPr>
        <p:spPr>
          <a:xfrm>
            <a:off x="750888" y="3948113"/>
            <a:ext cx="7632700" cy="2157412"/>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defRPr/>
            </a:pPr>
            <a:r>
              <a:rPr lang="en-GB" dirty="0"/>
              <a:t>The different types of food include: </a:t>
            </a:r>
          </a:p>
          <a:p>
            <a:pPr marL="342900" indent="-342900">
              <a:buFont typeface="Arial" panose="020B0604020202020204" pitchFamily="34" charset="0"/>
              <a:buChar char="•"/>
              <a:defRPr/>
            </a:pPr>
            <a:r>
              <a:rPr lang="en-GB" dirty="0">
                <a:solidFill>
                  <a:schemeClr val="bg1"/>
                </a:solidFill>
              </a:rPr>
              <a:t>vegetables;</a:t>
            </a:r>
          </a:p>
          <a:p>
            <a:pPr marL="342900" indent="-342900">
              <a:buFont typeface="Arial" panose="020B0604020202020204" pitchFamily="34" charset="0"/>
              <a:buChar char="•"/>
              <a:defRPr/>
            </a:pPr>
            <a:r>
              <a:rPr lang="en-GB" dirty="0">
                <a:solidFill>
                  <a:schemeClr val="bg1"/>
                </a:solidFill>
              </a:rPr>
              <a:t>fruits;</a:t>
            </a:r>
          </a:p>
          <a:p>
            <a:pPr marL="342900" indent="-342900">
              <a:buFont typeface="Arial" panose="020B0604020202020204" pitchFamily="34" charset="0"/>
              <a:buChar char="•"/>
              <a:defRPr/>
            </a:pPr>
            <a:r>
              <a:rPr lang="en-GB" dirty="0">
                <a:solidFill>
                  <a:schemeClr val="bg1"/>
                </a:solidFill>
              </a:rPr>
              <a:t>grains, beans and nuts;</a:t>
            </a:r>
          </a:p>
          <a:p>
            <a:pPr marL="342900" indent="-342900">
              <a:buFont typeface="Arial" panose="020B0604020202020204" pitchFamily="34" charset="0"/>
              <a:buChar char="•"/>
              <a:defRPr/>
            </a:pPr>
            <a:r>
              <a:rPr lang="en-GB" dirty="0">
                <a:solidFill>
                  <a:schemeClr val="bg1"/>
                </a:solidFill>
              </a:rPr>
              <a:t>meat and poultry;</a:t>
            </a:r>
          </a:p>
          <a:p>
            <a:pPr marL="342900" indent="-342900">
              <a:buFont typeface="Arial" panose="020B0604020202020204" pitchFamily="34" charset="0"/>
              <a:buChar char="•"/>
              <a:defRPr/>
            </a:pPr>
            <a:r>
              <a:rPr lang="en-GB" dirty="0">
                <a:solidFill>
                  <a:schemeClr val="bg1"/>
                </a:solidFill>
              </a:rPr>
              <a:t>fish and seafood;</a:t>
            </a:r>
          </a:p>
          <a:p>
            <a:pPr marL="342900" indent="-342900">
              <a:buFont typeface="Arial" panose="020B0604020202020204" pitchFamily="34" charset="0"/>
              <a:buChar char="•"/>
              <a:defRPr/>
            </a:pPr>
            <a:r>
              <a:rPr lang="en-GB" dirty="0">
                <a:solidFill>
                  <a:schemeClr val="bg1"/>
                </a:solidFill>
              </a:rPr>
              <a:t>dairy foods.</a:t>
            </a:r>
          </a:p>
        </p:txBody>
      </p:sp>
      <p:pic>
        <p:nvPicPr>
          <p:cNvPr id="12" name="Picture 11">
            <a:extLst>
              <a:ext uri="{FF2B5EF4-FFF2-40B4-BE49-F238E27FC236}">
                <a16:creationId xmlns:a16="http://schemas.microsoft.com/office/drawing/2014/main" id="{2316487E-818A-4E39-B832-CB90550B01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41172" y="3979863"/>
            <a:ext cx="2782194" cy="1692336"/>
          </a:xfrm>
          <a:prstGeom prst="rect">
            <a:avLst/>
          </a:prstGeom>
        </p:spPr>
      </p:pic>
      <p:pic>
        <p:nvPicPr>
          <p:cNvPr id="10" name="Picture 9">
            <a:extLst>
              <a:ext uri="{FF2B5EF4-FFF2-40B4-BE49-F238E27FC236}">
                <a16:creationId xmlns:a16="http://schemas.microsoft.com/office/drawing/2014/main" id="{7D338E8B-C4AE-4551-9DE1-BA0BC8B9E2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482061">
            <a:off x="7679599" y="5182798"/>
            <a:ext cx="673179" cy="727335"/>
          </a:xfrm>
          <a:prstGeom prst="rect">
            <a:avLst/>
          </a:prstGeom>
        </p:spPr>
      </p:pic>
      <p:pic>
        <p:nvPicPr>
          <p:cNvPr id="4" name="Picture 3">
            <a:extLst>
              <a:ext uri="{FF2B5EF4-FFF2-40B4-BE49-F238E27FC236}">
                <a16:creationId xmlns:a16="http://schemas.microsoft.com/office/drawing/2014/main" id="{F960CB4D-96D1-423E-8D71-33E88A0BF4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26961" y="4404741"/>
            <a:ext cx="2209053" cy="1308950"/>
          </a:xfrm>
          <a:prstGeom prst="rect">
            <a:avLst/>
          </a:prstGeom>
        </p:spPr>
      </p:pic>
      <p:pic>
        <p:nvPicPr>
          <p:cNvPr id="16" name="Picture 15">
            <a:extLst>
              <a:ext uri="{FF2B5EF4-FFF2-40B4-BE49-F238E27FC236}">
                <a16:creationId xmlns:a16="http://schemas.microsoft.com/office/drawing/2014/main" id="{0110EA6E-9A6F-4C7B-BC9A-9EA9AAFAEC5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37962" y="5105882"/>
            <a:ext cx="2085975" cy="988006"/>
          </a:xfrm>
          <a:prstGeom prst="rect">
            <a:avLst/>
          </a:prstGeom>
        </p:spPr>
      </p:pic>
      <p:pic>
        <p:nvPicPr>
          <p:cNvPr id="14" name="Picture 13">
            <a:extLst>
              <a:ext uri="{FF2B5EF4-FFF2-40B4-BE49-F238E27FC236}">
                <a16:creationId xmlns:a16="http://schemas.microsoft.com/office/drawing/2014/main" id="{41DDEE7B-332C-45D7-B2DC-356FD5F9AA6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90083" y="5403150"/>
            <a:ext cx="1160142" cy="6210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a:extLst>
              <a:ext uri="{FF2B5EF4-FFF2-40B4-BE49-F238E27FC236}">
                <a16:creationId xmlns:a16="http://schemas.microsoft.com/office/drawing/2014/main" id="{C77935AF-B20D-494D-B5C7-3024D499A8DF}"/>
              </a:ext>
            </a:extLst>
          </p:cNvPr>
          <p:cNvSpPr>
            <a:spLocks noGrp="1"/>
          </p:cNvSpPr>
          <p:nvPr>
            <p:ph type="title"/>
          </p:nvPr>
        </p:nvSpPr>
        <p:spPr>
          <a:xfrm>
            <a:off x="457200" y="479425"/>
            <a:ext cx="8220075" cy="993775"/>
          </a:xfrm>
        </p:spPr>
        <p:txBody>
          <a:bodyPr/>
          <a:lstStyle/>
          <a:p>
            <a:pPr eaLnBrk="1" hangingPunct="1"/>
            <a:r>
              <a:rPr lang="en-GB" altLang="en-US" sz="3600" dirty="0"/>
              <a:t>Different Foods</a:t>
            </a:r>
          </a:p>
        </p:txBody>
      </p:sp>
      <p:pic>
        <p:nvPicPr>
          <p:cNvPr id="2" name="Picture 1">
            <a:extLst>
              <a:ext uri="{FF2B5EF4-FFF2-40B4-BE49-F238E27FC236}">
                <a16:creationId xmlns:a16="http://schemas.microsoft.com/office/drawing/2014/main" id="{5BB5F923-353B-4CC0-97C2-6549E595FD5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938" t="33031" r="-1" b="917"/>
          <a:stretch/>
        </p:blipFill>
        <p:spPr>
          <a:xfrm>
            <a:off x="3893245" y="3012460"/>
            <a:ext cx="1609316" cy="1640493"/>
          </a:xfrm>
          <a:prstGeom prst="ellipse">
            <a:avLst/>
          </a:prstGeom>
          <a:ln w="28575">
            <a:solidFill>
              <a:srgbClr val="18A0DB"/>
            </a:solidFill>
          </a:ln>
        </p:spPr>
      </p:pic>
      <p:pic>
        <p:nvPicPr>
          <p:cNvPr id="7" name="Picture 6">
            <a:extLst>
              <a:ext uri="{FF2B5EF4-FFF2-40B4-BE49-F238E27FC236}">
                <a16:creationId xmlns:a16="http://schemas.microsoft.com/office/drawing/2014/main" id="{155AF805-9257-4D1D-93EA-41A9AA2625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1457" t="2383" r="11678" b="7034"/>
          <a:stretch/>
        </p:blipFill>
        <p:spPr>
          <a:xfrm>
            <a:off x="996563" y="1324940"/>
            <a:ext cx="1609316" cy="1612898"/>
          </a:xfrm>
          <a:prstGeom prst="ellipse">
            <a:avLst/>
          </a:prstGeom>
          <a:ln w="28575">
            <a:solidFill>
              <a:srgbClr val="18A0DB"/>
            </a:solidFill>
          </a:ln>
        </p:spPr>
      </p:pic>
      <p:pic>
        <p:nvPicPr>
          <p:cNvPr id="9" name="Picture 8">
            <a:extLst>
              <a:ext uri="{FF2B5EF4-FFF2-40B4-BE49-F238E27FC236}">
                <a16:creationId xmlns:a16="http://schemas.microsoft.com/office/drawing/2014/main" id="{9F014045-264E-4AE0-80EE-6EEB1192FE3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51" t="17096" r="2548" b="17584"/>
          <a:stretch/>
        </p:blipFill>
        <p:spPr>
          <a:xfrm>
            <a:off x="5939352" y="3012460"/>
            <a:ext cx="1599790" cy="1607817"/>
          </a:xfrm>
          <a:prstGeom prst="ellipse">
            <a:avLst/>
          </a:prstGeom>
          <a:ln w="28575">
            <a:solidFill>
              <a:srgbClr val="18A0DB"/>
            </a:solidFill>
          </a:ln>
        </p:spPr>
      </p:pic>
      <p:pic>
        <p:nvPicPr>
          <p:cNvPr id="10" name="Picture 9">
            <a:extLst>
              <a:ext uri="{FF2B5EF4-FFF2-40B4-BE49-F238E27FC236}">
                <a16:creationId xmlns:a16="http://schemas.microsoft.com/office/drawing/2014/main" id="{09B9329A-23CC-4C63-B33C-544CDF419E0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29720" y="1324940"/>
            <a:ext cx="1604244" cy="1612898"/>
          </a:xfrm>
          <a:prstGeom prst="ellipse">
            <a:avLst/>
          </a:prstGeom>
          <a:ln w="28575">
            <a:solidFill>
              <a:srgbClr val="18A0DB"/>
            </a:solidFill>
          </a:ln>
        </p:spPr>
      </p:pic>
      <p:pic>
        <p:nvPicPr>
          <p:cNvPr id="11" name="Picture 10">
            <a:extLst>
              <a:ext uri="{FF2B5EF4-FFF2-40B4-BE49-F238E27FC236}">
                <a16:creationId xmlns:a16="http://schemas.microsoft.com/office/drawing/2014/main" id="{82AE455C-5AEE-46A0-BEFD-A3F087A5BC96}"/>
              </a:ext>
            </a:extLst>
          </p:cNvPr>
          <p:cNvPicPr>
            <a:picLocks noChangeAspect="1"/>
          </p:cNvPicPr>
          <p:nvPr/>
        </p:nvPicPr>
        <p:blipFill>
          <a:blip r:embed="rId6" cstate="screen">
            <a:extLst>
              <a:ext uri="{28A0092B-C50C-407E-A947-70E740481C1C}">
                <a14:useLocalDpi xmlns:a14="http://schemas.microsoft.com/office/drawing/2010/main"/>
              </a:ext>
            </a:extLst>
          </a:blip>
          <a:srcRect l="21693" r="21693"/>
          <a:stretch/>
        </p:blipFill>
        <p:spPr>
          <a:xfrm>
            <a:off x="1847138" y="3016872"/>
            <a:ext cx="1609316" cy="1598991"/>
          </a:xfrm>
          <a:prstGeom prst="ellipse">
            <a:avLst/>
          </a:prstGeom>
          <a:ln w="28575">
            <a:solidFill>
              <a:srgbClr val="18A0DB"/>
            </a:solidFill>
          </a:ln>
        </p:spPr>
      </p:pic>
      <p:pic>
        <p:nvPicPr>
          <p:cNvPr id="12" name="Picture 11">
            <a:extLst>
              <a:ext uri="{FF2B5EF4-FFF2-40B4-BE49-F238E27FC236}">
                <a16:creationId xmlns:a16="http://schemas.microsoft.com/office/drawing/2014/main" id="{3F38083A-0A2E-4DA3-911E-432FD8D6F028}"/>
              </a:ext>
            </a:extLst>
          </p:cNvPr>
          <p:cNvPicPr>
            <a:picLocks noChangeAspect="1"/>
          </p:cNvPicPr>
          <p:nvPr/>
        </p:nvPicPr>
        <p:blipFill>
          <a:blip r:embed="rId7" cstate="screen">
            <a:extLst>
              <a:ext uri="{28A0092B-C50C-407E-A947-70E740481C1C}">
                <a14:useLocalDpi xmlns:a14="http://schemas.microsoft.com/office/drawing/2010/main"/>
              </a:ext>
            </a:extLst>
          </a:blip>
          <a:srcRect l="16636" r="16636"/>
          <a:stretch/>
        </p:blipFill>
        <p:spPr>
          <a:xfrm>
            <a:off x="948909" y="4652953"/>
            <a:ext cx="1609316" cy="1607814"/>
          </a:xfrm>
          <a:prstGeom prst="ellipse">
            <a:avLst/>
          </a:prstGeom>
          <a:ln w="28575">
            <a:solidFill>
              <a:srgbClr val="18A0DB"/>
            </a:solidFill>
          </a:ln>
        </p:spPr>
      </p:pic>
      <p:pic>
        <p:nvPicPr>
          <p:cNvPr id="13" name="Picture 12">
            <a:extLst>
              <a:ext uri="{FF2B5EF4-FFF2-40B4-BE49-F238E27FC236}">
                <a16:creationId xmlns:a16="http://schemas.microsoft.com/office/drawing/2014/main" id="{D691C8CE-DC04-4DFF-B70D-D7A0EE2919F7}"/>
              </a:ext>
            </a:extLst>
          </p:cNvPr>
          <p:cNvPicPr>
            <a:picLocks noChangeAspect="1"/>
          </p:cNvPicPr>
          <p:nvPr/>
        </p:nvPicPr>
        <p:blipFill>
          <a:blip r:embed="rId8" cstate="screen">
            <a:extLst>
              <a:ext uri="{28A0092B-C50C-407E-A947-70E740481C1C}">
                <a14:useLocalDpi xmlns:a14="http://schemas.microsoft.com/office/drawing/2010/main"/>
              </a:ext>
            </a:extLst>
          </a:blip>
          <a:srcRect l="16636" r="16636"/>
          <a:stretch/>
        </p:blipFill>
        <p:spPr>
          <a:xfrm>
            <a:off x="2847233" y="1350592"/>
            <a:ext cx="1609316" cy="1607815"/>
          </a:xfrm>
          <a:prstGeom prst="ellipse">
            <a:avLst/>
          </a:prstGeom>
          <a:ln w="28575">
            <a:solidFill>
              <a:srgbClr val="18A0DB"/>
            </a:solidFill>
          </a:ln>
        </p:spPr>
      </p:pic>
      <p:pic>
        <p:nvPicPr>
          <p:cNvPr id="14" name="Picture 13">
            <a:extLst>
              <a:ext uri="{FF2B5EF4-FFF2-40B4-BE49-F238E27FC236}">
                <a16:creationId xmlns:a16="http://schemas.microsoft.com/office/drawing/2014/main" id="{D5873AE9-F393-4763-9FFD-98ECBCCD11C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97903" y="1324940"/>
            <a:ext cx="1590463" cy="1607814"/>
          </a:xfrm>
          <a:prstGeom prst="ellipse">
            <a:avLst/>
          </a:prstGeom>
          <a:ln w="28575">
            <a:solidFill>
              <a:srgbClr val="18A0DB"/>
            </a:solidFill>
          </a:ln>
        </p:spPr>
      </p:pic>
      <p:pic>
        <p:nvPicPr>
          <p:cNvPr id="15" name="Picture 14">
            <a:extLst>
              <a:ext uri="{FF2B5EF4-FFF2-40B4-BE49-F238E27FC236}">
                <a16:creationId xmlns:a16="http://schemas.microsoft.com/office/drawing/2014/main" id="{B7DEB0C6-F357-4D22-8874-EC3B6B47ECD5}"/>
              </a:ext>
            </a:extLst>
          </p:cNvPr>
          <p:cNvPicPr>
            <a:picLocks noChangeAspect="1"/>
          </p:cNvPicPr>
          <p:nvPr/>
        </p:nvPicPr>
        <p:blipFill>
          <a:blip r:embed="rId10" cstate="screen">
            <a:extLst>
              <a:ext uri="{28A0092B-C50C-407E-A947-70E740481C1C}">
                <a14:useLocalDpi xmlns:a14="http://schemas.microsoft.com/office/drawing/2010/main"/>
              </a:ext>
            </a:extLst>
          </a:blip>
          <a:srcRect l="16530" r="16530"/>
          <a:stretch/>
        </p:blipFill>
        <p:spPr>
          <a:xfrm>
            <a:off x="2847233" y="4667169"/>
            <a:ext cx="1609316" cy="1598991"/>
          </a:xfrm>
          <a:prstGeom prst="ellipse">
            <a:avLst/>
          </a:prstGeom>
          <a:ln w="28575">
            <a:solidFill>
              <a:srgbClr val="18A0DB"/>
            </a:solidFill>
          </a:ln>
        </p:spPr>
      </p:pic>
      <p:pic>
        <p:nvPicPr>
          <p:cNvPr id="16" name="Picture 15">
            <a:extLst>
              <a:ext uri="{FF2B5EF4-FFF2-40B4-BE49-F238E27FC236}">
                <a16:creationId xmlns:a16="http://schemas.microsoft.com/office/drawing/2014/main" id="{D6FB354A-D767-4746-8CF2-F86648C55AE4}"/>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r="34162"/>
          <a:stretch/>
        </p:blipFill>
        <p:spPr>
          <a:xfrm>
            <a:off x="4745557" y="4662533"/>
            <a:ext cx="1609316" cy="1618108"/>
          </a:xfrm>
          <a:prstGeom prst="ellipse">
            <a:avLst/>
          </a:prstGeom>
          <a:ln w="28575">
            <a:solidFill>
              <a:srgbClr val="18A0DB"/>
            </a:solidFill>
          </a:ln>
        </p:spPr>
      </p:pic>
      <p:pic>
        <p:nvPicPr>
          <p:cNvPr id="17" name="Picture 16">
            <a:extLst>
              <a:ext uri="{FF2B5EF4-FFF2-40B4-BE49-F238E27FC236}">
                <a16:creationId xmlns:a16="http://schemas.microsoft.com/office/drawing/2014/main" id="{B2EA6F06-9399-4DE9-AC20-8CBBEC22280F}"/>
              </a:ext>
            </a:extLst>
          </p:cNvPr>
          <p:cNvPicPr>
            <a:picLocks noChangeAspect="1"/>
          </p:cNvPicPr>
          <p:nvPr/>
        </p:nvPicPr>
        <p:blipFill>
          <a:blip r:embed="rId12" cstate="screen">
            <a:extLst>
              <a:ext uri="{28A0092B-C50C-407E-A947-70E740481C1C}">
                <a14:useLocalDpi xmlns:a14="http://schemas.microsoft.com/office/drawing/2010/main"/>
              </a:ext>
            </a:extLst>
          </a:blip>
          <a:srcRect l="16848" r="16848"/>
          <a:stretch/>
        </p:blipFill>
        <p:spPr>
          <a:xfrm>
            <a:off x="6524648" y="4662533"/>
            <a:ext cx="1609316" cy="1618108"/>
          </a:xfrm>
          <a:prstGeom prst="ellipse">
            <a:avLst/>
          </a:prstGeom>
          <a:ln w="28575">
            <a:solidFill>
              <a:srgbClr val="18A0DB"/>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E60ED2-5A47-49C6-9AC7-9D9C3CA69731}"/>
              </a:ext>
            </a:extLst>
          </p:cNvPr>
          <p:cNvSpPr/>
          <p:nvPr/>
        </p:nvSpPr>
        <p:spPr>
          <a:xfrm>
            <a:off x="755650" y="1574800"/>
            <a:ext cx="7632700" cy="771525"/>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eaLnBrk="1" fontAlgn="auto" hangingPunct="1">
              <a:spcBef>
                <a:spcPts val="0"/>
              </a:spcBef>
              <a:spcAft>
                <a:spcPts val="0"/>
              </a:spcAft>
              <a:defRPr/>
            </a:pPr>
            <a:r>
              <a:rPr lang="en-GB" dirty="0"/>
              <a:t>World Food Day is an event organised by the Food and Agriculture Organisation of the United Nations.</a:t>
            </a:r>
          </a:p>
        </p:txBody>
      </p:sp>
      <p:sp>
        <p:nvSpPr>
          <p:cNvPr id="12291" name="Title 20">
            <a:extLst>
              <a:ext uri="{FF2B5EF4-FFF2-40B4-BE49-F238E27FC236}">
                <a16:creationId xmlns:a16="http://schemas.microsoft.com/office/drawing/2014/main" id="{AED1F0A3-ABC7-4C2B-8D37-7BEB31E488C9}"/>
              </a:ext>
            </a:extLst>
          </p:cNvPr>
          <p:cNvSpPr>
            <a:spLocks noGrp="1"/>
          </p:cNvSpPr>
          <p:nvPr>
            <p:ph type="title"/>
          </p:nvPr>
        </p:nvSpPr>
        <p:spPr>
          <a:xfrm>
            <a:off x="457200" y="479425"/>
            <a:ext cx="8220075" cy="993775"/>
          </a:xfrm>
        </p:spPr>
        <p:txBody>
          <a:bodyPr/>
          <a:lstStyle/>
          <a:p>
            <a:pPr eaLnBrk="1" hangingPunct="1"/>
            <a:r>
              <a:rPr lang="en-GB" altLang="en-US" sz="3600" dirty="0"/>
              <a:t>What is World Food Day?</a:t>
            </a:r>
          </a:p>
        </p:txBody>
      </p:sp>
      <p:sp>
        <p:nvSpPr>
          <p:cNvPr id="6" name="Rectangle 5">
            <a:extLst>
              <a:ext uri="{FF2B5EF4-FFF2-40B4-BE49-F238E27FC236}">
                <a16:creationId xmlns:a16="http://schemas.microsoft.com/office/drawing/2014/main" id="{389EE5A3-C0AB-4704-B461-890AC4280520}"/>
              </a:ext>
            </a:extLst>
          </p:cNvPr>
          <p:cNvSpPr/>
          <p:nvPr/>
        </p:nvSpPr>
        <p:spPr>
          <a:xfrm>
            <a:off x="750888" y="2649538"/>
            <a:ext cx="7632700" cy="104933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defRPr/>
            </a:pPr>
            <a:r>
              <a:rPr lang="en-GB" dirty="0">
                <a:solidFill>
                  <a:schemeClr val="bg1"/>
                </a:solidFill>
              </a:rPr>
              <a:t>It brings together governments, businesses, the media and general public to raise awareness and take action for those who suffer from hunger and for the need to ensure healthy diets for all.</a:t>
            </a:r>
          </a:p>
        </p:txBody>
      </p:sp>
      <p:sp>
        <p:nvSpPr>
          <p:cNvPr id="8" name="Rectangle 7">
            <a:extLst>
              <a:ext uri="{FF2B5EF4-FFF2-40B4-BE49-F238E27FC236}">
                <a16:creationId xmlns:a16="http://schemas.microsoft.com/office/drawing/2014/main" id="{CC9CD98F-359B-4904-90A8-5F8445C0D155}"/>
              </a:ext>
            </a:extLst>
          </p:cNvPr>
          <p:cNvSpPr/>
          <p:nvPr/>
        </p:nvSpPr>
        <p:spPr>
          <a:xfrm>
            <a:off x="750888" y="4000500"/>
            <a:ext cx="7632700" cy="1049338"/>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defRPr/>
            </a:pPr>
            <a:r>
              <a:rPr lang="en-GB" dirty="0">
                <a:solidFill>
                  <a:schemeClr val="bg1"/>
                </a:solidFill>
              </a:rPr>
              <a:t>Each year, lots of different events take place around the world to celebrate World Food Day, such as marathons, hunger marches, exhibitions, cultural performances, contests and concerts. </a:t>
            </a:r>
          </a:p>
        </p:txBody>
      </p:sp>
      <p:sp>
        <p:nvSpPr>
          <p:cNvPr id="7" name="Rectangle 6">
            <a:extLst>
              <a:ext uri="{FF2B5EF4-FFF2-40B4-BE49-F238E27FC236}">
                <a16:creationId xmlns:a16="http://schemas.microsoft.com/office/drawing/2014/main" id="{D55F7027-A41D-4DD0-B4BC-A12BE80DE7D5}"/>
              </a:ext>
            </a:extLst>
          </p:cNvPr>
          <p:cNvSpPr/>
          <p:nvPr/>
        </p:nvSpPr>
        <p:spPr>
          <a:xfrm>
            <a:off x="750888" y="5353050"/>
            <a:ext cx="7632700" cy="495300"/>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eaLnBrk="1" fontAlgn="auto" hangingPunct="1">
              <a:spcBef>
                <a:spcPts val="0"/>
              </a:spcBef>
              <a:spcAft>
                <a:spcPts val="0"/>
              </a:spcAft>
              <a:defRPr/>
            </a:pPr>
            <a:r>
              <a:rPr lang="en-GB" dirty="0"/>
              <a:t>This year, the event is being held on Friday 16</a:t>
            </a:r>
            <a:r>
              <a:rPr lang="en-GB" baseline="30000" dirty="0"/>
              <a:t>th</a:t>
            </a:r>
            <a:r>
              <a:rPr lang="en-GB" dirty="0"/>
              <a:t> October.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a:extLst>
              <a:ext uri="{FF2B5EF4-FFF2-40B4-BE49-F238E27FC236}">
                <a16:creationId xmlns:a16="http://schemas.microsoft.com/office/drawing/2014/main" id="{9B7EEBFF-2642-40D8-868B-558F6B7376B0}"/>
              </a:ext>
            </a:extLst>
          </p:cNvPr>
          <p:cNvSpPr>
            <a:spLocks noGrp="1"/>
          </p:cNvSpPr>
          <p:nvPr>
            <p:ph type="title"/>
          </p:nvPr>
        </p:nvSpPr>
        <p:spPr>
          <a:xfrm>
            <a:off x="457200" y="479425"/>
            <a:ext cx="8220075" cy="993775"/>
          </a:xfrm>
        </p:spPr>
        <p:txBody>
          <a:bodyPr/>
          <a:lstStyle/>
          <a:p>
            <a:pPr eaLnBrk="1" hangingPunct="1"/>
            <a:r>
              <a:rPr lang="en-GB" altLang="en-US" sz="3600"/>
              <a:t>World Food Facts</a:t>
            </a:r>
          </a:p>
        </p:txBody>
      </p:sp>
      <p:grpSp>
        <p:nvGrpSpPr>
          <p:cNvPr id="13315" name="Group 4">
            <a:extLst>
              <a:ext uri="{FF2B5EF4-FFF2-40B4-BE49-F238E27FC236}">
                <a16:creationId xmlns:a16="http://schemas.microsoft.com/office/drawing/2014/main" id="{6986F156-F512-4E8D-9ED4-6FF36A9476FF}"/>
              </a:ext>
            </a:extLst>
          </p:cNvPr>
          <p:cNvGrpSpPr>
            <a:grpSpLocks/>
          </p:cNvGrpSpPr>
          <p:nvPr/>
        </p:nvGrpSpPr>
        <p:grpSpPr bwMode="auto">
          <a:xfrm>
            <a:off x="776288" y="1509713"/>
            <a:ext cx="1533525" cy="1535112"/>
            <a:chOff x="692950" y="1308386"/>
            <a:chExt cx="1704432" cy="1704432"/>
          </a:xfrm>
        </p:grpSpPr>
        <p:sp>
          <p:nvSpPr>
            <p:cNvPr id="2" name="Oval 1">
              <a:extLst>
                <a:ext uri="{FF2B5EF4-FFF2-40B4-BE49-F238E27FC236}">
                  <a16:creationId xmlns:a16="http://schemas.microsoft.com/office/drawing/2014/main" id="{0D3051EB-F063-41C6-AEFD-8681DB0115E3}"/>
                </a:ext>
              </a:extLst>
            </p:cNvPr>
            <p:cNvSpPr/>
            <p:nvPr/>
          </p:nvSpPr>
          <p:spPr>
            <a:xfrm>
              <a:off x="692950" y="1308386"/>
              <a:ext cx="1704432" cy="170443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329" name="Rectangle 3">
              <a:extLst>
                <a:ext uri="{FF2B5EF4-FFF2-40B4-BE49-F238E27FC236}">
                  <a16:creationId xmlns:a16="http://schemas.microsoft.com/office/drawing/2014/main" id="{411A50FD-EF55-4A0E-89FD-DB29A9BD0BC0}"/>
                </a:ext>
              </a:extLst>
            </p:cNvPr>
            <p:cNvSpPr>
              <a:spLocks noChangeArrowheads="1"/>
            </p:cNvSpPr>
            <p:nvPr/>
          </p:nvSpPr>
          <p:spPr bwMode="auto">
            <a:xfrm>
              <a:off x="886973" y="1975936"/>
              <a:ext cx="1368521" cy="36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bg1"/>
                  </a:solidFill>
                  <a:cs typeface="Arial" panose="020B0604020202020204" pitchFamily="34" charset="0"/>
                  <a:sym typeface="Arial" panose="020B0604020202020204" pitchFamily="34" charset="0"/>
                </a:rPr>
                <a:t>690 million</a:t>
              </a:r>
              <a:endParaRPr lang="en-GB" altLang="en-US">
                <a:solidFill>
                  <a:schemeClr val="bg1"/>
                </a:solidFill>
                <a:cs typeface="Arial" panose="020B0604020202020204" pitchFamily="34" charset="0"/>
              </a:endParaRPr>
            </a:p>
          </p:txBody>
        </p:sp>
      </p:grpSp>
      <p:grpSp>
        <p:nvGrpSpPr>
          <p:cNvPr id="13316" name="Group 8">
            <a:extLst>
              <a:ext uri="{FF2B5EF4-FFF2-40B4-BE49-F238E27FC236}">
                <a16:creationId xmlns:a16="http://schemas.microsoft.com/office/drawing/2014/main" id="{8D5D23AC-EBBF-4342-9D47-40558EA49D64}"/>
              </a:ext>
            </a:extLst>
          </p:cNvPr>
          <p:cNvGrpSpPr>
            <a:grpSpLocks/>
          </p:cNvGrpSpPr>
          <p:nvPr/>
        </p:nvGrpSpPr>
        <p:grpSpPr bwMode="auto">
          <a:xfrm>
            <a:off x="744538" y="4708525"/>
            <a:ext cx="1535112" cy="1535113"/>
            <a:chOff x="692950" y="1308386"/>
            <a:chExt cx="1704432" cy="1704432"/>
          </a:xfrm>
        </p:grpSpPr>
        <p:sp>
          <p:nvSpPr>
            <p:cNvPr id="10" name="Oval 9">
              <a:extLst>
                <a:ext uri="{FF2B5EF4-FFF2-40B4-BE49-F238E27FC236}">
                  <a16:creationId xmlns:a16="http://schemas.microsoft.com/office/drawing/2014/main" id="{28E35B17-2D76-40C0-9200-8D9F3F97BCCC}"/>
                </a:ext>
              </a:extLst>
            </p:cNvPr>
            <p:cNvSpPr/>
            <p:nvPr/>
          </p:nvSpPr>
          <p:spPr>
            <a:xfrm>
              <a:off x="692950" y="1308386"/>
              <a:ext cx="1704432" cy="170443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3327" name="Rectangle 10">
              <a:extLst>
                <a:ext uri="{FF2B5EF4-FFF2-40B4-BE49-F238E27FC236}">
                  <a16:creationId xmlns:a16="http://schemas.microsoft.com/office/drawing/2014/main" id="{66DCB241-F40D-41E6-A6B4-42C109A52AC9}"/>
                </a:ext>
              </a:extLst>
            </p:cNvPr>
            <p:cNvSpPr>
              <a:spLocks noChangeArrowheads="1"/>
            </p:cNvSpPr>
            <p:nvPr/>
          </p:nvSpPr>
          <p:spPr bwMode="auto">
            <a:xfrm>
              <a:off x="987323" y="1975936"/>
              <a:ext cx="1022711" cy="36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bg1"/>
                  </a:solidFill>
                  <a:cs typeface="Arial" panose="020B0604020202020204" pitchFamily="34" charset="0"/>
                  <a:sym typeface="Arial" panose="020B0604020202020204" pitchFamily="34" charset="0"/>
                </a:rPr>
                <a:t>2 billion</a:t>
              </a:r>
            </a:p>
          </p:txBody>
        </p:sp>
      </p:grpSp>
      <p:grpSp>
        <p:nvGrpSpPr>
          <p:cNvPr id="13317" name="Group 11">
            <a:extLst>
              <a:ext uri="{FF2B5EF4-FFF2-40B4-BE49-F238E27FC236}">
                <a16:creationId xmlns:a16="http://schemas.microsoft.com/office/drawing/2014/main" id="{7C28A2B4-4664-4350-9E1E-0D57D12AF845}"/>
              </a:ext>
            </a:extLst>
          </p:cNvPr>
          <p:cNvGrpSpPr>
            <a:grpSpLocks/>
          </p:cNvGrpSpPr>
          <p:nvPr/>
        </p:nvGrpSpPr>
        <p:grpSpPr bwMode="auto">
          <a:xfrm>
            <a:off x="776288" y="3113088"/>
            <a:ext cx="1535112" cy="1535112"/>
            <a:chOff x="692950" y="1308386"/>
            <a:chExt cx="1704432" cy="1704432"/>
          </a:xfrm>
        </p:grpSpPr>
        <p:sp>
          <p:nvSpPr>
            <p:cNvPr id="13" name="Oval 12">
              <a:extLst>
                <a:ext uri="{FF2B5EF4-FFF2-40B4-BE49-F238E27FC236}">
                  <a16:creationId xmlns:a16="http://schemas.microsoft.com/office/drawing/2014/main" id="{B75EC7AC-48C0-434E-84D7-DFAFF3F58D12}"/>
                </a:ext>
              </a:extLst>
            </p:cNvPr>
            <p:cNvSpPr/>
            <p:nvPr/>
          </p:nvSpPr>
          <p:spPr>
            <a:xfrm>
              <a:off x="692950" y="1308386"/>
              <a:ext cx="1704432" cy="170443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325" name="Rectangle 13">
              <a:extLst>
                <a:ext uri="{FF2B5EF4-FFF2-40B4-BE49-F238E27FC236}">
                  <a16:creationId xmlns:a16="http://schemas.microsoft.com/office/drawing/2014/main" id="{F41158DA-6B8A-4F82-8EB5-921377395042}"/>
                </a:ext>
              </a:extLst>
            </p:cNvPr>
            <p:cNvSpPr>
              <a:spLocks noChangeArrowheads="1"/>
            </p:cNvSpPr>
            <p:nvPr/>
          </p:nvSpPr>
          <p:spPr bwMode="auto">
            <a:xfrm>
              <a:off x="886973" y="1975936"/>
              <a:ext cx="1251867" cy="36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chemeClr val="bg1"/>
                  </a:solidFill>
                  <a:cs typeface="Arial" panose="020B0604020202020204" pitchFamily="34" charset="0"/>
                  <a:sym typeface="Arial" panose="020B0604020202020204" pitchFamily="34" charset="0"/>
                </a:rPr>
                <a:t>3.5 trillion</a:t>
              </a:r>
            </a:p>
          </p:txBody>
        </p:sp>
      </p:grpSp>
      <p:sp>
        <p:nvSpPr>
          <p:cNvPr id="24" name="Rectangle 23">
            <a:extLst>
              <a:ext uri="{FF2B5EF4-FFF2-40B4-BE49-F238E27FC236}">
                <a16:creationId xmlns:a16="http://schemas.microsoft.com/office/drawing/2014/main" id="{06B0105C-9CA2-4A96-AD0D-96697EB842FB}"/>
              </a:ext>
            </a:extLst>
          </p:cNvPr>
          <p:cNvSpPr/>
          <p:nvPr/>
        </p:nvSpPr>
        <p:spPr>
          <a:xfrm>
            <a:off x="5033963" y="1600813"/>
            <a:ext cx="3309937" cy="1352912"/>
          </a:xfrm>
          <a:prstGeom prst="rect">
            <a:avLst/>
          </a:prstGeom>
          <a:ln w="19050">
            <a:solidFill>
              <a:srgbClr val="18A0DB"/>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GB" dirty="0"/>
              <a:t>The number of people who</a:t>
            </a:r>
            <a:br>
              <a:rPr lang="en-GB" dirty="0"/>
            </a:br>
            <a:r>
              <a:rPr lang="en-GB" dirty="0"/>
              <a:t>do not have regular access</a:t>
            </a:r>
            <a:br>
              <a:rPr lang="en-GB" dirty="0"/>
            </a:br>
            <a:r>
              <a:rPr lang="en-GB" dirty="0"/>
              <a:t>to safe, nutritious and</a:t>
            </a:r>
            <a:br>
              <a:rPr lang="en-GB" dirty="0"/>
            </a:br>
            <a:r>
              <a:rPr lang="en-GB" dirty="0"/>
              <a:t>sufficient food. </a:t>
            </a:r>
          </a:p>
        </p:txBody>
      </p:sp>
      <p:sp>
        <p:nvSpPr>
          <p:cNvPr id="26" name="Rectangle 25">
            <a:extLst>
              <a:ext uri="{FF2B5EF4-FFF2-40B4-BE49-F238E27FC236}">
                <a16:creationId xmlns:a16="http://schemas.microsoft.com/office/drawing/2014/main" id="{2064F4EA-A98A-438F-B0B0-FC9360A89D46}"/>
              </a:ext>
            </a:extLst>
          </p:cNvPr>
          <p:cNvSpPr/>
          <p:nvPr/>
        </p:nvSpPr>
        <p:spPr>
          <a:xfrm>
            <a:off x="5033963" y="3210538"/>
            <a:ext cx="3309937" cy="851262"/>
          </a:xfrm>
          <a:prstGeom prst="rect">
            <a:avLst/>
          </a:prstGeom>
          <a:ln w="19050">
            <a:solidFill>
              <a:srgbClr val="18A0DB"/>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GB" dirty="0"/>
              <a:t>The number of people who</a:t>
            </a:r>
            <a:br>
              <a:rPr lang="en-GB" dirty="0"/>
            </a:br>
            <a:r>
              <a:rPr lang="en-GB" dirty="0"/>
              <a:t>are hungry.</a:t>
            </a:r>
          </a:p>
        </p:txBody>
      </p:sp>
      <p:sp>
        <p:nvSpPr>
          <p:cNvPr id="27" name="Rectangle 26">
            <a:extLst>
              <a:ext uri="{FF2B5EF4-FFF2-40B4-BE49-F238E27FC236}">
                <a16:creationId xmlns:a16="http://schemas.microsoft.com/office/drawing/2014/main" id="{EBC16DE3-3C64-4FB1-B2A9-21DAB4AFEFE2}"/>
              </a:ext>
            </a:extLst>
          </p:cNvPr>
          <p:cNvSpPr/>
          <p:nvPr/>
        </p:nvSpPr>
        <p:spPr>
          <a:xfrm>
            <a:off x="5057775" y="4344988"/>
            <a:ext cx="3309938" cy="1741487"/>
          </a:xfrm>
          <a:prstGeom prst="rect">
            <a:avLst/>
          </a:prstGeom>
          <a:ln w="19050">
            <a:solidFill>
              <a:srgbClr val="18A0DB"/>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GB" dirty="0"/>
              <a:t>The amount of money</a:t>
            </a:r>
            <a:r>
              <a:rPr lang="en-GB" dirty="0">
                <a:solidFill>
                  <a:srgbClr val="00B050"/>
                </a:solidFill>
              </a:rPr>
              <a:t> </a:t>
            </a:r>
            <a:r>
              <a:rPr lang="en-GB" dirty="0">
                <a:solidFill>
                  <a:schemeClr val="tx1"/>
                </a:solidFill>
              </a:rPr>
              <a:t>in US dollars malnutrition costs </a:t>
            </a:r>
            <a:r>
              <a:rPr lang="en-GB" dirty="0"/>
              <a:t>the global economy every year. </a:t>
            </a:r>
          </a:p>
        </p:txBody>
      </p:sp>
      <p:cxnSp>
        <p:nvCxnSpPr>
          <p:cNvPr id="4" name="Straight Connector 3">
            <a:extLst>
              <a:ext uri="{FF2B5EF4-FFF2-40B4-BE49-F238E27FC236}">
                <a16:creationId xmlns:a16="http://schemas.microsoft.com/office/drawing/2014/main" id="{51A32838-5100-457D-A35E-CB00C5F7C4B9}"/>
              </a:ext>
            </a:extLst>
          </p:cNvPr>
          <p:cNvCxnSpPr>
            <a:cxnSpLocks/>
            <a:stCxn id="10" idx="7"/>
            <a:endCxn id="24" idx="1"/>
          </p:cNvCxnSpPr>
          <p:nvPr/>
        </p:nvCxnSpPr>
        <p:spPr>
          <a:xfrm flipV="1">
            <a:off x="2054838" y="2277269"/>
            <a:ext cx="2979125" cy="2656068"/>
          </a:xfrm>
          <a:prstGeom prst="line">
            <a:avLst/>
          </a:prstGeom>
          <a:ln w="25400">
            <a:solidFill>
              <a:srgbClr val="18A0DB"/>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1EB7101-3242-45FD-8A52-1698CCB29AD0}"/>
              </a:ext>
            </a:extLst>
          </p:cNvPr>
          <p:cNvCxnSpPr>
            <a:cxnSpLocks/>
            <a:stCxn id="2" idx="6"/>
            <a:endCxn id="26" idx="1"/>
          </p:cNvCxnSpPr>
          <p:nvPr/>
        </p:nvCxnSpPr>
        <p:spPr>
          <a:xfrm>
            <a:off x="2309813" y="2277269"/>
            <a:ext cx="2724150" cy="1358900"/>
          </a:xfrm>
          <a:prstGeom prst="line">
            <a:avLst/>
          </a:prstGeom>
          <a:ln w="25400">
            <a:solidFill>
              <a:srgbClr val="18A0D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FE05B2F-7495-4DF1-B4C5-2AEFE9C22DC8}"/>
              </a:ext>
            </a:extLst>
          </p:cNvPr>
          <p:cNvCxnSpPr>
            <a:cxnSpLocks/>
            <a:stCxn id="13" idx="6"/>
            <a:endCxn id="27" idx="1"/>
          </p:cNvCxnSpPr>
          <p:nvPr/>
        </p:nvCxnSpPr>
        <p:spPr>
          <a:xfrm>
            <a:off x="2311400" y="3881438"/>
            <a:ext cx="2746375" cy="1335087"/>
          </a:xfrm>
          <a:prstGeom prst="line">
            <a:avLst/>
          </a:prstGeom>
          <a:ln w="25400">
            <a:solidFill>
              <a:srgbClr val="18A0DB"/>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nodeType="after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E60ED2-5A47-49C6-9AC7-9D9C3CA69731}"/>
              </a:ext>
            </a:extLst>
          </p:cNvPr>
          <p:cNvSpPr/>
          <p:nvPr/>
        </p:nvSpPr>
        <p:spPr>
          <a:xfrm>
            <a:off x="755650" y="1713008"/>
            <a:ext cx="7632700" cy="495108"/>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lgn="ctr" eaLnBrk="1" fontAlgn="auto" hangingPunct="1">
              <a:spcBef>
                <a:spcPts val="0"/>
              </a:spcBef>
              <a:spcAft>
                <a:spcPts val="0"/>
              </a:spcAft>
              <a:defRPr/>
            </a:pPr>
            <a:r>
              <a:rPr lang="en-GB" dirty="0"/>
              <a:t>The slogan for World Food Day 2021 is, ‘Our actions are our future’.</a:t>
            </a:r>
          </a:p>
        </p:txBody>
      </p:sp>
      <p:sp>
        <p:nvSpPr>
          <p:cNvPr id="14339" name="Title 20">
            <a:extLst>
              <a:ext uri="{FF2B5EF4-FFF2-40B4-BE49-F238E27FC236}">
                <a16:creationId xmlns:a16="http://schemas.microsoft.com/office/drawing/2014/main" id="{FD764096-4DDB-4156-B14B-7D85C3D08C16}"/>
              </a:ext>
            </a:extLst>
          </p:cNvPr>
          <p:cNvSpPr>
            <a:spLocks noGrp="1"/>
          </p:cNvSpPr>
          <p:nvPr>
            <p:ph type="title"/>
          </p:nvPr>
        </p:nvSpPr>
        <p:spPr>
          <a:xfrm>
            <a:off x="457200" y="479425"/>
            <a:ext cx="8220075" cy="993775"/>
          </a:xfrm>
        </p:spPr>
        <p:txBody>
          <a:bodyPr/>
          <a:lstStyle/>
          <a:p>
            <a:pPr eaLnBrk="1" hangingPunct="1"/>
            <a:r>
              <a:rPr lang="en-GB" altLang="en-US" sz="3600" dirty="0"/>
              <a:t>Our Actions Are Our Future</a:t>
            </a:r>
          </a:p>
        </p:txBody>
      </p:sp>
      <p:sp>
        <p:nvSpPr>
          <p:cNvPr id="6" name="Rectangle 5">
            <a:extLst>
              <a:ext uri="{FF2B5EF4-FFF2-40B4-BE49-F238E27FC236}">
                <a16:creationId xmlns:a16="http://schemas.microsoft.com/office/drawing/2014/main" id="{389EE5A3-C0AB-4704-B461-890AC4280520}"/>
              </a:ext>
            </a:extLst>
          </p:cNvPr>
          <p:cNvSpPr/>
          <p:nvPr/>
        </p:nvSpPr>
        <p:spPr>
          <a:xfrm>
            <a:off x="1208088" y="2933700"/>
            <a:ext cx="7632700" cy="495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defRPr/>
            </a:pPr>
            <a:r>
              <a:rPr lang="en-GB" altLang="en-US" dirty="0">
                <a:solidFill>
                  <a:schemeClr val="tx1"/>
                </a:solidFill>
              </a:rPr>
              <a:t>What do you think this means?</a:t>
            </a:r>
          </a:p>
        </p:txBody>
      </p:sp>
      <p:pic>
        <p:nvPicPr>
          <p:cNvPr id="14341" name="Picture 3">
            <a:extLst>
              <a:ext uri="{FF2B5EF4-FFF2-40B4-BE49-F238E27FC236}">
                <a16:creationId xmlns:a16="http://schemas.microsoft.com/office/drawing/2014/main" id="{A7627CFD-C574-4901-AFDD-938A12FB175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35400" y="2651125"/>
            <a:ext cx="433070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0">
            <a:extLst>
              <a:ext uri="{FF2B5EF4-FFF2-40B4-BE49-F238E27FC236}">
                <a16:creationId xmlns:a16="http://schemas.microsoft.com/office/drawing/2014/main" id="{970C9196-6D7B-4AC8-BD2B-7C6A1798655B}"/>
              </a:ext>
            </a:extLst>
          </p:cNvPr>
          <p:cNvSpPr>
            <a:spLocks noGrp="1"/>
          </p:cNvSpPr>
          <p:nvPr>
            <p:ph type="title"/>
          </p:nvPr>
        </p:nvSpPr>
        <p:spPr>
          <a:xfrm>
            <a:off x="457200" y="479425"/>
            <a:ext cx="8220075" cy="993775"/>
          </a:xfrm>
        </p:spPr>
        <p:txBody>
          <a:bodyPr/>
          <a:lstStyle/>
          <a:p>
            <a:pPr eaLnBrk="1" hangingPunct="1"/>
            <a:r>
              <a:rPr lang="en-GB" altLang="en-US" sz="3600" dirty="0"/>
              <a:t>Our Actions Are Our Future</a:t>
            </a:r>
          </a:p>
        </p:txBody>
      </p:sp>
      <p:sp>
        <p:nvSpPr>
          <p:cNvPr id="6" name="Rectangle 5">
            <a:extLst>
              <a:ext uri="{FF2B5EF4-FFF2-40B4-BE49-F238E27FC236}">
                <a16:creationId xmlns:a16="http://schemas.microsoft.com/office/drawing/2014/main" id="{389EE5A3-C0AB-4704-B461-890AC4280520}"/>
              </a:ext>
            </a:extLst>
          </p:cNvPr>
          <p:cNvSpPr/>
          <p:nvPr/>
        </p:nvSpPr>
        <p:spPr>
          <a:xfrm>
            <a:off x="750888" y="1885122"/>
            <a:ext cx="7632700" cy="20339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spcAft>
                <a:spcPts val="1200"/>
              </a:spcAft>
              <a:defRPr/>
            </a:pPr>
            <a:r>
              <a:rPr lang="en-GB" dirty="0">
                <a:solidFill>
                  <a:schemeClr val="tx1"/>
                </a:solidFill>
              </a:rPr>
              <a:t>The way we produce, use and waste food is taking its toll on our planet’s natural resources, environment and climate.</a:t>
            </a:r>
          </a:p>
          <a:p>
            <a:pPr>
              <a:spcAft>
                <a:spcPts val="1200"/>
              </a:spcAft>
              <a:defRPr/>
            </a:pPr>
            <a:r>
              <a:rPr lang="en-GB" dirty="0">
                <a:solidFill>
                  <a:schemeClr val="tx1"/>
                </a:solidFill>
              </a:rPr>
              <a:t>The COVID-19 global health crisis has been a time to think about all the things we truly cherish, as well as our most basic needs. In doing so, many people have found a renewed appreciation for food; something that many take for granted and, sadly, many must go without.</a:t>
            </a:r>
          </a:p>
        </p:txBody>
      </p:sp>
      <p:sp>
        <p:nvSpPr>
          <p:cNvPr id="4" name="Rectangle 3">
            <a:extLst>
              <a:ext uri="{FF2B5EF4-FFF2-40B4-BE49-F238E27FC236}">
                <a16:creationId xmlns:a16="http://schemas.microsoft.com/office/drawing/2014/main" id="{A9AEB579-6460-47B0-AC8D-7712B444F316}"/>
              </a:ext>
            </a:extLst>
          </p:cNvPr>
          <p:cNvSpPr/>
          <p:nvPr/>
        </p:nvSpPr>
        <p:spPr>
          <a:xfrm>
            <a:off x="530226" y="1390014"/>
            <a:ext cx="8074024" cy="495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anchor="ctr">
            <a:spAutoFit/>
          </a:bodyPr>
          <a:lstStyle/>
          <a:p>
            <a:pPr algn="ctr">
              <a:spcAft>
                <a:spcPts val="1200"/>
              </a:spcAft>
              <a:defRPr/>
            </a:pPr>
            <a:r>
              <a:rPr lang="en-GB" b="1" dirty="0">
                <a:solidFill>
                  <a:schemeClr val="tx1"/>
                </a:solidFill>
              </a:rPr>
              <a:t>Climate change is continuing to challenge poorer farmers in rural areas.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0">
            <a:extLst>
              <a:ext uri="{FF2B5EF4-FFF2-40B4-BE49-F238E27FC236}">
                <a16:creationId xmlns:a16="http://schemas.microsoft.com/office/drawing/2014/main" id="{FD1EE96A-6828-4D28-8BD7-7043F65EB401}"/>
              </a:ext>
            </a:extLst>
          </p:cNvPr>
          <p:cNvSpPr>
            <a:spLocks noGrp="1"/>
          </p:cNvSpPr>
          <p:nvPr>
            <p:ph type="title"/>
          </p:nvPr>
        </p:nvSpPr>
        <p:spPr>
          <a:xfrm>
            <a:off x="457200" y="479425"/>
            <a:ext cx="8220075" cy="993775"/>
          </a:xfrm>
        </p:spPr>
        <p:txBody>
          <a:bodyPr/>
          <a:lstStyle/>
          <a:p>
            <a:pPr eaLnBrk="1" hangingPunct="1"/>
            <a:r>
              <a:rPr lang="en-GB" altLang="en-US" sz="3600" dirty="0"/>
              <a:t>Did You Know…?</a:t>
            </a:r>
          </a:p>
        </p:txBody>
      </p:sp>
      <p:grpSp>
        <p:nvGrpSpPr>
          <p:cNvPr id="16" name="Group 15">
            <a:extLst>
              <a:ext uri="{FF2B5EF4-FFF2-40B4-BE49-F238E27FC236}">
                <a16:creationId xmlns:a16="http://schemas.microsoft.com/office/drawing/2014/main" id="{477B0AEE-8BE7-431B-84D1-981E2E755C9B}"/>
              </a:ext>
            </a:extLst>
          </p:cNvPr>
          <p:cNvGrpSpPr/>
          <p:nvPr/>
        </p:nvGrpSpPr>
        <p:grpSpPr>
          <a:xfrm>
            <a:off x="755650" y="1285382"/>
            <a:ext cx="3721459" cy="2100054"/>
            <a:chOff x="755650" y="1285382"/>
            <a:chExt cx="3721459" cy="2100054"/>
          </a:xfrm>
        </p:grpSpPr>
        <p:pic>
          <p:nvPicPr>
            <p:cNvPr id="3" name="Picture 2">
              <a:extLst>
                <a:ext uri="{FF2B5EF4-FFF2-40B4-BE49-F238E27FC236}">
                  <a16:creationId xmlns:a16="http://schemas.microsoft.com/office/drawing/2014/main" id="{3DFAE759-9F29-441A-9E44-67BE6346B0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6783" y="1285382"/>
              <a:ext cx="1777042" cy="1779009"/>
            </a:xfrm>
            <a:prstGeom prst="rect">
              <a:avLst/>
            </a:prstGeom>
          </p:spPr>
        </p:pic>
        <p:sp>
          <p:nvSpPr>
            <p:cNvPr id="6" name="Rectangle 5">
              <a:extLst>
                <a:ext uri="{FF2B5EF4-FFF2-40B4-BE49-F238E27FC236}">
                  <a16:creationId xmlns:a16="http://schemas.microsoft.com/office/drawing/2014/main" id="{389EE5A3-C0AB-4704-B461-890AC4280520}"/>
                </a:ext>
              </a:extLst>
            </p:cNvPr>
            <p:cNvSpPr/>
            <p:nvPr/>
          </p:nvSpPr>
          <p:spPr>
            <a:xfrm>
              <a:off x="755650" y="2336330"/>
              <a:ext cx="3721459" cy="1049106"/>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anchor="t">
              <a:spAutoFit/>
            </a:bodyPr>
            <a:lstStyle/>
            <a:p>
              <a:pPr lvl="0">
                <a:spcBef>
                  <a:spcPts val="0"/>
                </a:spcBef>
                <a:spcAft>
                  <a:spcPts val="600"/>
                </a:spcAft>
                <a:buClr>
                  <a:schemeClr val="dk1"/>
                </a:buClr>
                <a:buSzPts val="1800"/>
              </a:pPr>
              <a:r>
                <a:rPr lang="en-GB" dirty="0">
                  <a:solidFill>
                    <a:schemeClr val="dk1"/>
                  </a:solidFill>
                </a:rPr>
                <a:t>More than 3 billion people (almost 40% of the world’s population) cannot afford a healthy diet.</a:t>
              </a:r>
              <a:endParaRPr lang="en-GB" dirty="0"/>
            </a:p>
          </p:txBody>
        </p:sp>
      </p:grpSp>
      <p:grpSp>
        <p:nvGrpSpPr>
          <p:cNvPr id="17" name="Group 16">
            <a:extLst>
              <a:ext uri="{FF2B5EF4-FFF2-40B4-BE49-F238E27FC236}">
                <a16:creationId xmlns:a16="http://schemas.microsoft.com/office/drawing/2014/main" id="{458F9F90-3E4A-41E1-BC0D-6B712DEA61BC}"/>
              </a:ext>
            </a:extLst>
          </p:cNvPr>
          <p:cNvGrpSpPr/>
          <p:nvPr/>
        </p:nvGrpSpPr>
        <p:grpSpPr>
          <a:xfrm>
            <a:off x="4666890" y="1247973"/>
            <a:ext cx="3721459" cy="2333844"/>
            <a:chOff x="4666890" y="1247973"/>
            <a:chExt cx="3721459" cy="2333844"/>
          </a:xfrm>
        </p:grpSpPr>
        <p:pic>
          <p:nvPicPr>
            <p:cNvPr id="11" name="Picture 10">
              <a:extLst>
                <a:ext uri="{FF2B5EF4-FFF2-40B4-BE49-F238E27FC236}">
                  <a16:creationId xmlns:a16="http://schemas.microsoft.com/office/drawing/2014/main" id="{F7F1819C-6CFC-4250-9B85-B9C4A861690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16153" b="17415"/>
            <a:stretch/>
          </p:blipFill>
          <p:spPr>
            <a:xfrm>
              <a:off x="6480175" y="1247973"/>
              <a:ext cx="1741986" cy="2012799"/>
            </a:xfrm>
            <a:prstGeom prst="rect">
              <a:avLst/>
            </a:prstGeom>
          </p:spPr>
        </p:pic>
        <p:sp>
          <p:nvSpPr>
            <p:cNvPr id="4" name="Rectangle 3">
              <a:extLst>
                <a:ext uri="{FF2B5EF4-FFF2-40B4-BE49-F238E27FC236}">
                  <a16:creationId xmlns:a16="http://schemas.microsoft.com/office/drawing/2014/main" id="{0BC9DD18-1FD0-495F-BD59-0B46873D105D}"/>
                </a:ext>
              </a:extLst>
            </p:cNvPr>
            <p:cNvSpPr/>
            <p:nvPr/>
          </p:nvSpPr>
          <p:spPr>
            <a:xfrm>
              <a:off x="4666890" y="2532711"/>
              <a:ext cx="3721459" cy="1049106"/>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anchor="t">
              <a:spAutoFit/>
            </a:bodyPr>
            <a:lstStyle/>
            <a:p>
              <a:pPr lvl="0">
                <a:spcBef>
                  <a:spcPts val="0"/>
                </a:spcBef>
                <a:spcAft>
                  <a:spcPts val="600"/>
                </a:spcAft>
                <a:buClr>
                  <a:schemeClr val="dk1"/>
                </a:buClr>
                <a:buSzPts val="1800"/>
              </a:pPr>
              <a:r>
                <a:rPr lang="en-GB" dirty="0">
                  <a:solidFill>
                    <a:schemeClr val="dk1"/>
                  </a:solidFill>
                </a:rPr>
                <a:t>Despite extreme poverty, more than 33% of the world’s food is produced by smallholder farmers.</a:t>
              </a:r>
            </a:p>
          </p:txBody>
        </p:sp>
      </p:grpSp>
      <p:grpSp>
        <p:nvGrpSpPr>
          <p:cNvPr id="18" name="Group 17">
            <a:extLst>
              <a:ext uri="{FF2B5EF4-FFF2-40B4-BE49-F238E27FC236}">
                <a16:creationId xmlns:a16="http://schemas.microsoft.com/office/drawing/2014/main" id="{5C232BE7-5012-4D9F-A1A0-9EF529D4A199}"/>
              </a:ext>
            </a:extLst>
          </p:cNvPr>
          <p:cNvGrpSpPr/>
          <p:nvPr/>
        </p:nvGrpSpPr>
        <p:grpSpPr>
          <a:xfrm>
            <a:off x="755650" y="3685228"/>
            <a:ext cx="3721459" cy="2532222"/>
            <a:chOff x="755650" y="3685228"/>
            <a:chExt cx="3721459" cy="2532222"/>
          </a:xfrm>
        </p:grpSpPr>
        <p:sp>
          <p:nvSpPr>
            <p:cNvPr id="5" name="Rectangle 4">
              <a:extLst>
                <a:ext uri="{FF2B5EF4-FFF2-40B4-BE49-F238E27FC236}">
                  <a16:creationId xmlns:a16="http://schemas.microsoft.com/office/drawing/2014/main" id="{26D03947-8388-4878-B9BF-3DCCAE3D1A88}"/>
                </a:ext>
              </a:extLst>
            </p:cNvPr>
            <p:cNvSpPr/>
            <p:nvPr/>
          </p:nvSpPr>
          <p:spPr>
            <a:xfrm>
              <a:off x="755650" y="3685228"/>
              <a:ext cx="3721459" cy="1603104"/>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anchor="t">
              <a:spAutoFit/>
            </a:bodyPr>
            <a:lstStyle/>
            <a:p>
              <a:pPr lvl="0">
                <a:spcBef>
                  <a:spcPts val="0"/>
                </a:spcBef>
                <a:spcAft>
                  <a:spcPts val="600"/>
                </a:spcAft>
                <a:buClr>
                  <a:schemeClr val="dk1"/>
                </a:buClr>
                <a:buSzPts val="1800"/>
              </a:pPr>
              <a:r>
                <a:rPr lang="en-GB" dirty="0">
                  <a:solidFill>
                    <a:schemeClr val="dk1"/>
                  </a:solidFill>
                </a:rPr>
                <a:t>14% of the world’s food is lost due to harvest, handling, storage and transportation and 17% is wasted by us. This is a total of 31% waste.</a:t>
              </a:r>
            </a:p>
          </p:txBody>
        </p:sp>
        <p:pic>
          <p:nvPicPr>
            <p:cNvPr id="13" name="Picture 12">
              <a:extLst>
                <a:ext uri="{FF2B5EF4-FFF2-40B4-BE49-F238E27FC236}">
                  <a16:creationId xmlns:a16="http://schemas.microsoft.com/office/drawing/2014/main" id="{195E2D5A-7DBC-4FE6-8A9E-4A48555EED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09025" y="4982992"/>
              <a:ext cx="1268083" cy="1234458"/>
            </a:xfrm>
            <a:prstGeom prst="rect">
              <a:avLst/>
            </a:prstGeom>
          </p:spPr>
        </p:pic>
      </p:grpSp>
      <p:grpSp>
        <p:nvGrpSpPr>
          <p:cNvPr id="19" name="Group 18">
            <a:extLst>
              <a:ext uri="{FF2B5EF4-FFF2-40B4-BE49-F238E27FC236}">
                <a16:creationId xmlns:a16="http://schemas.microsoft.com/office/drawing/2014/main" id="{4D57C7DC-616E-4853-B8D4-9AE00D18303F}"/>
              </a:ext>
            </a:extLst>
          </p:cNvPr>
          <p:cNvGrpSpPr/>
          <p:nvPr/>
        </p:nvGrpSpPr>
        <p:grpSpPr>
          <a:xfrm>
            <a:off x="4666890" y="3685228"/>
            <a:ext cx="3796429" cy="2479518"/>
            <a:chOff x="4666890" y="3685228"/>
            <a:chExt cx="3796429" cy="2479518"/>
          </a:xfrm>
        </p:grpSpPr>
        <p:sp>
          <p:nvSpPr>
            <p:cNvPr id="7" name="Rectangle 6">
              <a:extLst>
                <a:ext uri="{FF2B5EF4-FFF2-40B4-BE49-F238E27FC236}">
                  <a16:creationId xmlns:a16="http://schemas.microsoft.com/office/drawing/2014/main" id="{6AD72043-5E9B-4D4D-B07E-93FBC0496BE3}"/>
                </a:ext>
              </a:extLst>
            </p:cNvPr>
            <p:cNvSpPr/>
            <p:nvPr/>
          </p:nvSpPr>
          <p:spPr>
            <a:xfrm>
              <a:off x="4666890" y="3685228"/>
              <a:ext cx="3721460" cy="188010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anchor="t">
              <a:spAutoFit/>
            </a:bodyPr>
            <a:lstStyle/>
            <a:p>
              <a:pPr lvl="0">
                <a:spcBef>
                  <a:spcPts val="0"/>
                </a:spcBef>
                <a:spcAft>
                  <a:spcPts val="600"/>
                </a:spcAft>
                <a:buClr>
                  <a:schemeClr val="dk1"/>
                </a:buClr>
                <a:buSzPts val="1800"/>
              </a:pPr>
              <a:r>
                <a:rPr lang="en-GB" dirty="0">
                  <a:solidFill>
                    <a:schemeClr val="dk1"/>
                  </a:solidFill>
                </a:rPr>
                <a:t>Climate change is continuing</a:t>
              </a:r>
              <a:br>
                <a:rPr lang="en-GB" dirty="0">
                  <a:solidFill>
                    <a:schemeClr val="dk1"/>
                  </a:solidFill>
                </a:rPr>
              </a:br>
              <a:r>
                <a:rPr lang="en-GB" dirty="0">
                  <a:solidFill>
                    <a:schemeClr val="dk1"/>
                  </a:solidFill>
                </a:rPr>
                <a:t>to challenge poorer farmers in rural areas. This is affecting major crops that contain proteins and some essential vitamins</a:t>
              </a:r>
              <a:br>
                <a:rPr lang="en-GB" dirty="0">
                  <a:solidFill>
                    <a:schemeClr val="dk1"/>
                  </a:solidFill>
                </a:rPr>
              </a:br>
              <a:r>
                <a:rPr lang="en-GB" dirty="0">
                  <a:solidFill>
                    <a:schemeClr val="dk1"/>
                  </a:solidFill>
                </a:rPr>
                <a:t>and minerals.</a:t>
              </a:r>
            </a:p>
          </p:txBody>
        </p:sp>
        <p:pic>
          <p:nvPicPr>
            <p:cNvPr id="15" name="Picture 14">
              <a:extLst>
                <a:ext uri="{FF2B5EF4-FFF2-40B4-BE49-F238E27FC236}">
                  <a16:creationId xmlns:a16="http://schemas.microsoft.com/office/drawing/2014/main" id="{35AB9CB4-62A1-42FE-99EB-92090EA095F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4471099">
              <a:off x="7352747" y="5054175"/>
              <a:ext cx="986829" cy="1234314"/>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0">
            <a:extLst>
              <a:ext uri="{FF2B5EF4-FFF2-40B4-BE49-F238E27FC236}">
                <a16:creationId xmlns:a16="http://schemas.microsoft.com/office/drawing/2014/main" id="{951E6EBA-A5E0-4BC8-BD4E-973EB7BA3482}"/>
              </a:ext>
            </a:extLst>
          </p:cNvPr>
          <p:cNvSpPr>
            <a:spLocks noGrp="1"/>
          </p:cNvSpPr>
          <p:nvPr>
            <p:ph type="title"/>
          </p:nvPr>
        </p:nvSpPr>
        <p:spPr>
          <a:xfrm>
            <a:off x="457200" y="479425"/>
            <a:ext cx="8220075" cy="993775"/>
          </a:xfrm>
        </p:spPr>
        <p:txBody>
          <a:bodyPr/>
          <a:lstStyle/>
          <a:p>
            <a:pPr eaLnBrk="1" hangingPunct="1"/>
            <a:r>
              <a:rPr lang="en-GB" altLang="en-US" sz="3600" dirty="0"/>
              <a:t>Our Actions Are Our Future</a:t>
            </a:r>
          </a:p>
        </p:txBody>
      </p:sp>
      <p:sp>
        <p:nvSpPr>
          <p:cNvPr id="7" name="Rectangle 6">
            <a:extLst>
              <a:ext uri="{FF2B5EF4-FFF2-40B4-BE49-F238E27FC236}">
                <a16:creationId xmlns:a16="http://schemas.microsoft.com/office/drawing/2014/main" id="{2A492165-D887-4AC0-B187-2AAA7344EE18}"/>
              </a:ext>
            </a:extLst>
          </p:cNvPr>
          <p:cNvSpPr/>
          <p:nvPr/>
        </p:nvSpPr>
        <p:spPr>
          <a:xfrm>
            <a:off x="755650" y="1473200"/>
            <a:ext cx="7632699" cy="1049106"/>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anchor="t">
            <a:spAutoFit/>
          </a:bodyPr>
          <a:lstStyle/>
          <a:p>
            <a:pPr lvl="0">
              <a:spcBef>
                <a:spcPts val="0"/>
              </a:spcBef>
              <a:spcAft>
                <a:spcPts val="600"/>
              </a:spcAft>
              <a:buClr>
                <a:schemeClr val="dk1"/>
              </a:buClr>
              <a:buSzPts val="1800"/>
            </a:pPr>
            <a:r>
              <a:rPr lang="en-GB" dirty="0">
                <a:solidFill>
                  <a:schemeClr val="bg1"/>
                </a:solidFill>
              </a:rPr>
              <a:t>Nature can teach us how to look after our planet.</a:t>
            </a:r>
            <a:br>
              <a:rPr lang="en-GB" dirty="0">
                <a:solidFill>
                  <a:schemeClr val="bg1"/>
                </a:solidFill>
              </a:rPr>
            </a:br>
            <a:r>
              <a:rPr lang="en-GB" dirty="0">
                <a:solidFill>
                  <a:schemeClr val="bg1"/>
                </a:solidFill>
              </a:rPr>
              <a:t>It provides us with the essentials that we need, such</a:t>
            </a:r>
            <a:br>
              <a:rPr lang="en-GB" dirty="0">
                <a:solidFill>
                  <a:schemeClr val="bg1"/>
                </a:solidFill>
              </a:rPr>
            </a:br>
            <a:r>
              <a:rPr lang="en-GB" dirty="0">
                <a:solidFill>
                  <a:schemeClr val="bg1"/>
                </a:solidFill>
              </a:rPr>
              <a:t>as water, food, clean air, medicine and materials for shelter.</a:t>
            </a:r>
          </a:p>
        </p:txBody>
      </p:sp>
      <p:sp>
        <p:nvSpPr>
          <p:cNvPr id="10" name="Rectangle 9">
            <a:extLst>
              <a:ext uri="{FF2B5EF4-FFF2-40B4-BE49-F238E27FC236}">
                <a16:creationId xmlns:a16="http://schemas.microsoft.com/office/drawing/2014/main" id="{DDB280EC-DE10-4D91-B8F4-E3CE48933E18}"/>
              </a:ext>
            </a:extLst>
          </p:cNvPr>
          <p:cNvSpPr/>
          <p:nvPr/>
        </p:nvSpPr>
        <p:spPr>
          <a:xfrm>
            <a:off x="755650" y="3286589"/>
            <a:ext cx="7632699" cy="1049106"/>
          </a:xfrm>
          <a:prstGeom prst="rect">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anchor="t">
            <a:spAutoFit/>
          </a:bodyPr>
          <a:lstStyle/>
          <a:p>
            <a:pPr lvl="0">
              <a:spcBef>
                <a:spcPts val="0"/>
              </a:spcBef>
              <a:spcAft>
                <a:spcPts val="600"/>
              </a:spcAft>
              <a:buClr>
                <a:schemeClr val="dk1"/>
              </a:buClr>
              <a:buSzPts val="1800"/>
            </a:pPr>
            <a:r>
              <a:rPr lang="en-GB" dirty="0">
                <a:solidFill>
                  <a:schemeClr val="bg1"/>
                </a:solidFill>
              </a:rPr>
              <a:t>Trees clean our air but they also provide nutrients for</a:t>
            </a:r>
            <a:br>
              <a:rPr lang="en-GB" dirty="0">
                <a:solidFill>
                  <a:schemeClr val="bg1"/>
                </a:solidFill>
              </a:rPr>
            </a:br>
            <a:r>
              <a:rPr lang="en-GB" dirty="0">
                <a:solidFill>
                  <a:schemeClr val="bg1"/>
                </a:solidFill>
              </a:rPr>
              <a:t>food. This is part of the agri-food system, similar to</a:t>
            </a:r>
            <a:br>
              <a:rPr lang="en-GB" dirty="0">
                <a:solidFill>
                  <a:schemeClr val="bg1"/>
                </a:solidFill>
              </a:rPr>
            </a:br>
            <a:r>
              <a:rPr lang="en-GB" dirty="0">
                <a:solidFill>
                  <a:schemeClr val="bg1"/>
                </a:solidFill>
              </a:rPr>
              <a:t>ecosystems in that everything is connected.</a:t>
            </a:r>
          </a:p>
        </p:txBody>
      </p:sp>
      <p:sp>
        <p:nvSpPr>
          <p:cNvPr id="12" name="Rectangle 11">
            <a:extLst>
              <a:ext uri="{FF2B5EF4-FFF2-40B4-BE49-F238E27FC236}">
                <a16:creationId xmlns:a16="http://schemas.microsoft.com/office/drawing/2014/main" id="{5BE48B37-7F76-4ECD-8440-6BD4B4BE8037}"/>
              </a:ext>
            </a:extLst>
          </p:cNvPr>
          <p:cNvSpPr/>
          <p:nvPr/>
        </p:nvSpPr>
        <p:spPr>
          <a:xfrm>
            <a:off x="755650" y="5043719"/>
            <a:ext cx="7632699" cy="1049106"/>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anchor="t">
            <a:spAutoFit/>
          </a:bodyPr>
          <a:lstStyle/>
          <a:p>
            <a:pPr lvl="0">
              <a:spcBef>
                <a:spcPts val="0"/>
              </a:spcBef>
              <a:spcAft>
                <a:spcPts val="600"/>
              </a:spcAft>
              <a:buClr>
                <a:schemeClr val="dk1"/>
              </a:buClr>
              <a:buSzPts val="1800"/>
            </a:pPr>
            <a:r>
              <a:rPr lang="en-GB" dirty="0">
                <a:solidFill>
                  <a:schemeClr val="bg1"/>
                </a:solidFill>
              </a:rPr>
              <a:t>It’s important that we stop to appreciate what we have.</a:t>
            </a:r>
            <a:br>
              <a:rPr lang="en-GB" dirty="0">
                <a:solidFill>
                  <a:schemeClr val="bg1"/>
                </a:solidFill>
              </a:rPr>
            </a:br>
            <a:r>
              <a:rPr lang="en-GB" dirty="0">
                <a:solidFill>
                  <a:schemeClr val="bg1"/>
                </a:solidFill>
              </a:rPr>
              <a:t>We have been producing, consuming and wasting food</a:t>
            </a:r>
            <a:br>
              <a:rPr lang="en-GB" dirty="0">
                <a:solidFill>
                  <a:schemeClr val="bg1"/>
                </a:solidFill>
              </a:rPr>
            </a:br>
            <a:r>
              <a:rPr lang="en-GB" dirty="0">
                <a:solidFill>
                  <a:schemeClr val="bg1"/>
                </a:solidFill>
              </a:rPr>
              <a:t>for too long and now is the time to take action.</a:t>
            </a:r>
          </a:p>
        </p:txBody>
      </p:sp>
      <p:pic>
        <p:nvPicPr>
          <p:cNvPr id="3" name="Picture 2">
            <a:extLst>
              <a:ext uri="{FF2B5EF4-FFF2-40B4-BE49-F238E27FC236}">
                <a16:creationId xmlns:a16="http://schemas.microsoft.com/office/drawing/2014/main" id="{97FF4BC8-BEEE-46E2-83F8-B40CCDC577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7236" r="8477" b="18950"/>
          <a:stretch/>
        </p:blipFill>
        <p:spPr>
          <a:xfrm>
            <a:off x="6883711" y="1473199"/>
            <a:ext cx="1504638" cy="1049107"/>
          </a:xfrm>
          <a:prstGeom prst="rect">
            <a:avLst/>
          </a:prstGeom>
        </p:spPr>
      </p:pic>
      <p:pic>
        <p:nvPicPr>
          <p:cNvPr id="15" name="Picture 14">
            <a:extLst>
              <a:ext uri="{FF2B5EF4-FFF2-40B4-BE49-F238E27FC236}">
                <a16:creationId xmlns:a16="http://schemas.microsoft.com/office/drawing/2014/main" id="{08118572-8182-4C7F-BF80-139D17A0381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7924"/>
          <a:stretch/>
        </p:blipFill>
        <p:spPr>
          <a:xfrm>
            <a:off x="6547759" y="2830352"/>
            <a:ext cx="2038350" cy="1505344"/>
          </a:xfrm>
          <a:prstGeom prst="rect">
            <a:avLst/>
          </a:prstGeom>
        </p:spPr>
      </p:pic>
      <p:pic>
        <p:nvPicPr>
          <p:cNvPr id="17" name="Picture 16">
            <a:extLst>
              <a:ext uri="{FF2B5EF4-FFF2-40B4-BE49-F238E27FC236}">
                <a16:creationId xmlns:a16="http://schemas.microsoft.com/office/drawing/2014/main" id="{16158866-3F6C-4CE2-9884-CB8231411F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42331"/>
          <a:stretch/>
        </p:blipFill>
        <p:spPr>
          <a:xfrm>
            <a:off x="6883711" y="4585084"/>
            <a:ext cx="1366447" cy="1507741"/>
          </a:xfrm>
          <a:prstGeom prst="rect">
            <a:avLst/>
          </a:prstGeom>
        </p:spPr>
      </p:pic>
    </p:spTree>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 [Read-Only]" id="{B29F6C71-AAE0-4B64-A45A-1046B855C9CC}" vid="{8E495050-AD79-41D8-9298-D2CAD14368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Guidance</Template>
  <TotalTime>474</TotalTime>
  <Words>553</Words>
  <Application>Microsoft Office PowerPoint</Application>
  <PresentationFormat>On-screen Show (4:3)</PresentationFormat>
  <Paragraphs>51</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Twinkl</vt:lpstr>
      <vt:lpstr>Calibri</vt:lpstr>
      <vt:lpstr>Arial</vt:lpstr>
      <vt:lpstr>Sassoon Infant Rg</vt:lpstr>
      <vt:lpstr>Office Theme</vt:lpstr>
      <vt:lpstr>PowerPoint Presentation</vt:lpstr>
      <vt:lpstr>What is Food?</vt:lpstr>
      <vt:lpstr>Different Foods</vt:lpstr>
      <vt:lpstr>What is World Food Day?</vt:lpstr>
      <vt:lpstr>World Food Facts</vt:lpstr>
      <vt:lpstr>Our Actions Are Our Future</vt:lpstr>
      <vt:lpstr>Our Actions Are Our Future</vt:lpstr>
      <vt:lpstr>Did You Know…?</vt:lpstr>
      <vt:lpstr>Our Actions Are Our Future</vt:lpstr>
      <vt:lpstr>What Can We Do?</vt:lpstr>
      <vt:lpstr>Add Some Green to a Space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Claire Kerekes</dc:creator>
  <cp:lastModifiedBy>Duncan Nelson</cp:lastModifiedBy>
  <cp:revision>144</cp:revision>
  <dcterms:created xsi:type="dcterms:W3CDTF">2018-10-01T09:50:31Z</dcterms:created>
  <dcterms:modified xsi:type="dcterms:W3CDTF">2021-10-17T09:53:27Z</dcterms:modified>
</cp:coreProperties>
</file>