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0" r:id="rId3"/>
    <p:sldId id="262" r:id="rId4"/>
    <p:sldId id="258" r:id="rId5"/>
    <p:sldId id="257" r:id="rId6"/>
    <p:sldId id="259"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0" autoAdjust="0"/>
    <p:restoredTop sz="94660"/>
  </p:normalViewPr>
  <p:slideViewPr>
    <p:cSldViewPr snapToGrid="0">
      <p:cViewPr varScale="1">
        <p:scale>
          <a:sx n="77" d="100"/>
          <a:sy n="77" d="100"/>
        </p:scale>
        <p:origin x="682" y="11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8045623-887F-435F-A396-96EAD3459023}" type="datetimeFigureOut">
              <a:rPr lang="en-GB" smtClean="0"/>
              <a:t>23/01/2022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ABA06D-770A-4D96-A204-F3074E4F22F2}" type="slidenum">
              <a:rPr lang="en-GB" smtClean="0"/>
              <a:t>‹#›</a:t>
            </a:fld>
            <a:endParaRPr lang="en-GB"/>
          </a:p>
        </p:txBody>
      </p:sp>
    </p:spTree>
    <p:extLst>
      <p:ext uri="{BB962C8B-B14F-4D97-AF65-F5344CB8AC3E}">
        <p14:creationId xmlns:p14="http://schemas.microsoft.com/office/powerpoint/2010/main" val="2502993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8045623-887F-435F-A396-96EAD3459023}" type="datetimeFigureOut">
              <a:rPr lang="en-GB" smtClean="0"/>
              <a:t>23/01/2022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ABA06D-770A-4D96-A204-F3074E4F22F2}" type="slidenum">
              <a:rPr lang="en-GB" smtClean="0"/>
              <a:t>‹#›</a:t>
            </a:fld>
            <a:endParaRPr lang="en-GB"/>
          </a:p>
        </p:txBody>
      </p:sp>
    </p:spTree>
    <p:extLst>
      <p:ext uri="{BB962C8B-B14F-4D97-AF65-F5344CB8AC3E}">
        <p14:creationId xmlns:p14="http://schemas.microsoft.com/office/powerpoint/2010/main" val="776479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8045623-887F-435F-A396-96EAD3459023}" type="datetimeFigureOut">
              <a:rPr lang="en-GB" smtClean="0"/>
              <a:t>23/01/2022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ABA06D-770A-4D96-A204-F3074E4F22F2}" type="slidenum">
              <a:rPr lang="en-GB" smtClean="0"/>
              <a:t>‹#›</a:t>
            </a:fld>
            <a:endParaRPr lang="en-GB"/>
          </a:p>
        </p:txBody>
      </p:sp>
    </p:spTree>
    <p:extLst>
      <p:ext uri="{BB962C8B-B14F-4D97-AF65-F5344CB8AC3E}">
        <p14:creationId xmlns:p14="http://schemas.microsoft.com/office/powerpoint/2010/main" val="3180078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8045623-887F-435F-A396-96EAD3459023}" type="datetimeFigureOut">
              <a:rPr lang="en-GB" smtClean="0"/>
              <a:t>23/01/2022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ABA06D-770A-4D96-A204-F3074E4F22F2}" type="slidenum">
              <a:rPr lang="en-GB" smtClean="0"/>
              <a:t>‹#›</a:t>
            </a:fld>
            <a:endParaRPr lang="en-GB"/>
          </a:p>
        </p:txBody>
      </p:sp>
    </p:spTree>
    <p:extLst>
      <p:ext uri="{BB962C8B-B14F-4D97-AF65-F5344CB8AC3E}">
        <p14:creationId xmlns:p14="http://schemas.microsoft.com/office/powerpoint/2010/main" val="2650461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8045623-887F-435F-A396-96EAD3459023}" type="datetimeFigureOut">
              <a:rPr lang="en-GB" smtClean="0"/>
              <a:t>23/01/2022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ABA06D-770A-4D96-A204-F3074E4F22F2}" type="slidenum">
              <a:rPr lang="en-GB" smtClean="0"/>
              <a:t>‹#›</a:t>
            </a:fld>
            <a:endParaRPr lang="en-GB"/>
          </a:p>
        </p:txBody>
      </p:sp>
    </p:spTree>
    <p:extLst>
      <p:ext uri="{BB962C8B-B14F-4D97-AF65-F5344CB8AC3E}">
        <p14:creationId xmlns:p14="http://schemas.microsoft.com/office/powerpoint/2010/main" val="3638278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8045623-887F-435F-A396-96EAD3459023}" type="datetimeFigureOut">
              <a:rPr lang="en-GB" smtClean="0"/>
              <a:t>23/01/2022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ABA06D-770A-4D96-A204-F3074E4F22F2}" type="slidenum">
              <a:rPr lang="en-GB" smtClean="0"/>
              <a:t>‹#›</a:t>
            </a:fld>
            <a:endParaRPr lang="en-GB"/>
          </a:p>
        </p:txBody>
      </p:sp>
    </p:spTree>
    <p:extLst>
      <p:ext uri="{BB962C8B-B14F-4D97-AF65-F5344CB8AC3E}">
        <p14:creationId xmlns:p14="http://schemas.microsoft.com/office/powerpoint/2010/main" val="198649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8045623-887F-435F-A396-96EAD3459023}" type="datetimeFigureOut">
              <a:rPr lang="en-GB" smtClean="0"/>
              <a:t>23/01/2022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ABA06D-770A-4D96-A204-F3074E4F22F2}" type="slidenum">
              <a:rPr lang="en-GB" smtClean="0"/>
              <a:t>‹#›</a:t>
            </a:fld>
            <a:endParaRPr lang="en-GB"/>
          </a:p>
        </p:txBody>
      </p:sp>
    </p:spTree>
    <p:extLst>
      <p:ext uri="{BB962C8B-B14F-4D97-AF65-F5344CB8AC3E}">
        <p14:creationId xmlns:p14="http://schemas.microsoft.com/office/powerpoint/2010/main" val="3335525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8045623-887F-435F-A396-96EAD3459023}" type="datetimeFigureOut">
              <a:rPr lang="en-GB" smtClean="0"/>
              <a:t>23/01/2022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ABA06D-770A-4D96-A204-F3074E4F22F2}" type="slidenum">
              <a:rPr lang="en-GB" smtClean="0"/>
              <a:t>‹#›</a:t>
            </a:fld>
            <a:endParaRPr lang="en-GB"/>
          </a:p>
        </p:txBody>
      </p:sp>
    </p:spTree>
    <p:extLst>
      <p:ext uri="{BB962C8B-B14F-4D97-AF65-F5344CB8AC3E}">
        <p14:creationId xmlns:p14="http://schemas.microsoft.com/office/powerpoint/2010/main" val="511272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045623-887F-435F-A396-96EAD3459023}" type="datetimeFigureOut">
              <a:rPr lang="en-GB" smtClean="0"/>
              <a:t>23/01/2022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ABA06D-770A-4D96-A204-F3074E4F22F2}" type="slidenum">
              <a:rPr lang="en-GB" smtClean="0"/>
              <a:t>‹#›</a:t>
            </a:fld>
            <a:endParaRPr lang="en-GB"/>
          </a:p>
        </p:txBody>
      </p:sp>
    </p:spTree>
    <p:extLst>
      <p:ext uri="{BB962C8B-B14F-4D97-AF65-F5344CB8AC3E}">
        <p14:creationId xmlns:p14="http://schemas.microsoft.com/office/powerpoint/2010/main" val="36596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8045623-887F-435F-A396-96EAD3459023}" type="datetimeFigureOut">
              <a:rPr lang="en-GB" smtClean="0"/>
              <a:t>23/01/2022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ABA06D-770A-4D96-A204-F3074E4F22F2}" type="slidenum">
              <a:rPr lang="en-GB" smtClean="0"/>
              <a:t>‹#›</a:t>
            </a:fld>
            <a:endParaRPr lang="en-GB"/>
          </a:p>
        </p:txBody>
      </p:sp>
    </p:spTree>
    <p:extLst>
      <p:ext uri="{BB962C8B-B14F-4D97-AF65-F5344CB8AC3E}">
        <p14:creationId xmlns:p14="http://schemas.microsoft.com/office/powerpoint/2010/main" val="3880001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8045623-887F-435F-A396-96EAD3459023}" type="datetimeFigureOut">
              <a:rPr lang="en-GB" smtClean="0"/>
              <a:t>23/01/2022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ABA06D-770A-4D96-A204-F3074E4F22F2}" type="slidenum">
              <a:rPr lang="en-GB" smtClean="0"/>
              <a:t>‹#›</a:t>
            </a:fld>
            <a:endParaRPr lang="en-GB"/>
          </a:p>
        </p:txBody>
      </p:sp>
    </p:spTree>
    <p:extLst>
      <p:ext uri="{BB962C8B-B14F-4D97-AF65-F5344CB8AC3E}">
        <p14:creationId xmlns:p14="http://schemas.microsoft.com/office/powerpoint/2010/main" val="206124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045623-887F-435F-A396-96EAD3459023}" type="datetimeFigureOut">
              <a:rPr lang="en-GB" smtClean="0"/>
              <a:t>23/01/2022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ABA06D-770A-4D96-A204-F3074E4F22F2}" type="slidenum">
              <a:rPr lang="en-GB" smtClean="0"/>
              <a:t>‹#›</a:t>
            </a:fld>
            <a:endParaRPr lang="en-GB"/>
          </a:p>
        </p:txBody>
      </p:sp>
    </p:spTree>
    <p:extLst>
      <p:ext uri="{BB962C8B-B14F-4D97-AF65-F5344CB8AC3E}">
        <p14:creationId xmlns:p14="http://schemas.microsoft.com/office/powerpoint/2010/main" val="2792484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hyperlink" Target="https://www.twinkl.co.uk/go/resource/tg3-e-02-life-in-the-trenches-hotspot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bbc.co.uk/bitesize/clips/zgs3r82" TargetMode="External"/><Relationship Id="rId2" Type="http://schemas.openxmlformats.org/officeDocument/2006/relationships/hyperlink" Target="https://www.bbc.co.uk/bitesize/topics/zqhyb9q/articles/z8sssbk" TargetMode="External"/><Relationship Id="rId1" Type="http://schemas.openxmlformats.org/officeDocument/2006/relationships/slideLayout" Target="../slideLayouts/slideLayout2.xml"/><Relationship Id="rId6" Type="http://schemas.openxmlformats.org/officeDocument/2006/relationships/hyperlink" Target="https://historyforkids.org/wwi-trenches-facts-for-kids/" TargetMode="External"/><Relationship Id="rId5" Type="http://schemas.openxmlformats.org/officeDocument/2006/relationships/hyperlink" Target="https://kids.kiddle.co/Trench_warfare" TargetMode="External"/><Relationship Id="rId4" Type="http://schemas.openxmlformats.org/officeDocument/2006/relationships/hyperlink" Target="https://www.dkfindout.com/uk/history/world-war-i/western-fron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3678" y="365125"/>
            <a:ext cx="3790122" cy="1325563"/>
          </a:xfrm>
        </p:spPr>
        <p:txBody>
          <a:bodyPr/>
          <a:lstStyle/>
          <a:p>
            <a:r>
              <a:rPr lang="en-GB" dirty="0" smtClean="0"/>
              <a:t>Trench warfare. </a:t>
            </a:r>
            <a:endParaRPr lang="en-GB" dirty="0"/>
          </a:p>
        </p:txBody>
      </p:sp>
      <p:sp>
        <p:nvSpPr>
          <p:cNvPr id="3" name="Content Placeholder 2"/>
          <p:cNvSpPr>
            <a:spLocks noGrp="1"/>
          </p:cNvSpPr>
          <p:nvPr>
            <p:ph idx="1"/>
          </p:nvPr>
        </p:nvSpPr>
        <p:spPr>
          <a:xfrm>
            <a:off x="584421" y="2633868"/>
            <a:ext cx="5995283" cy="3644473"/>
          </a:xfrm>
        </p:spPr>
        <p:txBody>
          <a:bodyPr>
            <a:normAutofit fontScale="92500" lnSpcReduction="10000"/>
          </a:bodyPr>
          <a:lstStyle/>
          <a:p>
            <a:pPr marL="0" indent="0">
              <a:buNone/>
            </a:pPr>
            <a:r>
              <a:rPr lang="en-GB" dirty="0" smtClean="0"/>
              <a:t>In August 1914, Germany was at war with Britain, France and Russia. </a:t>
            </a:r>
          </a:p>
          <a:p>
            <a:pPr marL="0" indent="0">
              <a:buNone/>
            </a:pPr>
            <a:r>
              <a:rPr lang="en-GB" dirty="0" smtClean="0"/>
              <a:t>The Germans knew they would lose trying to fight on two sides at once.</a:t>
            </a:r>
          </a:p>
          <a:p>
            <a:pPr marL="0" indent="0">
              <a:buNone/>
            </a:pPr>
            <a:r>
              <a:rPr lang="en-GB" dirty="0" smtClean="0"/>
              <a:t>They had to try to beat France quickly, then focus all their power on Russia. </a:t>
            </a:r>
          </a:p>
          <a:p>
            <a:pPr marL="0" indent="0">
              <a:buNone/>
            </a:pPr>
            <a:r>
              <a:rPr lang="en-GB" dirty="0" smtClean="0"/>
              <a:t>They decided to attack France by traveling through Belgium. </a:t>
            </a:r>
          </a:p>
          <a:p>
            <a:pPr marL="0" indent="0">
              <a:buNone/>
            </a:pPr>
            <a:r>
              <a:rPr lang="en-GB" dirty="0" smtClean="0"/>
              <a:t>This was called the Schlieffen Plan. </a:t>
            </a:r>
            <a:endParaRPr lang="en-GB" dirty="0"/>
          </a:p>
        </p:txBody>
      </p:sp>
      <p:sp>
        <p:nvSpPr>
          <p:cNvPr id="4" name="AutoShape 2" descr="Why did the Schlieffen Plan fai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6951883" y="1690936"/>
            <a:ext cx="4346258" cy="4120478"/>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4230353678"/>
              </p:ext>
            </p:extLst>
          </p:nvPr>
        </p:nvGraphicFramePr>
        <p:xfrm>
          <a:off x="653167" y="620728"/>
          <a:ext cx="5419642" cy="1472184"/>
        </p:xfrm>
        <a:graphic>
          <a:graphicData uri="http://schemas.openxmlformats.org/drawingml/2006/table">
            <a:tbl>
              <a:tblPr firstRow="1" firstCol="1" bandRow="1">
                <a:tableStyleId>{5C22544A-7EE6-4342-B048-85BDC9FD1C3A}</a:tableStyleId>
              </a:tblPr>
              <a:tblGrid>
                <a:gridCol w="435526">
                  <a:extLst>
                    <a:ext uri="{9D8B030D-6E8A-4147-A177-3AD203B41FA5}">
                      <a16:colId xmlns:a16="http://schemas.microsoft.com/office/drawing/2014/main" val="1193280629"/>
                    </a:ext>
                  </a:extLst>
                </a:gridCol>
                <a:gridCol w="4545473">
                  <a:extLst>
                    <a:ext uri="{9D8B030D-6E8A-4147-A177-3AD203B41FA5}">
                      <a16:colId xmlns:a16="http://schemas.microsoft.com/office/drawing/2014/main" val="890406087"/>
                    </a:ext>
                  </a:extLst>
                </a:gridCol>
                <a:gridCol w="438643">
                  <a:extLst>
                    <a:ext uri="{9D8B030D-6E8A-4147-A177-3AD203B41FA5}">
                      <a16:colId xmlns:a16="http://schemas.microsoft.com/office/drawing/2014/main" val="3591126013"/>
                    </a:ext>
                  </a:extLst>
                </a:gridCol>
              </a:tblGrid>
              <a:tr h="125730">
                <a:tc>
                  <a:txBody>
                    <a:bodyPr/>
                    <a:lstStyle/>
                    <a:p>
                      <a:pPr marR="88900">
                        <a:lnSpc>
                          <a:spcPct val="115000"/>
                        </a:lnSpc>
                        <a:spcAft>
                          <a:spcPts val="0"/>
                        </a:spcAft>
                      </a:pPr>
                      <a:r>
                        <a:rPr lang="en-GB" sz="1400">
                          <a:effectLst/>
                        </a:rPr>
                        <a:t>P</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88900">
                        <a:lnSpc>
                          <a:spcPct val="115000"/>
                        </a:lnSpc>
                        <a:spcAft>
                          <a:spcPts val="0"/>
                        </a:spcAft>
                      </a:pPr>
                      <a:r>
                        <a:rPr lang="en-GB" sz="1400">
                          <a:effectLst/>
                        </a:rPr>
                        <a:t>Success Criteria</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88900">
                        <a:lnSpc>
                          <a:spcPct val="115000"/>
                        </a:lnSpc>
                        <a:spcAft>
                          <a:spcPts val="0"/>
                        </a:spcAft>
                      </a:pPr>
                      <a:r>
                        <a:rPr lang="en-GB" sz="1050">
                          <a:effectLst/>
                        </a:rPr>
                        <a:t>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613296"/>
                  </a:ext>
                </a:extLst>
              </a:tr>
              <a:tr h="184150">
                <a:tc>
                  <a:txBody>
                    <a:bodyPr/>
                    <a:lstStyle/>
                    <a:p>
                      <a:pPr marR="88900">
                        <a:lnSpc>
                          <a:spcPct val="115000"/>
                        </a:lnSpc>
                        <a:spcAft>
                          <a:spcPts val="0"/>
                        </a:spcAft>
                      </a:pPr>
                      <a:r>
                        <a:rPr lang="en-GB" sz="1400">
                          <a:effectLst/>
                        </a:rPr>
                        <a:t>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a:effectLst/>
                        </a:rPr>
                        <a:t>Must </a:t>
                      </a:r>
                      <a:r>
                        <a:rPr lang="en-GB" sz="1400">
                          <a:effectLst/>
                        </a:rPr>
                        <a:t>be able to describe the main features of trench warfare.</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88900">
                        <a:lnSpc>
                          <a:spcPct val="115000"/>
                        </a:lnSpc>
                        <a:spcAft>
                          <a:spcPts val="0"/>
                        </a:spcAft>
                      </a:pPr>
                      <a:r>
                        <a:rPr lang="en-GB" sz="105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86557543"/>
                  </a:ext>
                </a:extLst>
              </a:tr>
              <a:tr h="174625">
                <a:tc>
                  <a:txBody>
                    <a:bodyPr/>
                    <a:lstStyle/>
                    <a:p>
                      <a:pPr marR="88900">
                        <a:lnSpc>
                          <a:spcPct val="115000"/>
                        </a:lnSpc>
                        <a:spcAft>
                          <a:spcPts val="0"/>
                        </a:spcAft>
                      </a:pPr>
                      <a:r>
                        <a:rPr lang="en-GB" sz="1400">
                          <a:effectLst/>
                        </a:rPr>
                        <a:t>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88900">
                        <a:lnSpc>
                          <a:spcPct val="115000"/>
                        </a:lnSpc>
                        <a:spcBef>
                          <a:spcPts val="200"/>
                        </a:spcBef>
                        <a:spcAft>
                          <a:spcPts val="200"/>
                        </a:spcAft>
                      </a:pPr>
                      <a:r>
                        <a:rPr lang="en-US" sz="1400">
                          <a:effectLst/>
                        </a:rPr>
                        <a:t>Should: </a:t>
                      </a:r>
                      <a:r>
                        <a:rPr lang="en-GB" sz="1400">
                          <a:effectLst/>
                        </a:rPr>
                        <a:t>learn about the conditions solders lived in.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88900">
                        <a:lnSpc>
                          <a:spcPct val="115000"/>
                        </a:lnSpc>
                        <a:spcAft>
                          <a:spcPts val="0"/>
                        </a:spcAft>
                      </a:pPr>
                      <a:r>
                        <a:rPr lang="en-GB" sz="105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0508615"/>
                  </a:ext>
                </a:extLst>
              </a:tr>
              <a:tr h="135890">
                <a:tc>
                  <a:txBody>
                    <a:bodyPr/>
                    <a:lstStyle/>
                    <a:p>
                      <a:pPr marR="88900">
                        <a:lnSpc>
                          <a:spcPct val="115000"/>
                        </a:lnSpc>
                        <a:spcAft>
                          <a:spcPts val="0"/>
                        </a:spcAft>
                      </a:pPr>
                      <a:r>
                        <a:rPr lang="en-GB" sz="1400">
                          <a:effectLst/>
                        </a:rPr>
                        <a:t>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dirty="0">
                          <a:effectLst/>
                        </a:rPr>
                        <a:t>Could: research aspects of life in the trenches. </a:t>
                      </a:r>
                      <a:endParaRPr lang="en-GB" sz="2800" dirty="0">
                        <a:effectLst/>
                      </a:endParaRPr>
                    </a:p>
                  </a:txBody>
                  <a:tcPr marL="68580" marR="68580" marT="0" marB="0"/>
                </a:tc>
                <a:tc>
                  <a:txBody>
                    <a:bodyPr/>
                    <a:lstStyle/>
                    <a:p>
                      <a:pPr marR="88900">
                        <a:lnSpc>
                          <a:spcPct val="115000"/>
                        </a:lnSpc>
                        <a:spcAft>
                          <a:spcPts val="0"/>
                        </a:spcAft>
                      </a:pPr>
                      <a:r>
                        <a:rPr lang="en-GB" sz="105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2259745"/>
                  </a:ext>
                </a:extLst>
              </a:tr>
              <a:tr h="242570">
                <a:tc>
                  <a:txBody>
                    <a:bodyPr/>
                    <a:lstStyle/>
                    <a:p>
                      <a:pPr marR="88900">
                        <a:lnSpc>
                          <a:spcPct val="115000"/>
                        </a:lnSpc>
                        <a:spcAft>
                          <a:spcPts val="0"/>
                        </a:spcAft>
                      </a:pPr>
                      <a:r>
                        <a:rPr lang="en-GB" sz="1400">
                          <a:effectLst/>
                        </a:rPr>
                        <a:t>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dirty="0">
                          <a:effectLst/>
                        </a:rPr>
                        <a:t>Even better if… I can empathise with the soldier’s situation. </a:t>
                      </a:r>
                      <a:endParaRPr lang="en-GB" sz="2800" dirty="0">
                        <a:effectLst/>
                      </a:endParaRPr>
                    </a:p>
                  </a:txBody>
                  <a:tcPr marL="68580" marR="68580" marT="0" marB="0"/>
                </a:tc>
                <a:tc>
                  <a:txBody>
                    <a:bodyPr/>
                    <a:lstStyle/>
                    <a:p>
                      <a:pPr marR="88900">
                        <a:lnSpc>
                          <a:spcPct val="115000"/>
                        </a:lnSpc>
                        <a:spcAft>
                          <a:spcPts val="0"/>
                        </a:spcAft>
                      </a:pPr>
                      <a:r>
                        <a:rPr lang="en-GB" sz="105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3132299"/>
                  </a:ext>
                </a:extLst>
              </a:tr>
            </a:tbl>
          </a:graphicData>
        </a:graphic>
      </p:graphicFrame>
      <p:sp>
        <p:nvSpPr>
          <p:cNvPr id="7" name="Rectangle 1"/>
          <p:cNvSpPr>
            <a:spLocks noChangeArrowheads="1"/>
          </p:cNvSpPr>
          <p:nvPr/>
        </p:nvSpPr>
        <p:spPr bwMode="auto">
          <a:xfrm>
            <a:off x="514018" y="188006"/>
            <a:ext cx="576952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sng"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L.O: To learn about conditions on the western front</a:t>
            </a:r>
            <a:r>
              <a:rPr kumimoji="0" lang="en-GB" altLang="en-US" sz="1400" b="1" i="0" u="none"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 24.01.22</a:t>
            </a:r>
            <a:endParaRPr kumimoji="0" lang="en-GB" altLang="en-US" sz="4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26960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61760" y="198120"/>
            <a:ext cx="5151120" cy="6924973"/>
          </a:xfrm>
          <a:prstGeom prst="rect">
            <a:avLst/>
          </a:prstGeom>
          <a:noFill/>
        </p:spPr>
        <p:txBody>
          <a:bodyPr wrap="square" rtlCol="0">
            <a:spAutoFit/>
          </a:bodyPr>
          <a:lstStyle/>
          <a:p>
            <a:r>
              <a:rPr lang="en-GB" sz="2400" dirty="0" smtClean="0"/>
              <a:t>The British and French armies rushed to fight back and stop the Germans taking over Paris.</a:t>
            </a:r>
          </a:p>
          <a:p>
            <a:endParaRPr lang="en-GB" sz="2400" dirty="0"/>
          </a:p>
          <a:p>
            <a:r>
              <a:rPr lang="en-GB" sz="2400" dirty="0" smtClean="0"/>
              <a:t>Both sides were trying to get the advantage by getting behind their opponent- this meant both sides went further and further north. This was known as 'The race to the sea’.  </a:t>
            </a:r>
          </a:p>
          <a:p>
            <a:endParaRPr lang="en-GB" sz="2400" dirty="0" smtClean="0"/>
          </a:p>
          <a:p>
            <a:r>
              <a:rPr lang="en-GB" sz="2400" dirty="0" smtClean="0"/>
              <a:t>By December 1914, both sides had dug long lines of trenches from the north of Belgium all the way to Switzerland in the south. </a:t>
            </a:r>
          </a:p>
          <a:p>
            <a:endParaRPr lang="en-GB" sz="2400" dirty="0"/>
          </a:p>
          <a:p>
            <a:r>
              <a:rPr lang="en-GB" sz="2400" dirty="0" smtClean="0"/>
              <a:t>This area of fighting became known as ‘The Western Front’. </a:t>
            </a:r>
            <a:endParaRPr lang="en-GB" sz="2400" dirty="0"/>
          </a:p>
          <a:p>
            <a:endParaRPr lang="en-GB" dirty="0" smtClean="0"/>
          </a:p>
          <a:p>
            <a:endParaRPr lang="en-GB" dirty="0"/>
          </a:p>
        </p:txBody>
      </p:sp>
      <p:pic>
        <p:nvPicPr>
          <p:cNvPr id="3" name="Picture 2"/>
          <p:cNvPicPr>
            <a:picLocks noChangeAspect="1"/>
          </p:cNvPicPr>
          <p:nvPr/>
        </p:nvPicPr>
        <p:blipFill>
          <a:blip r:embed="rId2"/>
          <a:stretch>
            <a:fillRect/>
          </a:stretch>
        </p:blipFill>
        <p:spPr>
          <a:xfrm>
            <a:off x="293369" y="684847"/>
            <a:ext cx="5911541" cy="5273993"/>
          </a:xfrm>
          <a:prstGeom prst="rect">
            <a:avLst/>
          </a:prstGeom>
        </p:spPr>
      </p:pic>
    </p:spTree>
    <p:extLst>
      <p:ext uri="{BB962C8B-B14F-4D97-AF65-F5344CB8AC3E}">
        <p14:creationId xmlns:p14="http://schemas.microsoft.com/office/powerpoint/2010/main" val="3668119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480" y="792480"/>
            <a:ext cx="4434840" cy="3416320"/>
          </a:xfrm>
          <a:prstGeom prst="rect">
            <a:avLst/>
          </a:prstGeom>
          <a:noFill/>
        </p:spPr>
        <p:txBody>
          <a:bodyPr wrap="square" rtlCol="0">
            <a:spAutoFit/>
          </a:bodyPr>
          <a:lstStyle/>
          <a:p>
            <a:r>
              <a:rPr lang="en-GB" dirty="0" smtClean="0"/>
              <a:t>After 1914, these lines didn’t move much until the end of the war. </a:t>
            </a:r>
          </a:p>
          <a:p>
            <a:endParaRPr lang="en-GB" dirty="0"/>
          </a:p>
          <a:p>
            <a:r>
              <a:rPr lang="en-GB" dirty="0" smtClean="0"/>
              <a:t>In between the English and German trenches was an area known and no man’s land. </a:t>
            </a:r>
          </a:p>
          <a:p>
            <a:endParaRPr lang="en-GB" dirty="0"/>
          </a:p>
          <a:p>
            <a:r>
              <a:rPr lang="en-GB" dirty="0" smtClean="0"/>
              <a:t>Both sides would attempt to cross no-man’s land to break through the defences of their enemy. </a:t>
            </a:r>
          </a:p>
          <a:p>
            <a:endParaRPr lang="en-GB" dirty="0"/>
          </a:p>
          <a:p>
            <a:r>
              <a:rPr lang="en-GB" dirty="0" smtClean="0"/>
              <a:t>It was very difficult and dangerous. Millions of soldiers were killed between 1914-1918. </a:t>
            </a:r>
            <a:endParaRPr lang="en-GB" dirty="0"/>
          </a:p>
        </p:txBody>
      </p:sp>
      <p:pic>
        <p:nvPicPr>
          <p:cNvPr id="2050" name="Picture 2" descr="All sizes | Communication trench, 22nd (French Canadian) Battalion, July  1916 / Tranchée de communication du 22e Bataillon (canadien français),  juillet 1916 | Flickr - Photo Sha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095" y="266700"/>
            <a:ext cx="4157345" cy="32438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orld War One - Year 5/6 - P6/7 - History Collection - Home Learning with  BBC Bitesize - BBC Bites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2055" y="3276600"/>
            <a:ext cx="5610013" cy="315563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26720" y="5512415"/>
            <a:ext cx="5135880" cy="923330"/>
          </a:xfrm>
          <a:prstGeom prst="rect">
            <a:avLst/>
          </a:prstGeom>
        </p:spPr>
        <p:txBody>
          <a:bodyPr wrap="square">
            <a:spAutoFit/>
          </a:bodyPr>
          <a:lstStyle/>
          <a:p>
            <a:r>
              <a:rPr lang="en-GB" dirty="0" smtClean="0">
                <a:hlinkClick r:id="rId4"/>
              </a:rPr>
              <a:t>https://www.twinkl.co.uk/go/resource/tg3-e-02-life-in-the-trenches-hotspots</a:t>
            </a:r>
            <a:endParaRPr lang="en-GB" dirty="0" smtClean="0"/>
          </a:p>
          <a:p>
            <a:endParaRPr lang="en-GB" dirty="0"/>
          </a:p>
        </p:txBody>
      </p:sp>
    </p:spTree>
    <p:extLst>
      <p:ext uri="{BB962C8B-B14F-4D97-AF65-F5344CB8AC3E}">
        <p14:creationId xmlns:p14="http://schemas.microsoft.com/office/powerpoint/2010/main" val="2536191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626" y="0"/>
            <a:ext cx="10515600" cy="1325563"/>
          </a:xfrm>
        </p:spPr>
        <p:txBody>
          <a:bodyPr/>
          <a:lstStyle/>
          <a:p>
            <a:r>
              <a:rPr lang="en-GB" dirty="0" smtClean="0"/>
              <a:t>Task 1</a:t>
            </a:r>
            <a:endParaRPr lang="en-GB" dirty="0"/>
          </a:p>
        </p:txBody>
      </p:sp>
      <p:sp>
        <p:nvSpPr>
          <p:cNvPr id="3" name="Content Placeholder 2"/>
          <p:cNvSpPr>
            <a:spLocks noGrp="1"/>
          </p:cNvSpPr>
          <p:nvPr>
            <p:ph idx="1"/>
          </p:nvPr>
        </p:nvSpPr>
        <p:spPr>
          <a:xfrm>
            <a:off x="6751320" y="1104044"/>
            <a:ext cx="4922519" cy="4732876"/>
          </a:xfrm>
        </p:spPr>
        <p:txBody>
          <a:bodyPr>
            <a:normAutofit/>
          </a:bodyPr>
          <a:lstStyle/>
          <a:p>
            <a:pPr marL="0" indent="0">
              <a:buNone/>
            </a:pPr>
            <a:r>
              <a:rPr lang="en-GB" dirty="0" smtClean="0"/>
              <a:t>Annotate this diagram of the trenches, labelling each part of the trench system. If you don’t know the meaning of any words, use books and internet resources to find out the meaning. </a:t>
            </a:r>
          </a:p>
          <a:p>
            <a:pPr marL="0" indent="0">
              <a:buNone/>
            </a:pPr>
            <a:r>
              <a:rPr lang="en-GB" b="1" dirty="0" smtClean="0"/>
              <a:t>Extension</a:t>
            </a:r>
            <a:r>
              <a:rPr lang="en-GB" dirty="0" smtClean="0"/>
              <a:t>- create a glossary of new vocabulary about trench warfare.</a:t>
            </a:r>
            <a:endParaRPr lang="en-GB" dirty="0"/>
          </a:p>
          <a:p>
            <a:pPr marL="0" indent="0">
              <a:buNone/>
            </a:pPr>
            <a:endParaRPr lang="en-GB" dirty="0"/>
          </a:p>
        </p:txBody>
      </p:sp>
      <p:pic>
        <p:nvPicPr>
          <p:cNvPr id="4" name="Picture 3"/>
          <p:cNvPicPr>
            <a:picLocks noChangeAspect="1"/>
          </p:cNvPicPr>
          <p:nvPr/>
        </p:nvPicPr>
        <p:blipFill rotWithShape="1">
          <a:blip r:embed="rId2"/>
          <a:srcRect l="33250" t="20330" r="34834" b="10543"/>
          <a:stretch/>
        </p:blipFill>
        <p:spPr>
          <a:xfrm>
            <a:off x="518160" y="929640"/>
            <a:ext cx="5836920" cy="5760720"/>
          </a:xfrm>
          <a:prstGeom prst="rect">
            <a:avLst/>
          </a:prstGeom>
        </p:spPr>
      </p:pic>
    </p:spTree>
    <p:extLst>
      <p:ext uri="{BB962C8B-B14F-4D97-AF65-F5344CB8AC3E}">
        <p14:creationId xmlns:p14="http://schemas.microsoft.com/office/powerpoint/2010/main" val="482871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2245"/>
            <a:ext cx="10820400" cy="915035"/>
          </a:xfrm>
        </p:spPr>
        <p:txBody>
          <a:bodyPr>
            <a:normAutofit fontScale="90000"/>
          </a:bodyPr>
          <a:lstStyle/>
          <a:p>
            <a:r>
              <a:rPr lang="en-GB" dirty="0" smtClean="0"/>
              <a:t>Follow these links for really good information on the western front.</a:t>
            </a:r>
            <a:endParaRPr lang="en-GB" dirty="0"/>
          </a:p>
        </p:txBody>
      </p:sp>
      <p:sp>
        <p:nvSpPr>
          <p:cNvPr id="3" name="Content Placeholder 2"/>
          <p:cNvSpPr>
            <a:spLocks noGrp="1"/>
          </p:cNvSpPr>
          <p:nvPr>
            <p:ph idx="1"/>
          </p:nvPr>
        </p:nvSpPr>
        <p:spPr>
          <a:xfrm>
            <a:off x="472440" y="1505585"/>
            <a:ext cx="10896600" cy="4819015"/>
          </a:xfrm>
        </p:spPr>
        <p:txBody>
          <a:bodyPr>
            <a:normAutofit/>
          </a:bodyPr>
          <a:lstStyle/>
          <a:p>
            <a:r>
              <a:rPr lang="en-GB" dirty="0" smtClean="0">
                <a:hlinkClick r:id="rId2"/>
              </a:rPr>
              <a:t>https://www.bbc.co.uk/bitesize/topics/zqhyb9q/articles/z8sssbk</a:t>
            </a:r>
            <a:r>
              <a:rPr lang="en-GB" dirty="0" smtClean="0"/>
              <a:t> </a:t>
            </a:r>
          </a:p>
          <a:p>
            <a:endParaRPr lang="en-GB" dirty="0"/>
          </a:p>
          <a:p>
            <a:r>
              <a:rPr lang="en-GB" dirty="0" smtClean="0">
                <a:hlinkClick r:id="rId3"/>
              </a:rPr>
              <a:t>https://www.bbc.co.uk/bitesize/clips/zgs3r82</a:t>
            </a:r>
            <a:endParaRPr lang="en-GB" dirty="0" smtClean="0"/>
          </a:p>
          <a:p>
            <a:pPr marL="0" indent="0">
              <a:buNone/>
            </a:pPr>
            <a:endParaRPr lang="en-GB" dirty="0"/>
          </a:p>
          <a:p>
            <a:r>
              <a:rPr lang="en-GB" dirty="0" smtClean="0">
                <a:hlinkClick r:id="rId4"/>
              </a:rPr>
              <a:t>https://www.dkfindout.com/uk/history/world-war-i/western-front/</a:t>
            </a:r>
            <a:r>
              <a:rPr lang="en-GB" dirty="0" smtClean="0"/>
              <a:t>  </a:t>
            </a:r>
          </a:p>
          <a:p>
            <a:endParaRPr lang="en-GB" dirty="0" smtClean="0"/>
          </a:p>
          <a:p>
            <a:r>
              <a:rPr lang="en-GB" dirty="0" smtClean="0">
                <a:hlinkClick r:id="rId5"/>
              </a:rPr>
              <a:t>https://kids.kiddle.co/Trench_warfare</a:t>
            </a:r>
            <a:r>
              <a:rPr lang="en-GB" dirty="0" smtClean="0"/>
              <a:t> </a:t>
            </a:r>
          </a:p>
          <a:p>
            <a:pPr marL="0" indent="0">
              <a:buNone/>
            </a:pPr>
            <a:endParaRPr lang="en-GB" dirty="0" smtClean="0"/>
          </a:p>
          <a:p>
            <a:r>
              <a:rPr lang="en-GB" dirty="0" smtClean="0">
                <a:hlinkClick r:id="rId6"/>
              </a:rPr>
              <a:t>https://historyforkids.org/wwi-trenches-facts-for-kids/</a:t>
            </a:r>
            <a:r>
              <a:rPr lang="en-GB" dirty="0" smtClean="0"/>
              <a:t> </a:t>
            </a:r>
            <a:endParaRPr lang="en-GB" dirty="0"/>
          </a:p>
          <a:p>
            <a:endParaRPr lang="en-GB" dirty="0" smtClean="0"/>
          </a:p>
        </p:txBody>
      </p:sp>
    </p:spTree>
    <p:extLst>
      <p:ext uri="{BB962C8B-B14F-4D97-AF65-F5344CB8AC3E}">
        <p14:creationId xmlns:p14="http://schemas.microsoft.com/office/powerpoint/2010/main" val="229061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2- Create a fact file about life for soldiers on the Western Front. </a:t>
            </a:r>
            <a:endParaRPr lang="en-GB" dirty="0"/>
          </a:p>
        </p:txBody>
      </p:sp>
      <p:sp>
        <p:nvSpPr>
          <p:cNvPr id="3" name="Content Placeholder 2"/>
          <p:cNvSpPr>
            <a:spLocks noGrp="1"/>
          </p:cNvSpPr>
          <p:nvPr>
            <p:ph idx="1"/>
          </p:nvPr>
        </p:nvSpPr>
        <p:spPr/>
        <p:txBody>
          <a:bodyPr>
            <a:normAutofit/>
          </a:bodyPr>
          <a:lstStyle/>
          <a:p>
            <a:pPr marL="0" indent="0">
              <a:buNone/>
            </a:pPr>
            <a:r>
              <a:rPr lang="en-GB" sz="2400" dirty="0" smtClean="0"/>
              <a:t>Choose 4-5 topics to investigate. These could be combat tactics, soldiers’ everyday life, food, equipment, entertainment, living conditions, or any other aspect of trench warfare you think is interesting. </a:t>
            </a:r>
          </a:p>
          <a:p>
            <a:pPr marL="0" indent="0">
              <a:buNone/>
            </a:pPr>
            <a:r>
              <a:rPr lang="en-GB" sz="2400" dirty="0" smtClean="0"/>
              <a:t>Choose a writing frame to record your information.</a:t>
            </a:r>
            <a:endParaRPr lang="en-GB" sz="2400" dirty="0"/>
          </a:p>
        </p:txBody>
      </p:sp>
      <p:pic>
        <p:nvPicPr>
          <p:cNvPr id="4" name="Picture 3"/>
          <p:cNvPicPr>
            <a:picLocks noChangeAspect="1"/>
          </p:cNvPicPr>
          <p:nvPr/>
        </p:nvPicPr>
        <p:blipFill rotWithShape="1">
          <a:blip r:embed="rId2"/>
          <a:srcRect l="22833" t="28718" r="24417" b="13495"/>
          <a:stretch/>
        </p:blipFill>
        <p:spPr>
          <a:xfrm>
            <a:off x="6736080" y="3513433"/>
            <a:ext cx="5120640" cy="3009287"/>
          </a:xfrm>
          <a:prstGeom prst="rect">
            <a:avLst/>
          </a:prstGeom>
        </p:spPr>
      </p:pic>
      <p:pic>
        <p:nvPicPr>
          <p:cNvPr id="5" name="Picture 4"/>
          <p:cNvPicPr>
            <a:picLocks noChangeAspect="1"/>
          </p:cNvPicPr>
          <p:nvPr/>
        </p:nvPicPr>
        <p:blipFill rotWithShape="1">
          <a:blip r:embed="rId3"/>
          <a:srcRect l="21916" t="20641" r="23167" b="15049"/>
          <a:stretch/>
        </p:blipFill>
        <p:spPr>
          <a:xfrm>
            <a:off x="1508760" y="3732343"/>
            <a:ext cx="4587240" cy="2881817"/>
          </a:xfrm>
          <a:prstGeom prst="rect">
            <a:avLst/>
          </a:prstGeom>
        </p:spPr>
      </p:pic>
    </p:spTree>
    <p:extLst>
      <p:ext uri="{BB962C8B-B14F-4D97-AF65-F5344CB8AC3E}">
        <p14:creationId xmlns:p14="http://schemas.microsoft.com/office/powerpoint/2010/main" val="3628766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8564" y="182245"/>
            <a:ext cx="2939995" cy="1325563"/>
          </a:xfrm>
        </p:spPr>
        <p:txBody>
          <a:bodyPr/>
          <a:lstStyle/>
          <a:p>
            <a:r>
              <a:rPr lang="en-GB" dirty="0" smtClean="0"/>
              <a:t>Plenary</a:t>
            </a:r>
            <a:endParaRPr lang="en-GB" dirty="0"/>
          </a:p>
        </p:txBody>
      </p:sp>
      <p:sp>
        <p:nvSpPr>
          <p:cNvPr id="3" name="Content Placeholder 2"/>
          <p:cNvSpPr>
            <a:spLocks noGrp="1"/>
          </p:cNvSpPr>
          <p:nvPr>
            <p:ph idx="1"/>
          </p:nvPr>
        </p:nvSpPr>
        <p:spPr>
          <a:xfrm>
            <a:off x="695739" y="4055165"/>
            <a:ext cx="6172200" cy="2374251"/>
          </a:xfrm>
        </p:spPr>
        <p:txBody>
          <a:bodyPr>
            <a:normAutofit fontScale="92500" lnSpcReduction="20000"/>
          </a:bodyPr>
          <a:lstStyle/>
          <a:p>
            <a:pPr marL="0" indent="0">
              <a:buNone/>
            </a:pPr>
            <a:r>
              <a:rPr lang="en-GB" dirty="0" smtClean="0"/>
              <a:t>Imagine </a:t>
            </a:r>
            <a:r>
              <a:rPr lang="en-GB" dirty="0" smtClean="0"/>
              <a:t>you are one of the soldiers about to go ‘over the top’. </a:t>
            </a:r>
          </a:p>
          <a:p>
            <a:pPr marL="0" indent="0">
              <a:buNone/>
            </a:pPr>
            <a:r>
              <a:rPr lang="en-GB" dirty="0" smtClean="0"/>
              <a:t> Try to get into the mind-set of how you would be feeling at that time. </a:t>
            </a:r>
          </a:p>
          <a:p>
            <a:pPr marL="0" indent="0">
              <a:buNone/>
            </a:pPr>
            <a:r>
              <a:rPr lang="en-GB" dirty="0" smtClean="0"/>
              <a:t>Complete the statements to explore what it may have been like to fight on the western front. </a:t>
            </a:r>
            <a:endParaRPr lang="en-GB" dirty="0"/>
          </a:p>
        </p:txBody>
      </p:sp>
      <p:pic>
        <p:nvPicPr>
          <p:cNvPr id="4" name="Picture 3"/>
          <p:cNvPicPr>
            <a:picLocks noChangeAspect="1"/>
          </p:cNvPicPr>
          <p:nvPr/>
        </p:nvPicPr>
        <p:blipFill rotWithShape="1">
          <a:blip r:embed="rId2"/>
          <a:srcRect l="38250" t="31204" r="39500" b="35087"/>
          <a:stretch/>
        </p:blipFill>
        <p:spPr>
          <a:xfrm>
            <a:off x="7996361" y="1660496"/>
            <a:ext cx="3900778" cy="4929147"/>
          </a:xfrm>
          <a:prstGeom prst="rect">
            <a:avLst/>
          </a:prstGeom>
        </p:spPr>
      </p:pic>
      <p:pic>
        <p:nvPicPr>
          <p:cNvPr id="1026" name="Picture 2" descr="Pin on WW1 War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871" y="265201"/>
            <a:ext cx="6927572" cy="345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6802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TotalTime>
  <Words>472</Words>
  <Application>Microsoft Office PowerPoint</Application>
  <PresentationFormat>Widescreen</PresentationFormat>
  <Paragraphs>57</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Comic Sans MS</vt:lpstr>
      <vt:lpstr>Times New Roman</vt:lpstr>
      <vt:lpstr>Office Theme</vt:lpstr>
      <vt:lpstr>Trench warfare. </vt:lpstr>
      <vt:lpstr>PowerPoint Presentation</vt:lpstr>
      <vt:lpstr>PowerPoint Presentation</vt:lpstr>
      <vt:lpstr>Task 1</vt:lpstr>
      <vt:lpstr>Follow these links for really good information on the western front.</vt:lpstr>
      <vt:lpstr>Task 2- Create a fact file about life for soldiers on the Western Front. </vt:lpstr>
      <vt:lpstr>Plenary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this 3D model to take a look around a trench on the western front.   What do you notice?  Why were the trenches designed this way?</dc:title>
  <dc:creator>J Greenham</dc:creator>
  <cp:lastModifiedBy>J Greenham</cp:lastModifiedBy>
  <cp:revision>18</cp:revision>
  <dcterms:created xsi:type="dcterms:W3CDTF">2022-01-14T08:01:20Z</dcterms:created>
  <dcterms:modified xsi:type="dcterms:W3CDTF">2022-01-23T10:47:42Z</dcterms:modified>
</cp:coreProperties>
</file>