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0"/>
  </p:handoutMasterIdLst>
  <p:sldIdLst>
    <p:sldId id="258" r:id="rId2"/>
    <p:sldId id="263" r:id="rId3"/>
    <p:sldId id="286" r:id="rId4"/>
    <p:sldId id="288" r:id="rId5"/>
    <p:sldId id="290" r:id="rId6"/>
    <p:sldId id="293" r:id="rId7"/>
    <p:sldId id="294" r:id="rId8"/>
    <p:sldId id="291" r:id="rId9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11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Sassoon Infant Md" panose="02000603050000020003" pitchFamily="50" charset="0"/>
      <p:regular r:id="rId17"/>
    </p:embeddedFont>
    <p:embeddedFont>
      <p:font typeface="BPreplay" panose="02000503000000020004" pitchFamily="50" charset="0"/>
      <p:regular r:id="rId18"/>
      <p:bold r:id="rId19"/>
      <p:italic r:id="rId20"/>
      <p:boldItalic r:id="rId21"/>
    </p:embeddedFont>
    <p:embeddedFont>
      <p:font typeface="Twinkl SemiBold" charset="0"/>
      <p:bold r:id="rId22"/>
    </p:embeddedFont>
    <p:embeddedFont>
      <p:font typeface="Twinkl" panose="020B0604020202020204" charset="0"/>
      <p:regular r:id="rId23"/>
      <p:bold r:id="rId2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D8CC0"/>
    <a:srgbClr val="14B4E4"/>
    <a:srgbClr val="B6BE5C"/>
    <a:srgbClr val="FFFFE1"/>
    <a:srgbClr val="21A6F9"/>
    <a:srgbClr val="FEFBDA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11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656" y="106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2B20EBE-3AE7-45E0-A0C5-378C0F41873D}" type="datetimeFigureOut">
              <a:rPr lang="en-GB"/>
              <a:pPr>
                <a:defRPr/>
              </a:pPr>
              <a:t>06/03/2022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5D3722E-EE77-4E02-9CD4-8FCCD203CB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607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096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5787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7143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4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511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1" r:id="rId4"/>
    <p:sldLayoutId id="2147483702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bitesize/clips/z3jd7ty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7172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Success Criteria</a:t>
            </a:r>
          </a:p>
        </p:txBody>
      </p:sp>
      <p:sp>
        <p:nvSpPr>
          <p:cNvPr id="7173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Aim</a:t>
            </a:r>
          </a:p>
        </p:txBody>
      </p:sp>
      <p:sp>
        <p:nvSpPr>
          <p:cNvPr id="7174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dirty="0"/>
              <a:t>I can </a:t>
            </a:r>
            <a:r>
              <a:rPr lang="en-GB" altLang="en-US" dirty="0" smtClean="0"/>
              <a:t>describe </a:t>
            </a:r>
            <a:r>
              <a:rPr lang="en-GB" altLang="en-US" dirty="0"/>
              <a:t>the movement of the Moon.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I can explain that the Moon orbits the Earth not the Sun.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I can explain how the Moon moves relative to the Earth.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I can explain how the Earth and Moon move relative to the Sun.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515938" y="677863"/>
            <a:ext cx="8220075" cy="6318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/>
              <a:t>Orbiting Objects</a:t>
            </a:r>
          </a:p>
        </p:txBody>
      </p:sp>
      <p:pic>
        <p:nvPicPr>
          <p:cNvPr id="8195" name="Talking Partn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6"/>
          <p:cNvSpPr>
            <a:spLocks noGrp="1"/>
          </p:cNvSpPr>
          <p:nvPr>
            <p:ph idx="1"/>
          </p:nvPr>
        </p:nvSpPr>
        <p:spPr>
          <a:xfrm>
            <a:off x="2733675" y="1368425"/>
            <a:ext cx="3784600" cy="6254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en-US" dirty="0">
                <a:solidFill>
                  <a:schemeClr val="tx2">
                    <a:lumMod val="50000"/>
                  </a:schemeClr>
                </a:solidFill>
                <a:cs typeface="+mn-cs"/>
              </a:rPr>
              <a:t>We know the Earth orbits the Sun.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>
              <a:solidFill>
                <a:schemeClr val="tx2">
                  <a:lumMod val="50000"/>
                </a:schemeClr>
              </a:solidFill>
              <a:cs typeface="+mn-cs"/>
            </a:endParaRPr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2074863" y="4856163"/>
            <a:ext cx="4838700" cy="636587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252000" tIns="252000" rIns="252000" bIns="252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en-US" dirty="0">
                <a:solidFill>
                  <a:schemeClr val="tx2">
                    <a:lumMod val="50000"/>
                  </a:schemeClr>
                </a:solidFill>
                <a:latin typeface="Twinkl" pitchFamily="2" charset="0"/>
              </a:rPr>
              <a:t>Are there any objects that orbit the Earth?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>
              <a:solidFill>
                <a:schemeClr val="tx2">
                  <a:lumMod val="50000"/>
                </a:schemeClr>
              </a:solidFill>
              <a:latin typeface="Twinkl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90763" y="5527675"/>
            <a:ext cx="4406900" cy="369888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2">
                    <a:lumMod val="50000"/>
                  </a:schemeClr>
                </a:solidFill>
                <a:latin typeface="Twinkl" pitchFamily="2" charset="0"/>
              </a:rPr>
              <a:t>Does it move in any other type of way?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408305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1930400"/>
            <a:ext cx="1806575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t="6549" r="2891" b="6557"/>
          <a:stretch/>
        </p:blipFill>
        <p:spPr>
          <a:xfrm>
            <a:off x="3572134" y="2054956"/>
            <a:ext cx="1671637" cy="1657351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4683125"/>
            <a:ext cx="1293812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4464050"/>
            <a:ext cx="187166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47 C 0.15694 -0.00047 0.28489 -0.06135 0.28489 -0.13588 C 0.28489 -0.21065 0.15694 -0.27084 1.66667E-6 -0.27084 C -0.15695 -0.27084 -0.28438 -0.21065 -0.28438 -0.13588 C -0.28438 -0.06135 -0.15695 -0.00047 1.66667E-6 -0.0004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35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1038" y="1435100"/>
            <a:ext cx="7764462" cy="3454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515938" y="677863"/>
            <a:ext cx="8220075" cy="6318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/>
              <a:t>Moon Movement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81038" y="5116513"/>
            <a:ext cx="2430462" cy="1066800"/>
          </a:xfrm>
          <a:prstGeom prst="roundRect">
            <a:avLst>
              <a:gd name="adj" fmla="val 5953"/>
            </a:avLst>
          </a:prstGeom>
          <a:solidFill>
            <a:srgbClr val="AD8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2">
                    <a:lumMod val="50000"/>
                  </a:schemeClr>
                </a:solidFill>
                <a:latin typeface="Twinkl" pitchFamily="2" charset="0"/>
              </a:rPr>
              <a:t>How does the moon move?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348038" y="5116513"/>
            <a:ext cx="2430462" cy="1066800"/>
          </a:xfrm>
          <a:prstGeom prst="roundRect">
            <a:avLst>
              <a:gd name="adj" fmla="val 5953"/>
            </a:avLst>
          </a:prstGeom>
          <a:solidFill>
            <a:srgbClr val="AD8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2">
                    <a:lumMod val="50000"/>
                  </a:schemeClr>
                </a:solidFill>
                <a:latin typeface="Twinkl" pitchFamily="2" charset="0"/>
              </a:rPr>
              <a:t>Does it rotate?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15038" y="5116513"/>
            <a:ext cx="2430462" cy="1066800"/>
          </a:xfrm>
          <a:prstGeom prst="roundRect">
            <a:avLst>
              <a:gd name="adj" fmla="val 5953"/>
            </a:avLst>
          </a:prstGeom>
          <a:solidFill>
            <a:srgbClr val="AD8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2">
                    <a:lumMod val="50000"/>
                  </a:schemeClr>
                </a:solidFill>
                <a:latin typeface="Twinkl" pitchFamily="2" charset="0"/>
              </a:rPr>
              <a:t>Why is the moon only lit from one side?</a:t>
            </a:r>
          </a:p>
        </p:txBody>
      </p:sp>
      <p:pic>
        <p:nvPicPr>
          <p:cNvPr id="3" name="Orbit_of_the_Moon_in_2013">
            <a:hlinkClick r:id="" action="ppaction://media"/>
            <a:extLst>
              <a:ext uri="{FF2B5EF4-FFF2-40B4-BE49-F238E27FC236}">
                <a16:creationId xmlns:a16="http://schemas.microsoft.com/office/drawing/2014/main" id="{A2CD7CAA-B37D-4F5D-B3E9-1D4A3B5B9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4800" y="1428750"/>
            <a:ext cx="3454400" cy="345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842963" y="1562100"/>
            <a:ext cx="3754437" cy="4373563"/>
          </a:xfrm>
          <a:prstGeom prst="roundRect">
            <a:avLst>
              <a:gd name="adj" fmla="val 1999"/>
            </a:avLst>
          </a:prstGeom>
          <a:solidFill>
            <a:srgbClr val="AD8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Twinkl" pitchFamily="2" charset="0"/>
            </a:endParaRPr>
          </a:p>
        </p:txBody>
      </p:sp>
      <p:grpSp>
        <p:nvGrpSpPr>
          <p:cNvPr id="13315" name="Group 6"/>
          <p:cNvGrpSpPr>
            <a:grpSpLocks/>
          </p:cNvGrpSpPr>
          <p:nvPr/>
        </p:nvGrpSpPr>
        <p:grpSpPr bwMode="auto">
          <a:xfrm rot="-5400000">
            <a:off x="4470400" y="1893888"/>
            <a:ext cx="3276600" cy="2628900"/>
            <a:chOff x="685800" y="2016919"/>
            <a:chExt cx="5139425" cy="4124107"/>
          </a:xfrm>
          <a:solidFill>
            <a:srgbClr val="000000"/>
          </a:solidFill>
        </p:grpSpPr>
        <p:sp>
          <p:nvSpPr>
            <p:cNvPr id="17" name="Rectangle 16"/>
            <p:cNvSpPr/>
            <p:nvPr/>
          </p:nvSpPr>
          <p:spPr>
            <a:xfrm>
              <a:off x="685800" y="2016919"/>
              <a:ext cx="5139425" cy="41241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inkl" pitchFamily="2" charset="0"/>
              </a:endParaRPr>
            </a:p>
          </p:txBody>
        </p:sp>
        <p:grpSp>
          <p:nvGrpSpPr>
            <p:cNvPr id="13322" name="Group 19"/>
            <p:cNvGrpSpPr>
              <a:grpSpLocks/>
            </p:cNvGrpSpPr>
            <p:nvPr/>
          </p:nvGrpSpPr>
          <p:grpSpPr bwMode="auto">
            <a:xfrm>
              <a:off x="1284725" y="2366358"/>
              <a:ext cx="3941573" cy="3425227"/>
              <a:chOff x="1326043" y="2200893"/>
              <a:chExt cx="3941573" cy="3425227"/>
            </a:xfrm>
            <a:grpFill/>
          </p:grpSpPr>
          <p:sp>
            <p:nvSpPr>
              <p:cNvPr id="21" name="Oval 20"/>
              <p:cNvSpPr/>
              <p:nvPr/>
            </p:nvSpPr>
            <p:spPr>
              <a:xfrm rot="4500000">
                <a:off x="1338165" y="2201610"/>
                <a:ext cx="3426794" cy="3423794"/>
              </a:xfrm>
              <a:prstGeom prst="ellipse">
                <a:avLst/>
              </a:prstGeom>
              <a:grpFill/>
              <a:ln w="19050">
                <a:solidFill>
                  <a:srgbClr val="AD8C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dirty="0">
                    <a:latin typeface="Twinkl" pitchFamily="2" charset="0"/>
                  </a:rPr>
                  <a:t>  </a:t>
                </a:r>
              </a:p>
            </p:txBody>
          </p:sp>
          <p:sp>
            <p:nvSpPr>
              <p:cNvPr id="22" name="Oval 21"/>
              <p:cNvSpPr/>
              <p:nvPr/>
            </p:nvSpPr>
            <p:spPr>
              <a:xfrm rot="4500000">
                <a:off x="4180710" y="3552482"/>
                <a:ext cx="1098267" cy="1098103"/>
              </a:xfrm>
              <a:prstGeom prst="ellipse">
                <a:avLst/>
              </a:prstGeom>
              <a:grpFill/>
              <a:ln w="19050">
                <a:solidFill>
                  <a:srgbClr val="AD8CC0"/>
                </a:solidFill>
                <a:prstDash val="dash"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00" dirty="0">
                    <a:latin typeface="Twinkl" pitchFamily="2" charset="0"/>
                  </a:rPr>
                  <a:t>  </a:t>
                </a: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4500000">
                <a:off x="2366693" y="3117941"/>
                <a:ext cx="1489261" cy="1571211"/>
              </a:xfrm>
              <a:prstGeom prst="rect">
                <a:avLst/>
              </a:prstGeom>
              <a:grpFill/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500000">
                <a:off x="4437222" y="3801482"/>
                <a:ext cx="567812" cy="567727"/>
              </a:xfrm>
              <a:prstGeom prst="rect">
                <a:avLst/>
              </a:prstGeom>
              <a:grpFill/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500000">
                <a:off x="4240535" y="3577322"/>
                <a:ext cx="239079" cy="239043"/>
              </a:xfrm>
              <a:prstGeom prst="rect">
                <a:avLst/>
              </a:prstGeom>
              <a:grp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515938" y="677863"/>
            <a:ext cx="8220075" cy="6318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/>
              <a:t>Moon Models</a:t>
            </a:r>
          </a:p>
        </p:txBody>
      </p:sp>
      <p:pic>
        <p:nvPicPr>
          <p:cNvPr id="13317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3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91"/>
          <a:stretch>
            <a:fillRect/>
          </a:stretch>
        </p:blipFill>
        <p:spPr bwMode="auto">
          <a:xfrm>
            <a:off x="5876925" y="2981325"/>
            <a:ext cx="2411413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Rectangle 3"/>
          <p:cNvSpPr>
            <a:spLocks noChangeArrowheads="1"/>
          </p:cNvSpPr>
          <p:nvPr/>
        </p:nvSpPr>
        <p:spPr bwMode="auto">
          <a:xfrm>
            <a:off x="1087438" y="1970088"/>
            <a:ext cx="3289300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1600" dirty="0" smtClean="0">
                <a:solidFill>
                  <a:schemeClr val="tx1"/>
                </a:solidFill>
              </a:rPr>
              <a:t>Use two objects to demonstrate how the moon and earth move relative to the sun.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1600" dirty="0" smtClean="0">
                <a:solidFill>
                  <a:schemeClr val="tx1"/>
                </a:solidFill>
              </a:rPr>
              <a:t>Each </a:t>
            </a:r>
            <a:r>
              <a:rPr lang="en-GB" altLang="en-US" sz="1600" dirty="0">
                <a:solidFill>
                  <a:schemeClr val="tx1"/>
                </a:solidFill>
              </a:rPr>
              <a:t>pair/group will get a chance to show their model and demonstrate how it works.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  <a:latin typeface="Twinkl SemiBold" pitchFamily="2" charset="0"/>
              </a:rPr>
              <a:t>Remember:</a:t>
            </a:r>
            <a:endParaRPr lang="en-GB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</a:rPr>
              <a:t>Let those talking explain first and then ask questions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</a:rPr>
              <a:t>Listen carefully so that you don’t ask questions about what they have already explained.</a:t>
            </a:r>
          </a:p>
        </p:txBody>
      </p:sp>
      <p:pic>
        <p:nvPicPr>
          <p:cNvPr id="13320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0" b="81482"/>
          <a:stretch>
            <a:fillRect/>
          </a:stretch>
        </p:blipFill>
        <p:spPr bwMode="auto">
          <a:xfrm>
            <a:off x="4779963" y="5454650"/>
            <a:ext cx="13366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Phases of the moon.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15617" y="1938130"/>
            <a:ext cx="7603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What do you notice about the light hitting the moon when: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It is in front of the Earth?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It is behind the Earth?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It is to the side of the Earth? </a:t>
            </a:r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920714" y="4006334"/>
            <a:ext cx="6689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hlinkClick r:id="rId3"/>
              </a:rPr>
              <a:t>https://</a:t>
            </a:r>
            <a:r>
              <a:rPr lang="en-GB" sz="2800" dirty="0" smtClean="0">
                <a:hlinkClick r:id="rId3"/>
              </a:rPr>
              <a:t>www.bbc.co.uk/bitesize/clips/z3jd7ty</a:t>
            </a:r>
            <a:r>
              <a:rPr lang="en-GB" sz="2800" dirty="0" smtClean="0"/>
              <a:t>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97868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Task: Moon Diagram.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44218" y="1719469"/>
            <a:ext cx="742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Create an annotated diagram to explain how the moon seems to appear and disappear in the night sky. 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083" t="20020" r="22833" b="7281"/>
          <a:stretch/>
        </p:blipFill>
        <p:spPr>
          <a:xfrm>
            <a:off x="1275080" y="2722880"/>
            <a:ext cx="6395720" cy="3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60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85773"/>
            <a:ext cx="2653750" cy="83613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Plenary.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528" y="1358224"/>
            <a:ext cx="8220075" cy="4242683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 smtClean="0"/>
              <a:t>Research task: </a:t>
            </a:r>
          </a:p>
          <a:p>
            <a:r>
              <a:rPr lang="en-GB" sz="2800" dirty="0" smtClean="0"/>
              <a:t>Find out if any of the other planets have moons, like Earth. What can you discover?</a:t>
            </a:r>
          </a:p>
          <a:p>
            <a:endParaRPr lang="en-GB" sz="2800" dirty="0"/>
          </a:p>
          <a:p>
            <a:r>
              <a:rPr lang="en-GB" sz="2800" dirty="0" smtClean="0"/>
              <a:t>Find out what is meant by the terms Solar eclipse and Lunar eclipse. Write a short explanation for each, including diagrams.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76461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1485</TotalTime>
  <Words>281</Words>
  <Application>Microsoft Office PowerPoint</Application>
  <PresentationFormat>On-screen Show (4:3)</PresentationFormat>
  <Paragraphs>37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Sassoon Infant Rg</vt:lpstr>
      <vt:lpstr>Calibri</vt:lpstr>
      <vt:lpstr>Sassoon Infant Md</vt:lpstr>
      <vt:lpstr>BPreplay</vt:lpstr>
      <vt:lpstr>Twinkl SemiBold</vt:lpstr>
      <vt:lpstr>Arial</vt:lpstr>
      <vt:lpstr>Twinkl</vt:lpstr>
      <vt:lpstr>Office Theme</vt:lpstr>
      <vt:lpstr>PowerPoint Presentation</vt:lpstr>
      <vt:lpstr>PowerPoint Presentation</vt:lpstr>
      <vt:lpstr>Orbiting Objects</vt:lpstr>
      <vt:lpstr>Moon Movement</vt:lpstr>
      <vt:lpstr>Moon Models</vt:lpstr>
      <vt:lpstr>Phases of the moon. </vt:lpstr>
      <vt:lpstr>Task: Moon Diagram.</vt:lpstr>
      <vt:lpstr>Plenary.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J Greenham</cp:lastModifiedBy>
  <cp:revision>110</cp:revision>
  <dcterms:created xsi:type="dcterms:W3CDTF">2014-10-01T16:09:27Z</dcterms:created>
  <dcterms:modified xsi:type="dcterms:W3CDTF">2022-03-06T14:55:46Z</dcterms:modified>
</cp:coreProperties>
</file>