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63" r:id="rId7"/>
    <p:sldId id="264"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2F1473-AE6C-4BA9-B9A2-B44559BE2F01}"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382233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2F1473-AE6C-4BA9-B9A2-B44559BE2F01}"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53042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2F1473-AE6C-4BA9-B9A2-B44559BE2F01}"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110582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2F1473-AE6C-4BA9-B9A2-B44559BE2F01}"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63615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2F1473-AE6C-4BA9-B9A2-B44559BE2F01}"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58031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2F1473-AE6C-4BA9-B9A2-B44559BE2F01}"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376492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2F1473-AE6C-4BA9-B9A2-B44559BE2F01}" type="datetimeFigureOut">
              <a:rPr lang="en-GB" smtClean="0"/>
              <a:t>15/11/2021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104687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2F1473-AE6C-4BA9-B9A2-B44559BE2F01}" type="datetimeFigureOut">
              <a:rPr lang="en-GB" smtClean="0"/>
              <a:t>15/11/2021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161430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F1473-AE6C-4BA9-B9A2-B44559BE2F01}" type="datetimeFigureOut">
              <a:rPr lang="en-GB" smtClean="0"/>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136984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2F1473-AE6C-4BA9-B9A2-B44559BE2F01}"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98595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2F1473-AE6C-4BA9-B9A2-B44559BE2F01}"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A0FF4-29DB-408C-BE33-EFB466E0DC95}" type="slidenum">
              <a:rPr lang="en-GB" smtClean="0"/>
              <a:t>‹#›</a:t>
            </a:fld>
            <a:endParaRPr lang="en-GB"/>
          </a:p>
        </p:txBody>
      </p:sp>
    </p:spTree>
    <p:extLst>
      <p:ext uri="{BB962C8B-B14F-4D97-AF65-F5344CB8AC3E}">
        <p14:creationId xmlns:p14="http://schemas.microsoft.com/office/powerpoint/2010/main" val="196531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F1473-AE6C-4BA9-B9A2-B44559BE2F01}" type="datetimeFigureOut">
              <a:rPr lang="en-GB" smtClean="0"/>
              <a:t>15/11/2021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A0FF4-29DB-408C-BE33-EFB466E0DC95}" type="slidenum">
              <a:rPr lang="en-GB" smtClean="0"/>
              <a:t>‹#›</a:t>
            </a:fld>
            <a:endParaRPr lang="en-GB"/>
          </a:p>
        </p:txBody>
      </p:sp>
    </p:spTree>
    <p:extLst>
      <p:ext uri="{BB962C8B-B14F-4D97-AF65-F5344CB8AC3E}">
        <p14:creationId xmlns:p14="http://schemas.microsoft.com/office/powerpoint/2010/main" val="147448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clips/z9h6n39"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4869" y="1318453"/>
            <a:ext cx="560228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7"/>
          <p:cNvSpPr txBox="1">
            <a:spLocks/>
          </p:cNvSpPr>
          <p:nvPr/>
        </p:nvSpPr>
        <p:spPr>
          <a:xfrm>
            <a:off x="2566781" y="304041"/>
            <a:ext cx="7886700" cy="1325562"/>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mtClean="0">
                <a:latin typeface="HVD Bodedo" pitchFamily="2" charset="0"/>
              </a:rPr>
              <a:t>Hearing Sounds</a:t>
            </a:r>
            <a:endParaRPr lang="en-GB" altLang="en-US">
              <a:latin typeface="HVD Bodedo" pitchFamily="2" charset="0"/>
            </a:endParaRPr>
          </a:p>
        </p:txBody>
      </p:sp>
      <p:pic>
        <p:nvPicPr>
          <p:cNvPr id="6" name="Twinkl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444" y="5485641"/>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47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42342" y="1620700"/>
            <a:ext cx="10085733" cy="91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Sassoon Infant Md" panose="02000603050000020003" pitchFamily="50" charset="0"/>
              </a:rPr>
              <a:t>Success Criteria</a:t>
            </a:r>
          </a:p>
        </p:txBody>
      </p:sp>
      <p:sp>
        <p:nvSpPr>
          <p:cNvPr id="5" name="Title 1"/>
          <p:cNvSpPr txBox="1">
            <a:spLocks/>
          </p:cNvSpPr>
          <p:nvPr/>
        </p:nvSpPr>
        <p:spPr bwMode="auto">
          <a:xfrm>
            <a:off x="-911916" y="387143"/>
            <a:ext cx="10085733" cy="91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6" name="Content Placeholder 15"/>
          <p:cNvSpPr txBox="1">
            <a:spLocks/>
          </p:cNvSpPr>
          <p:nvPr/>
        </p:nvSpPr>
        <p:spPr>
          <a:xfrm>
            <a:off x="976519" y="1286150"/>
            <a:ext cx="10085733" cy="2377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dirty="0" smtClean="0"/>
              <a:t>I can explain how different sounds travel.</a:t>
            </a:r>
            <a:endParaRPr lang="en-US" altLang="zh-CN" dirty="0">
              <a:ea typeface="SimSun" panose="02010600030101010101" pitchFamily="2" charset="-122"/>
            </a:endParaRPr>
          </a:p>
        </p:txBody>
      </p:sp>
      <p:sp>
        <p:nvSpPr>
          <p:cNvPr id="7" name="Content Placeholder 15"/>
          <p:cNvSpPr txBox="1">
            <a:spLocks/>
          </p:cNvSpPr>
          <p:nvPr/>
        </p:nvSpPr>
        <p:spPr>
          <a:xfrm>
            <a:off x="747918" y="2284343"/>
            <a:ext cx="10085733" cy="2377109"/>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dirty="0">
                <a:latin typeface="+mn-lt"/>
              </a:rPr>
              <a:t>I can describe how vibrations make sounds.</a:t>
            </a:r>
            <a:endParaRPr lang="en-GB" altLang="en-US" dirty="0">
              <a:latin typeface="+mn-lt"/>
            </a:endParaRPr>
          </a:p>
          <a:p>
            <a:pPr>
              <a:defRPr/>
            </a:pPr>
            <a:r>
              <a:rPr lang="en-US" altLang="en-US" dirty="0">
                <a:latin typeface="+mn-lt"/>
              </a:rPr>
              <a:t>I can explain how vibrations change when a sound gets louder.</a:t>
            </a:r>
          </a:p>
          <a:p>
            <a:pPr>
              <a:defRPr/>
            </a:pPr>
            <a:r>
              <a:rPr lang="en-US" altLang="en-US" dirty="0">
                <a:latin typeface="+mn-lt"/>
              </a:rPr>
              <a:t>I can explain how loud and quiet sounds travel to our ears.</a:t>
            </a:r>
          </a:p>
        </p:txBody>
      </p:sp>
    </p:spTree>
    <p:extLst>
      <p:ext uri="{BB962C8B-B14F-4D97-AF65-F5344CB8AC3E}">
        <p14:creationId xmlns:p14="http://schemas.microsoft.com/office/powerpoint/2010/main" val="235903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894522" y="665025"/>
            <a:ext cx="8220075" cy="159702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t>Vibrations</a:t>
            </a:r>
            <a:endParaRPr lang="en-GB" altLang="en-US"/>
          </a:p>
        </p:txBody>
      </p:sp>
      <p:sp>
        <p:nvSpPr>
          <p:cNvPr id="3" name="Rectangle 10"/>
          <p:cNvSpPr>
            <a:spLocks noChangeArrowheads="1"/>
          </p:cNvSpPr>
          <p:nvPr/>
        </p:nvSpPr>
        <p:spPr bwMode="auto">
          <a:xfrm>
            <a:off x="99668" y="1804712"/>
            <a:ext cx="7632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smtClean="0">
                <a:latin typeface="+mn-lt"/>
              </a:rPr>
              <a:t>Sounds are made when something vibrates.</a:t>
            </a:r>
          </a:p>
          <a:p>
            <a:pPr algn="ctr" eaLnBrk="1" hangingPunct="1">
              <a:buFont typeface="Arial" panose="020B0604020202020204" pitchFamily="34" charset="0"/>
              <a:buNone/>
              <a:defRPr/>
            </a:pPr>
            <a:endParaRPr lang="en-GB" altLang="en-US" sz="1050" dirty="0" smtClean="0">
              <a:latin typeface="+mn-lt"/>
            </a:endParaRPr>
          </a:p>
          <a:p>
            <a:pPr algn="ctr" eaLnBrk="1" hangingPunct="1">
              <a:buFont typeface="Arial" panose="020B0604020202020204" pitchFamily="34" charset="0"/>
              <a:buNone/>
              <a:defRPr/>
            </a:pPr>
            <a:r>
              <a:rPr lang="en-GB" altLang="en-US" sz="1600" dirty="0" smtClean="0">
                <a:latin typeface="+mn-lt"/>
              </a:rPr>
              <a:t>Talk to your partner about what is vibrating in each of these pictures to make a sound.</a:t>
            </a:r>
            <a:endParaRPr lang="en-GB" altLang="en-US" sz="1600" dirty="0">
              <a:latin typeface="+mn-lt"/>
            </a:endParaRPr>
          </a:p>
        </p:txBody>
      </p:sp>
      <p:pic>
        <p:nvPicPr>
          <p:cNvPr id="4" name="Talking Partne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6494" y="524773"/>
            <a:ext cx="865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9"/>
          <p:cNvGrpSpPr>
            <a:grpSpLocks/>
          </p:cNvGrpSpPr>
          <p:nvPr/>
        </p:nvGrpSpPr>
        <p:grpSpPr bwMode="auto">
          <a:xfrm>
            <a:off x="2882900" y="3944524"/>
            <a:ext cx="1362075" cy="1919287"/>
            <a:chOff x="6281018" y="2169849"/>
            <a:chExt cx="1640343" cy="2314467"/>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85342">
              <a:off x="6073883" y="2636838"/>
              <a:ext cx="2314467" cy="138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cstate="print">
              <a:extLst>
                <a:ext uri="{28A0092B-C50C-407E-A947-70E740481C1C}">
                  <a14:useLocalDpi xmlns:a14="http://schemas.microsoft.com/office/drawing/2010/main" val="0"/>
                </a:ext>
              </a:extLst>
            </a:blip>
            <a:srcRect r="64680" b="30219"/>
            <a:stretch>
              <a:fillRect/>
            </a:stretch>
          </p:blipFill>
          <p:spPr bwMode="auto">
            <a:xfrm>
              <a:off x="6705292" y="2318252"/>
              <a:ext cx="282500" cy="38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5">
              <a:extLst>
                <a:ext uri="{28A0092B-C50C-407E-A947-70E740481C1C}">
                  <a14:useLocalDpi xmlns:a14="http://schemas.microsoft.com/office/drawing/2010/main" val="0"/>
                </a:ext>
              </a:extLst>
            </a:blip>
            <a:srcRect l="34322" t="-3070" r="44820" b="40903"/>
            <a:stretch>
              <a:fillRect/>
            </a:stretch>
          </p:blipFill>
          <p:spPr bwMode="auto">
            <a:xfrm>
              <a:off x="7391515" y="2502922"/>
              <a:ext cx="208043" cy="4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6">
              <a:extLst>
                <a:ext uri="{28A0092B-C50C-407E-A947-70E740481C1C}">
                  <a14:useLocalDpi xmlns:a14="http://schemas.microsoft.com/office/drawing/2010/main" val="0"/>
                </a:ext>
              </a:extLst>
            </a:blip>
            <a:srcRect l="74512" t="7924" r="-3326" b="-4309"/>
            <a:stretch>
              <a:fillRect/>
            </a:stretch>
          </p:blipFill>
          <p:spPr bwMode="auto">
            <a:xfrm>
              <a:off x="6281018" y="2994439"/>
              <a:ext cx="206782" cy="4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2"/>
            <p:cNvGrpSpPr>
              <a:grpSpLocks/>
            </p:cNvGrpSpPr>
            <p:nvPr/>
          </p:nvGrpSpPr>
          <p:grpSpPr bwMode="auto">
            <a:xfrm>
              <a:off x="7525484" y="3314024"/>
              <a:ext cx="241065" cy="506121"/>
              <a:chOff x="2806935" y="4522572"/>
              <a:chExt cx="241065" cy="506121"/>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l="54662" t="-1842" r="29352" b="39674"/>
              <a:stretch>
                <a:fillRect/>
              </a:stretch>
            </p:blipFill>
            <p:spPr bwMode="auto">
              <a:xfrm>
                <a:off x="2859450" y="4522572"/>
                <a:ext cx="188550" cy="50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807065" y="4645706"/>
                <a:ext cx="103238" cy="20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13" name="Group 28"/>
          <p:cNvGrpSpPr>
            <a:grpSpLocks/>
          </p:cNvGrpSpPr>
          <p:nvPr/>
        </p:nvGrpSpPr>
        <p:grpSpPr bwMode="auto">
          <a:xfrm>
            <a:off x="6748463" y="3928649"/>
            <a:ext cx="1300162" cy="1838325"/>
            <a:chOff x="7040736" y="3755098"/>
            <a:chExt cx="1300103" cy="1838600"/>
          </a:xfrm>
        </p:grpSpPr>
        <p:pic>
          <p:nvPicPr>
            <p:cNvPr id="14" name="Picture 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407969">
              <a:off x="6771488" y="4024346"/>
              <a:ext cx="1838600" cy="13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p:cNvPicPr>
            <p:nvPr/>
          </p:nvPicPr>
          <p:blipFill>
            <a:blip r:embed="rId9">
              <a:extLst>
                <a:ext uri="{28A0092B-C50C-407E-A947-70E740481C1C}">
                  <a14:useLocalDpi xmlns:a14="http://schemas.microsoft.com/office/drawing/2010/main" val="0"/>
                </a:ext>
              </a:extLst>
            </a:blip>
            <a:srcRect r="64680" b="30219"/>
            <a:stretch>
              <a:fillRect/>
            </a:stretch>
          </p:blipFill>
          <p:spPr bwMode="auto">
            <a:xfrm>
              <a:off x="7372591" y="4753551"/>
              <a:ext cx="223180" cy="30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p:cNvPicPr>
            <p:nvPr/>
          </p:nvPicPr>
          <p:blipFill>
            <a:blip r:embed="rId10">
              <a:extLst>
                <a:ext uri="{28A0092B-C50C-407E-A947-70E740481C1C}">
                  <a14:useLocalDpi xmlns:a14="http://schemas.microsoft.com/office/drawing/2010/main" val="0"/>
                </a:ext>
              </a:extLst>
            </a:blip>
            <a:srcRect l="34322" t="-3070" r="44820" b="40903"/>
            <a:stretch>
              <a:fillRect/>
            </a:stretch>
          </p:blipFill>
          <p:spPr bwMode="auto">
            <a:xfrm>
              <a:off x="7239890" y="3989865"/>
              <a:ext cx="164358" cy="33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rcRect l="74512" t="7924" r="-3326" b="-4309"/>
            <a:stretch>
              <a:fillRect/>
            </a:stretch>
          </p:blipFill>
          <p:spPr bwMode="auto">
            <a:xfrm>
              <a:off x="7962657" y="5092234"/>
              <a:ext cx="163362" cy="37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8"/>
            <p:cNvGrpSpPr>
              <a:grpSpLocks/>
            </p:cNvGrpSpPr>
            <p:nvPr/>
          </p:nvGrpSpPr>
          <p:grpSpPr bwMode="auto">
            <a:xfrm>
              <a:off x="7757737" y="4048390"/>
              <a:ext cx="190048" cy="399845"/>
              <a:chOff x="4570213" y="5131442"/>
              <a:chExt cx="240561" cy="506121"/>
            </a:xfrm>
          </p:grpSpPr>
          <p:pic>
            <p:nvPicPr>
              <p:cNvPr id="19" name="Picture 15"/>
              <p:cNvPicPr>
                <a:picLocks noChangeAspect="1"/>
              </p:cNvPicPr>
              <p:nvPr/>
            </p:nvPicPr>
            <p:blipFill>
              <a:blip r:embed="rId12" cstate="print">
                <a:extLst>
                  <a:ext uri="{28A0092B-C50C-407E-A947-70E740481C1C}">
                    <a14:useLocalDpi xmlns:a14="http://schemas.microsoft.com/office/drawing/2010/main" val="0"/>
                  </a:ext>
                </a:extLst>
              </a:blip>
              <a:srcRect l="54662" t="-1842" r="29352" b="39674"/>
              <a:stretch>
                <a:fillRect/>
              </a:stretch>
            </p:blipFill>
            <p:spPr bwMode="auto">
              <a:xfrm>
                <a:off x="4622224" y="5131442"/>
                <a:ext cx="188550" cy="50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4570866" y="5248563"/>
                <a:ext cx="102476" cy="207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21" name="Group 26"/>
          <p:cNvGrpSpPr>
            <a:grpSpLocks/>
          </p:cNvGrpSpPr>
          <p:nvPr/>
        </p:nvGrpSpPr>
        <p:grpSpPr bwMode="auto">
          <a:xfrm>
            <a:off x="4486275" y="3828636"/>
            <a:ext cx="2066925" cy="2038350"/>
            <a:chOff x="3570634" y="3471283"/>
            <a:chExt cx="2484032" cy="2450209"/>
          </a:xfrm>
        </p:grpSpPr>
        <p:pic>
          <p:nvPicPr>
            <p:cNvPr id="22" name="Picture 3"/>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0634" y="4164995"/>
              <a:ext cx="2484032" cy="175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p:cNvPicPr>
              <a:picLocks noChangeAspect="1"/>
            </p:cNvPicPr>
            <p:nvPr/>
          </p:nvPicPr>
          <p:blipFill>
            <a:blip r:embed="rId14" cstate="print">
              <a:extLst>
                <a:ext uri="{28A0092B-C50C-407E-A947-70E740481C1C}">
                  <a14:useLocalDpi xmlns:a14="http://schemas.microsoft.com/office/drawing/2010/main" val="0"/>
                </a:ext>
              </a:extLst>
            </a:blip>
            <a:srcRect r="64680" b="30219"/>
            <a:stretch>
              <a:fillRect/>
            </a:stretch>
          </p:blipFill>
          <p:spPr bwMode="auto">
            <a:xfrm>
              <a:off x="3756825" y="3818883"/>
              <a:ext cx="282500" cy="38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p:cNvPicPr>
              <a:picLocks noChangeAspect="1"/>
            </p:cNvPicPr>
            <p:nvPr/>
          </p:nvPicPr>
          <p:blipFill>
            <a:blip r:embed="rId15">
              <a:extLst>
                <a:ext uri="{28A0092B-C50C-407E-A947-70E740481C1C}">
                  <a14:useLocalDpi xmlns:a14="http://schemas.microsoft.com/office/drawing/2010/main" val="0"/>
                </a:ext>
              </a:extLst>
            </a:blip>
            <a:srcRect l="34322" t="-3070" r="44820" b="40903"/>
            <a:stretch>
              <a:fillRect/>
            </a:stretch>
          </p:blipFill>
          <p:spPr bwMode="auto">
            <a:xfrm>
              <a:off x="5108012" y="3693108"/>
              <a:ext cx="208043" cy="4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p:cNvPicPr>
              <a:picLocks noChangeAspect="1"/>
            </p:cNvPicPr>
            <p:nvPr/>
          </p:nvPicPr>
          <p:blipFill>
            <a:blip r:embed="rId16">
              <a:extLst>
                <a:ext uri="{28A0092B-C50C-407E-A947-70E740481C1C}">
                  <a14:useLocalDpi xmlns:a14="http://schemas.microsoft.com/office/drawing/2010/main" val="0"/>
                </a:ext>
              </a:extLst>
            </a:blip>
            <a:srcRect l="74512" t="7924" r="-3326" b="-4309"/>
            <a:stretch>
              <a:fillRect/>
            </a:stretch>
          </p:blipFill>
          <p:spPr bwMode="auto">
            <a:xfrm>
              <a:off x="4508679" y="3471283"/>
              <a:ext cx="206782" cy="4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7"/>
            <p:cNvGrpSpPr>
              <a:grpSpLocks/>
            </p:cNvGrpSpPr>
            <p:nvPr/>
          </p:nvGrpSpPr>
          <p:grpSpPr bwMode="auto">
            <a:xfrm>
              <a:off x="5622712" y="4334823"/>
              <a:ext cx="240561" cy="506121"/>
              <a:chOff x="6989748" y="3997975"/>
              <a:chExt cx="240561" cy="506121"/>
            </a:xfrm>
          </p:grpSpPr>
          <p:pic>
            <p:nvPicPr>
              <p:cNvPr id="27" name="Picture 20"/>
              <p:cNvPicPr>
                <a:picLocks noChangeAspect="1"/>
              </p:cNvPicPr>
              <p:nvPr/>
            </p:nvPicPr>
            <p:blipFill>
              <a:blip r:embed="rId7">
                <a:extLst>
                  <a:ext uri="{28A0092B-C50C-407E-A947-70E740481C1C}">
                    <a14:useLocalDpi xmlns:a14="http://schemas.microsoft.com/office/drawing/2010/main" val="0"/>
                  </a:ext>
                </a:extLst>
              </a:blip>
              <a:srcRect l="54662" t="-1842" r="29352" b="39674"/>
              <a:stretch>
                <a:fillRect/>
              </a:stretch>
            </p:blipFill>
            <p:spPr bwMode="auto">
              <a:xfrm>
                <a:off x="7041759" y="3997975"/>
                <a:ext cx="188550" cy="50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990526" y="4115282"/>
                <a:ext cx="103024" cy="206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pic>
        <p:nvPicPr>
          <p:cNvPr id="29" name="Picture 2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1788" y="3326986"/>
            <a:ext cx="18827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Callout 29"/>
          <p:cNvSpPr/>
          <p:nvPr/>
        </p:nvSpPr>
        <p:spPr>
          <a:xfrm rot="17390456">
            <a:off x="906463" y="3007899"/>
            <a:ext cx="749300" cy="69850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Title 5"/>
          <p:cNvSpPr txBox="1">
            <a:spLocks/>
          </p:cNvSpPr>
          <p:nvPr/>
        </p:nvSpPr>
        <p:spPr>
          <a:xfrm>
            <a:off x="9074426" y="1012895"/>
            <a:ext cx="2782956" cy="830044"/>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t>Vibrations</a:t>
            </a:r>
            <a:endParaRPr lang="en-GB" altLang="en-US"/>
          </a:p>
        </p:txBody>
      </p:sp>
      <p:sp>
        <p:nvSpPr>
          <p:cNvPr id="32" name="Rectangle 13"/>
          <p:cNvSpPr>
            <a:spLocks noChangeArrowheads="1"/>
          </p:cNvSpPr>
          <p:nvPr/>
        </p:nvSpPr>
        <p:spPr bwMode="auto">
          <a:xfrm>
            <a:off x="8905738" y="2530268"/>
            <a:ext cx="25840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600" dirty="0" smtClean="0">
                <a:latin typeface="+mn-lt"/>
              </a:rPr>
              <a:t>By placing rice on a drum, you can see the vibrations when you hit the drum, as well as hearing the sound.</a:t>
            </a:r>
            <a:endParaRPr lang="en-GB" altLang="en-US" sz="1600" dirty="0">
              <a:latin typeface="+mn-lt"/>
            </a:endParaRPr>
          </a:p>
        </p:txBody>
      </p:sp>
      <p:pic>
        <p:nvPicPr>
          <p:cNvPr id="33" name="Picture 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86386" y="3951978"/>
            <a:ext cx="2301263" cy="20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55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9441" y="2442334"/>
            <a:ext cx="7632700" cy="2387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txBox="1">
            <a:spLocks/>
          </p:cNvSpPr>
          <p:nvPr/>
        </p:nvSpPr>
        <p:spPr>
          <a:xfrm>
            <a:off x="1470991" y="496059"/>
            <a:ext cx="8220075" cy="159702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t>Loud and Quiet</a:t>
            </a:r>
            <a:endParaRPr lang="en-GB" altLang="en-US"/>
          </a:p>
        </p:txBody>
      </p:sp>
      <p:sp>
        <p:nvSpPr>
          <p:cNvPr id="7" name="Rectangle 1"/>
          <p:cNvSpPr>
            <a:spLocks noChangeArrowheads="1"/>
          </p:cNvSpPr>
          <p:nvPr/>
        </p:nvSpPr>
        <p:spPr bwMode="auto">
          <a:xfrm>
            <a:off x="1769441" y="1715259"/>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600" dirty="0" smtClean="0">
                <a:latin typeface="+mn-lt"/>
              </a:rPr>
              <a:t>Try this mini investigation to find out if the vibrations change when the loudness of the sound changes.</a:t>
            </a:r>
          </a:p>
        </p:txBody>
      </p:sp>
      <p:sp>
        <p:nvSpPr>
          <p:cNvPr id="8" name="Rectangle 7"/>
          <p:cNvSpPr/>
          <p:nvPr/>
        </p:nvSpPr>
        <p:spPr>
          <a:xfrm>
            <a:off x="3299791" y="2724909"/>
            <a:ext cx="4572000" cy="1824037"/>
          </a:xfrm>
          <a:prstGeom prst="rect">
            <a:avLst/>
          </a:prstGeom>
        </p:spPr>
        <p:txBody>
          <a:bodyPr>
            <a:spAutoFit/>
          </a:bodyPr>
          <a:lstStyle/>
          <a:p>
            <a:pPr eaLnBrk="1" hangingPunct="1">
              <a:buFont typeface="Arial" panose="020B0604020202020204" pitchFamily="34" charset="0"/>
              <a:buNone/>
              <a:defRPr/>
            </a:pPr>
            <a:r>
              <a:rPr lang="en-GB" altLang="en-US" sz="1600" dirty="0"/>
              <a:t>Place some rice on the skin of a drum.</a:t>
            </a:r>
          </a:p>
          <a:p>
            <a:pPr eaLnBrk="1" hangingPunct="1">
              <a:buFont typeface="Arial" panose="020B0604020202020204" pitchFamily="34" charset="0"/>
              <a:buNone/>
              <a:defRPr/>
            </a:pPr>
            <a:endParaRPr lang="en-GB" altLang="en-US" sz="1100" dirty="0"/>
          </a:p>
          <a:p>
            <a:pPr eaLnBrk="1" hangingPunct="1">
              <a:buFont typeface="Arial" panose="020B0604020202020204" pitchFamily="34" charset="0"/>
              <a:buNone/>
              <a:defRPr/>
            </a:pPr>
            <a:r>
              <a:rPr lang="en-GB" altLang="en-US" sz="1600" dirty="0"/>
              <a:t>Bang the drum three times: gentle, medium and hard.</a:t>
            </a:r>
          </a:p>
          <a:p>
            <a:pPr eaLnBrk="1" hangingPunct="1">
              <a:buFont typeface="Arial" panose="020B0604020202020204" pitchFamily="34" charset="0"/>
              <a:buNone/>
              <a:defRPr/>
            </a:pPr>
            <a:endParaRPr lang="en-GB" altLang="en-US" sz="1100" dirty="0"/>
          </a:p>
          <a:p>
            <a:pPr eaLnBrk="1" hangingPunct="1">
              <a:buFont typeface="Arial" panose="020B0604020202020204" pitchFamily="34" charset="0"/>
              <a:buNone/>
              <a:defRPr/>
            </a:pPr>
            <a:r>
              <a:rPr lang="en-GB" altLang="en-US" sz="1600" dirty="0"/>
              <a:t>Observe the way the rice vibrates each time.</a:t>
            </a:r>
          </a:p>
          <a:p>
            <a:pPr eaLnBrk="1" hangingPunct="1">
              <a:buFont typeface="Arial" panose="020B0604020202020204" pitchFamily="34" charset="0"/>
              <a:buNone/>
              <a:defRPr/>
            </a:pPr>
            <a:endParaRPr lang="en-GB" altLang="en-US" sz="1050" dirty="0"/>
          </a:p>
          <a:p>
            <a:pPr eaLnBrk="1" hangingPunct="1">
              <a:buFont typeface="Arial" panose="020B0604020202020204" pitchFamily="34" charset="0"/>
              <a:buNone/>
              <a:defRPr/>
            </a:pPr>
            <a:r>
              <a:rPr lang="en-GB" altLang="en-US" sz="1600" dirty="0"/>
              <a:t>Is there a link between the loudness of the sound and the size of the vibrations?</a:t>
            </a:r>
          </a:p>
        </p:txBody>
      </p:sp>
      <p:pic>
        <p:nvPicPr>
          <p:cNvPr id="9"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2404" y="4242559"/>
            <a:ext cx="187325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100000">
            <a:off x="2986260" y="4818027"/>
            <a:ext cx="15065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49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354" y="4813852"/>
            <a:ext cx="2922588" cy="920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p:nvPr/>
        </p:nvSpPr>
        <p:spPr>
          <a:xfrm>
            <a:off x="1620354" y="3924852"/>
            <a:ext cx="2922588" cy="639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p:nvPr/>
        </p:nvSpPr>
        <p:spPr>
          <a:xfrm>
            <a:off x="1620354" y="1973815"/>
            <a:ext cx="2922588" cy="1701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5"/>
          <p:cNvSpPr>
            <a:spLocks noGrp="1"/>
          </p:cNvSpPr>
          <p:nvPr>
            <p:ph type="title"/>
          </p:nvPr>
        </p:nvSpPr>
        <p:spPr>
          <a:xfrm>
            <a:off x="1433871" y="488757"/>
            <a:ext cx="8220075" cy="1597025"/>
          </a:xfrm>
        </p:spPr>
        <p:txBody>
          <a:bodyPr/>
          <a:lstStyle/>
          <a:p>
            <a:pPr eaLnBrk="1" hangingPunct="1"/>
            <a:r>
              <a:rPr lang="en-GB" altLang="en-US" smtClean="0"/>
              <a:t>Loud and Quiet</a:t>
            </a:r>
          </a:p>
        </p:txBody>
      </p:sp>
      <p:sp>
        <p:nvSpPr>
          <p:cNvPr id="8" name="Rectangle 1"/>
          <p:cNvSpPr>
            <a:spLocks noChangeArrowheads="1"/>
          </p:cNvSpPr>
          <p:nvPr/>
        </p:nvSpPr>
        <p:spPr bwMode="auto">
          <a:xfrm>
            <a:off x="1791804" y="2072240"/>
            <a:ext cx="27511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600" dirty="0" smtClean="0">
                <a:latin typeface="+mn-lt"/>
              </a:rPr>
              <a:t>The louder the sound, the bigger the vibration. You should have noticed that the rice grains vibrated more when you hit the drum harder, creating a louder sound.</a:t>
            </a:r>
          </a:p>
          <a:p>
            <a:pPr eaLnBrk="1" hangingPunct="1">
              <a:buFont typeface="Arial" panose="020B0604020202020204" pitchFamily="34" charset="0"/>
              <a:buNone/>
              <a:defRPr/>
            </a:pPr>
            <a:endParaRPr lang="en-GB" altLang="en-US" sz="2800" dirty="0" smtClean="0">
              <a:latin typeface="+mn-lt"/>
            </a:endParaRPr>
          </a:p>
          <a:p>
            <a:pPr eaLnBrk="1" hangingPunct="1">
              <a:buFont typeface="Arial" panose="020B0604020202020204" pitchFamily="34" charset="0"/>
              <a:buNone/>
              <a:defRPr/>
            </a:pPr>
            <a:r>
              <a:rPr lang="en-GB" altLang="en-US" sz="1600" dirty="0" smtClean="0">
                <a:latin typeface="+mn-lt"/>
              </a:rPr>
              <a:t>The size of the vibration is called the amplitude.</a:t>
            </a:r>
          </a:p>
          <a:p>
            <a:pPr eaLnBrk="1" hangingPunct="1">
              <a:buFont typeface="Arial" panose="020B0604020202020204" pitchFamily="34" charset="0"/>
              <a:buNone/>
              <a:defRPr/>
            </a:pPr>
            <a:endParaRPr lang="en-GB" altLang="en-US" sz="2800" dirty="0" smtClean="0">
              <a:latin typeface="+mn-lt"/>
            </a:endParaRPr>
          </a:p>
          <a:p>
            <a:pPr eaLnBrk="1" hangingPunct="1">
              <a:buFont typeface="Arial" panose="020B0604020202020204" pitchFamily="34" charset="0"/>
              <a:buNone/>
              <a:defRPr/>
            </a:pPr>
            <a:r>
              <a:rPr lang="en-GB" altLang="en-US" sz="1600" dirty="0" smtClean="0">
                <a:latin typeface="+mn-lt"/>
              </a:rPr>
              <a:t>Quieter sounds have a smaller amplitude, and louder sounds have a bigger amplitude.</a:t>
            </a:r>
            <a:endParaRPr lang="en-GB" altLang="en-US" sz="1600" dirty="0">
              <a:latin typeface="+mn-lt"/>
            </a:endParaRP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0742" y="1973815"/>
            <a:ext cx="45323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63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14"/>
          <p:cNvSpPr/>
          <p:nvPr/>
        </p:nvSpPr>
        <p:spPr>
          <a:xfrm rot="1183855">
            <a:off x="5336987" y="3674307"/>
            <a:ext cx="3013024" cy="1856680"/>
          </a:xfrm>
          <a:prstGeom prst="cloud">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loud 1"/>
          <p:cNvSpPr/>
          <p:nvPr/>
        </p:nvSpPr>
        <p:spPr>
          <a:xfrm rot="1183855">
            <a:off x="224961" y="3601420"/>
            <a:ext cx="3013024" cy="1856680"/>
          </a:xfrm>
          <a:prstGeom prst="cloud">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a:spLocks noChangeArrowheads="1"/>
          </p:cNvSpPr>
          <p:nvPr/>
        </p:nvSpPr>
        <p:spPr bwMode="auto">
          <a:xfrm>
            <a:off x="401093" y="1476721"/>
            <a:ext cx="80249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smtClean="0">
                <a:latin typeface="+mn-lt"/>
              </a:rPr>
              <a:t>So we know that sounds are caused by vibrations, and the louder sounds have </a:t>
            </a:r>
            <a:br>
              <a:rPr lang="en-GB" altLang="en-US" sz="1600" dirty="0" smtClean="0">
                <a:latin typeface="+mn-lt"/>
              </a:rPr>
            </a:br>
            <a:r>
              <a:rPr lang="en-GB" altLang="en-US" sz="1600" dirty="0" smtClean="0">
                <a:latin typeface="+mn-lt"/>
              </a:rPr>
              <a:t>bigger vibrations.</a:t>
            </a:r>
          </a:p>
          <a:p>
            <a:pPr algn="ctr" eaLnBrk="1" hangingPunct="1">
              <a:buFont typeface="Arial" panose="020B0604020202020204" pitchFamily="34" charset="0"/>
              <a:buNone/>
              <a:defRPr/>
            </a:pPr>
            <a:endParaRPr lang="en-GB" altLang="en-US" sz="1600" dirty="0" smtClean="0">
              <a:latin typeface="+mn-lt"/>
            </a:endParaRPr>
          </a:p>
          <a:p>
            <a:pPr algn="ctr" eaLnBrk="1" hangingPunct="1">
              <a:buFont typeface="Arial" panose="020B0604020202020204" pitchFamily="34" charset="0"/>
              <a:buNone/>
              <a:defRPr/>
            </a:pPr>
            <a:r>
              <a:rPr lang="en-GB" altLang="en-US" sz="1600" dirty="0" smtClean="0">
                <a:latin typeface="+mn-lt"/>
              </a:rPr>
              <a:t>But how do these different sounds reach our ears?</a:t>
            </a:r>
          </a:p>
          <a:p>
            <a:pPr algn="ctr" eaLnBrk="1" hangingPunct="1">
              <a:buFont typeface="Arial" panose="020B0604020202020204" pitchFamily="34" charset="0"/>
              <a:buNone/>
              <a:defRPr/>
            </a:pPr>
            <a:endParaRPr lang="en-GB" altLang="en-US" sz="1600" dirty="0" smtClean="0">
              <a:latin typeface="+mn-lt"/>
            </a:endParaRPr>
          </a:p>
          <a:p>
            <a:pPr algn="ctr" eaLnBrk="1" hangingPunct="1">
              <a:buFont typeface="Arial" panose="020B0604020202020204" pitchFamily="34" charset="0"/>
              <a:buNone/>
              <a:defRPr/>
            </a:pPr>
            <a:r>
              <a:rPr lang="en-GB" altLang="en-US" sz="1600" dirty="0" smtClean="0">
                <a:latin typeface="+mn-lt"/>
              </a:rPr>
              <a:t>These children have been talking about their ideas.</a:t>
            </a:r>
          </a:p>
          <a:p>
            <a:pPr algn="ctr" eaLnBrk="1" hangingPunct="1">
              <a:buFont typeface="Arial" panose="020B0604020202020204" pitchFamily="34" charset="0"/>
              <a:buNone/>
              <a:defRPr/>
            </a:pPr>
            <a:endParaRPr lang="en-GB" altLang="en-US" sz="1600" dirty="0" smtClean="0">
              <a:latin typeface="+mn-lt"/>
            </a:endParaRPr>
          </a:p>
          <a:p>
            <a:pPr algn="ctr" eaLnBrk="1" hangingPunct="1">
              <a:buFont typeface="Arial" panose="020B0604020202020204" pitchFamily="34" charset="0"/>
              <a:buNone/>
              <a:defRPr/>
            </a:pPr>
            <a:r>
              <a:rPr lang="en-GB" altLang="en-US" sz="1600" dirty="0" smtClean="0">
                <a:latin typeface="+mn-lt"/>
              </a:rPr>
              <a:t>What do you think of their ideas?</a:t>
            </a:r>
            <a:endParaRPr lang="en-GB" altLang="en-US" sz="1600" dirty="0">
              <a:latin typeface="+mn-lt"/>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7468" y="3538882"/>
            <a:ext cx="2165022" cy="304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0006" y="3918297"/>
            <a:ext cx="2462071" cy="1323439"/>
          </a:xfrm>
          <a:prstGeom prst="rect">
            <a:avLst/>
          </a:prstGeom>
        </p:spPr>
        <p:txBody>
          <a:bodyPr wrap="square">
            <a:spAutoFit/>
          </a:bodyPr>
          <a:lstStyle/>
          <a:p>
            <a:pPr>
              <a:defRPr/>
            </a:pPr>
            <a:r>
              <a:rPr lang="en-GB" altLang="en-US" sz="1600" dirty="0">
                <a:latin typeface="+mn-lt"/>
              </a:rPr>
              <a:t>I think sound can travel through the air because the air is lighter and easier to get through than solids or liquids.</a:t>
            </a:r>
          </a:p>
        </p:txBody>
      </p:sp>
      <p:sp>
        <p:nvSpPr>
          <p:cNvPr id="6" name="Rectangle 5"/>
          <p:cNvSpPr/>
          <p:nvPr/>
        </p:nvSpPr>
        <p:spPr>
          <a:xfrm>
            <a:off x="5663656" y="3902421"/>
            <a:ext cx="2370818" cy="1323439"/>
          </a:xfrm>
          <a:prstGeom prst="rect">
            <a:avLst/>
          </a:prstGeom>
        </p:spPr>
        <p:txBody>
          <a:bodyPr wrap="square">
            <a:spAutoFit/>
          </a:bodyPr>
          <a:lstStyle/>
          <a:p>
            <a:pPr>
              <a:defRPr/>
            </a:pPr>
            <a:r>
              <a:rPr lang="en-GB" altLang="en-US" sz="1600" dirty="0">
                <a:latin typeface="+mn-lt"/>
              </a:rPr>
              <a:t>Sound moves the air from the source of the vibration into our ears. If we are listening, we will hear the sound.</a:t>
            </a:r>
          </a:p>
        </p:txBody>
      </p:sp>
      <p:sp>
        <p:nvSpPr>
          <p:cNvPr id="7" name="Oval 6"/>
          <p:cNvSpPr/>
          <p:nvPr/>
        </p:nvSpPr>
        <p:spPr>
          <a:xfrm>
            <a:off x="2995068" y="3675409"/>
            <a:ext cx="122243" cy="99867"/>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2842668" y="3788121"/>
            <a:ext cx="117078" cy="95647"/>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5209631" y="3781772"/>
            <a:ext cx="122242" cy="101274"/>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p:cNvSpPr/>
          <p:nvPr/>
        </p:nvSpPr>
        <p:spPr>
          <a:xfrm>
            <a:off x="5061993" y="3678583"/>
            <a:ext cx="115356" cy="94241"/>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itle 5"/>
          <p:cNvSpPr txBox="1">
            <a:spLocks/>
          </p:cNvSpPr>
          <p:nvPr/>
        </p:nvSpPr>
        <p:spPr>
          <a:xfrm>
            <a:off x="1292087" y="665025"/>
            <a:ext cx="8220075" cy="159702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smtClean="0"/>
              <a:t>How Does Sound Travel?</a:t>
            </a:r>
            <a:endParaRPr lang="en-GB" altLang="en-US" dirty="0"/>
          </a:p>
        </p:txBody>
      </p:sp>
      <p:sp>
        <p:nvSpPr>
          <p:cNvPr id="12" name="Oval 11"/>
          <p:cNvSpPr/>
          <p:nvPr/>
        </p:nvSpPr>
        <p:spPr>
          <a:xfrm>
            <a:off x="11231149" y="5305839"/>
            <a:ext cx="200102" cy="3556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ectangle 12"/>
          <p:cNvSpPr>
            <a:spLocks noChangeArrowheads="1"/>
          </p:cNvSpPr>
          <p:nvPr/>
        </p:nvSpPr>
        <p:spPr bwMode="auto">
          <a:xfrm>
            <a:off x="8470486" y="2888077"/>
            <a:ext cx="3327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t>Watch this clip to see if you can </a:t>
            </a:r>
            <a:r>
              <a:rPr lang="en-GB" altLang="en-US" sz="1600" dirty="0" smtClean="0"/>
              <a:t>identify how different sounds travel.</a:t>
            </a:r>
            <a:endParaRPr lang="en-GB" altLang="en-US" sz="1600" dirty="0">
              <a:latin typeface="+mn-lt"/>
            </a:endParaRPr>
          </a:p>
        </p:txBody>
      </p:sp>
      <p:sp>
        <p:nvSpPr>
          <p:cNvPr id="14" name="Rectangle 13"/>
          <p:cNvSpPr/>
          <p:nvPr/>
        </p:nvSpPr>
        <p:spPr>
          <a:xfrm>
            <a:off x="9318492" y="4625873"/>
            <a:ext cx="2415653" cy="646331"/>
          </a:xfrm>
          <a:prstGeom prst="rect">
            <a:avLst/>
          </a:prstGeom>
        </p:spPr>
        <p:txBody>
          <a:bodyPr wrap="square">
            <a:spAutoFit/>
          </a:bodyPr>
          <a:lstStyle/>
          <a:p>
            <a:r>
              <a:rPr lang="en-GB" dirty="0" smtClean="0">
                <a:hlinkClick r:id="rId3"/>
              </a:rPr>
              <a:t>https://www.bbc.co.uk/bitesize/clips/z9h6n39</a:t>
            </a:r>
            <a:r>
              <a:rPr lang="en-GB" dirty="0" smtClean="0"/>
              <a:t> </a:t>
            </a:r>
            <a:endParaRPr lang="en-GB" dirty="0"/>
          </a:p>
        </p:txBody>
      </p:sp>
    </p:spTree>
    <p:extLst>
      <p:ext uri="{BB962C8B-B14F-4D97-AF65-F5344CB8AC3E}">
        <p14:creationId xmlns:p14="http://schemas.microsoft.com/office/powerpoint/2010/main" val="400184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87338"/>
            <a:ext cx="8220075" cy="159702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t>How Does Sound Travel?</a:t>
            </a:r>
            <a:endParaRPr lang="en-GB" altLang="en-US"/>
          </a:p>
        </p:txBody>
      </p:sp>
      <p:sp>
        <p:nvSpPr>
          <p:cNvPr id="3" name="Rectangle 2"/>
          <p:cNvSpPr/>
          <p:nvPr/>
        </p:nvSpPr>
        <p:spPr>
          <a:xfrm>
            <a:off x="873125" y="1524000"/>
            <a:ext cx="7399338" cy="4524375"/>
          </a:xfrm>
          <a:prstGeom prst="rect">
            <a:avLst/>
          </a:prstGeom>
        </p:spPr>
        <p:txBody>
          <a:bodyPr>
            <a:spAutoFit/>
          </a:bodyPr>
          <a:lstStyle/>
          <a:p>
            <a:pPr eaLnBrk="1" hangingPunct="1">
              <a:buFont typeface="Arial" panose="020B0604020202020204" pitchFamily="34" charset="0"/>
              <a:buNone/>
              <a:defRPr/>
            </a:pPr>
            <a:r>
              <a:rPr lang="en-GB" altLang="en-US" sz="1600" dirty="0">
                <a:latin typeface="+mn-lt"/>
              </a:rPr>
              <a:t>Sound can travel through solids, liquids and gases.</a:t>
            </a: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r>
              <a:rPr lang="en-GB" altLang="en-US" sz="1600" dirty="0">
                <a:latin typeface="+mn-lt"/>
              </a:rPr>
              <a:t>Sound travels as a wave, vibrating the particles in the medium it is travelling in.</a:t>
            </a: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r>
              <a:rPr lang="en-GB" altLang="en-US" sz="1600" dirty="0">
                <a:latin typeface="+mn-lt"/>
              </a:rPr>
              <a:t>So in our example, when you hit the drum, the drum skin vibrated. This made the air particles closest to the drum start to vibrate as well. The vibrations then passed to the next air particle, then the next, then the next. This carried on until the air particles closest to your ear vibrated, passing the vibrations into your ear. </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625725"/>
            <a:ext cx="38814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2625725"/>
            <a:ext cx="38814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99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5"/>
          <p:cNvSpPr txBox="1">
            <a:spLocks/>
          </p:cNvSpPr>
          <p:nvPr/>
        </p:nvSpPr>
        <p:spPr>
          <a:xfrm>
            <a:off x="569168" y="324660"/>
            <a:ext cx="10208083" cy="1671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t>Hearing Sounds</a:t>
            </a:r>
            <a:endParaRPr lang="en-GB" altLang="en-US"/>
          </a:p>
        </p:txBody>
      </p:sp>
      <p:sp>
        <p:nvSpPr>
          <p:cNvPr id="5" name="Rectangle 4"/>
          <p:cNvSpPr/>
          <p:nvPr/>
        </p:nvSpPr>
        <p:spPr>
          <a:xfrm>
            <a:off x="873124" y="1523999"/>
            <a:ext cx="9188853" cy="1323439"/>
          </a:xfrm>
          <a:prstGeom prst="rect">
            <a:avLst/>
          </a:prstGeom>
        </p:spPr>
        <p:txBody>
          <a:bodyPr wrap="square">
            <a:spAutoFit/>
          </a:bodyPr>
          <a:lstStyle/>
          <a:p>
            <a:pPr eaLnBrk="1" hangingPunct="1">
              <a:buFont typeface="Arial" panose="020B0604020202020204" pitchFamily="34" charset="0"/>
              <a:buNone/>
              <a:defRPr/>
            </a:pPr>
            <a:r>
              <a:rPr lang="en-GB" altLang="en-US" sz="1600" dirty="0">
                <a:latin typeface="+mn-lt"/>
              </a:rPr>
              <a:t>Once in your ear, the vibrations travel into the ear canal until they reach the eardrum. The eardrum passes the vibrations through the middle ear bones (the hammer, the anvil and the stirrup) into the inner ear. The inner ear is shaped like a snail and is called the cochlea. Inside the cochlea, there are thousands of tiny hair cells. Hair cells change the vibrations into electrical signals that are sent to the brain through the hearing nerve. The brain tells you that you are hearing a sound and what that sound is.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2955" y="2845422"/>
            <a:ext cx="4542183" cy="373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0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5"/>
          <p:cNvSpPr txBox="1">
            <a:spLocks/>
          </p:cNvSpPr>
          <p:nvPr/>
        </p:nvSpPr>
        <p:spPr>
          <a:xfrm>
            <a:off x="1083365" y="-520549"/>
            <a:ext cx="9445121" cy="1658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t>The Science of Sound</a:t>
            </a:r>
            <a:endParaRPr lang="en-GB" altLang="en-US"/>
          </a:p>
        </p:txBody>
      </p:sp>
      <p:sp>
        <p:nvSpPr>
          <p:cNvPr id="5" name="Rectangle 1"/>
          <p:cNvSpPr>
            <a:spLocks noChangeArrowheads="1"/>
          </p:cNvSpPr>
          <p:nvPr/>
        </p:nvSpPr>
        <p:spPr bwMode="auto">
          <a:xfrm>
            <a:off x="1381815" y="655754"/>
            <a:ext cx="8770209"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550" dirty="0" smtClean="0">
                <a:latin typeface="+mn-lt"/>
              </a:rPr>
              <a:t>Use the ideas you saw in the clip, or you could alter the ideas to come up with your own way of </a:t>
            </a:r>
            <a:r>
              <a:rPr lang="en-GB" altLang="en-US" sz="1550" dirty="0" err="1" smtClean="0">
                <a:latin typeface="+mn-lt"/>
              </a:rPr>
              <a:t>dramatising</a:t>
            </a:r>
            <a:r>
              <a:rPr lang="en-GB" altLang="en-US" sz="1550" dirty="0" smtClean="0">
                <a:latin typeface="+mn-lt"/>
              </a:rPr>
              <a:t> and explaining how different sounds travel for the programme.</a:t>
            </a:r>
          </a:p>
          <a:p>
            <a:pPr eaLnBrk="1" hangingPunct="1">
              <a:buFont typeface="Arial" panose="020B0604020202020204" pitchFamily="34" charset="0"/>
              <a:buNone/>
              <a:defRPr/>
            </a:pPr>
            <a:endParaRPr lang="en-GB" altLang="en-US" sz="1200" dirty="0" smtClean="0">
              <a:latin typeface="+mn-lt"/>
            </a:endParaRPr>
          </a:p>
          <a:p>
            <a:pPr eaLnBrk="1" hangingPunct="1">
              <a:buFont typeface="Arial" panose="020B0604020202020204" pitchFamily="34" charset="0"/>
              <a:buNone/>
              <a:defRPr/>
            </a:pPr>
            <a:r>
              <a:rPr lang="en-GB" altLang="en-US" sz="1550" dirty="0" smtClean="0">
                <a:latin typeface="+mn-lt"/>
              </a:rPr>
              <a:t>Use The Science of Sound Activity Sheet to plan your ideas and then practise what you will do and say. Make sure your explanations are clear and easy for children to understand. Have fun and get into character!</a:t>
            </a:r>
          </a:p>
          <a:p>
            <a:pPr eaLnBrk="1" hangingPunct="1">
              <a:buFont typeface="Arial" panose="020B0604020202020204" pitchFamily="34" charset="0"/>
              <a:buNone/>
              <a:defRPr/>
            </a:pPr>
            <a:endParaRPr lang="en-GB" altLang="en-US" sz="1100" dirty="0" smtClean="0">
              <a:latin typeface="+mn-lt"/>
            </a:endParaRPr>
          </a:p>
          <a:p>
            <a:pPr eaLnBrk="1" hangingPunct="1">
              <a:buFont typeface="Arial" panose="020B0604020202020204" pitchFamily="34" charset="0"/>
              <a:buNone/>
              <a:defRPr/>
            </a:pPr>
            <a:r>
              <a:rPr lang="en-GB" altLang="en-US" sz="1550" dirty="0" smtClean="0">
                <a:latin typeface="+mn-lt"/>
              </a:rPr>
              <a:t>You may film your programmes, or you may perform them to your class or another audience.</a:t>
            </a:r>
            <a:endParaRPr lang="en-GB" altLang="en-US" sz="1550" dirty="0">
              <a:latin typeface="+mn-lt"/>
            </a:endParaRPr>
          </a:p>
        </p:txBody>
      </p:sp>
      <p:pic>
        <p:nvPicPr>
          <p:cNvPr id="6" name="Group Wor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2364" y="-222063"/>
            <a:ext cx="1195567" cy="11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080315" y="2842591"/>
            <a:ext cx="2569150" cy="3635050"/>
          </a:xfrm>
          <a:prstGeom prst="rect">
            <a:avLst/>
          </a:prstGeom>
          <a:effectLst>
            <a:outerShdw blurRad="63500" sx="101000" sy="101000" algn="ctr" rotWithShape="0">
              <a:prstClr val="black">
                <a:alpha val="31000"/>
              </a:prstClr>
            </a:outerShdw>
          </a:effectLst>
        </p:spPr>
      </p:pic>
      <p:pic>
        <p:nvPicPr>
          <p:cNvPr id="8" name="Picture 7"/>
          <p:cNvPicPr>
            <a:picLocks noChangeAspect="1"/>
          </p:cNvPicPr>
          <p:nvPr/>
        </p:nvPicPr>
        <p:blipFill>
          <a:blip r:embed="rId4"/>
          <a:stretch>
            <a:fillRect/>
          </a:stretch>
        </p:blipFill>
        <p:spPr>
          <a:xfrm>
            <a:off x="6464990" y="2842591"/>
            <a:ext cx="2569150" cy="3635050"/>
          </a:xfrm>
          <a:prstGeom prst="rect">
            <a:avLst/>
          </a:prstGeom>
          <a:effectLst>
            <a:outerShdw blurRad="63500" sx="101000" sy="101000" algn="ctr" rotWithShape="0">
              <a:prstClr val="black">
                <a:alpha val="31000"/>
              </a:prstClr>
            </a:outerShdw>
          </a:effectLst>
        </p:spPr>
      </p:pic>
      <p:pic>
        <p:nvPicPr>
          <p:cNvPr id="9" name="Picture 8"/>
          <p:cNvPicPr>
            <a:picLocks noChangeAspect="1"/>
          </p:cNvPicPr>
          <p:nvPr/>
        </p:nvPicPr>
        <p:blipFill>
          <a:blip r:embed="rId5"/>
          <a:stretch>
            <a:fillRect/>
          </a:stretch>
        </p:blipFill>
        <p:spPr>
          <a:xfrm>
            <a:off x="4272653" y="2842590"/>
            <a:ext cx="2569149" cy="3635051"/>
          </a:xfrm>
          <a:prstGeom prst="rect">
            <a:avLst/>
          </a:prstGeom>
          <a:effectLst>
            <a:outerShdw blurRad="63500" sx="101000" sy="101000" algn="ctr" rotWithShape="0">
              <a:prstClr val="black">
                <a:alpha val="31000"/>
              </a:prstClr>
            </a:outerShdw>
          </a:effectLst>
        </p:spPr>
      </p:pic>
    </p:spTree>
    <p:extLst>
      <p:ext uri="{BB962C8B-B14F-4D97-AF65-F5344CB8AC3E}">
        <p14:creationId xmlns:p14="http://schemas.microsoft.com/office/powerpoint/2010/main" val="3654109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617</Words>
  <Application>Microsoft Office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SimSun</vt:lpstr>
      <vt:lpstr>Arial</vt:lpstr>
      <vt:lpstr>Calibri</vt:lpstr>
      <vt:lpstr>Calibri Light</vt:lpstr>
      <vt:lpstr>等线</vt:lpstr>
      <vt:lpstr>HVD Bodedo</vt:lpstr>
      <vt:lpstr>Sassoon Infant Md</vt:lpstr>
      <vt:lpstr>Sassoon Infant Rg</vt:lpstr>
      <vt:lpstr>Office Theme</vt:lpstr>
      <vt:lpstr>PowerPoint Presentation</vt:lpstr>
      <vt:lpstr>PowerPoint Presentation</vt:lpstr>
      <vt:lpstr>PowerPoint Presentation</vt:lpstr>
      <vt:lpstr>PowerPoint Presentation</vt:lpstr>
      <vt:lpstr>Loud and Quiet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Duncan</dc:creator>
  <cp:lastModifiedBy>Katy Duncan</cp:lastModifiedBy>
  <cp:revision>2</cp:revision>
  <dcterms:created xsi:type="dcterms:W3CDTF">2021-11-15T12:50:05Z</dcterms:created>
  <dcterms:modified xsi:type="dcterms:W3CDTF">2021-11-15T13:06:45Z</dcterms:modified>
</cp:coreProperties>
</file>