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6" r:id="rId4"/>
    <p:sldId id="264" r:id="rId5"/>
    <p:sldId id="265" r:id="rId6"/>
    <p:sldId id="267" r:id="rId7"/>
    <p:sldId id="268" r:id="rId8"/>
    <p:sldId id="269" r:id="rId9"/>
    <p:sldId id="271" r:id="rId10"/>
    <p:sldId id="275" r:id="rId11"/>
    <p:sldId id="276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857"/>
  </p:normalViewPr>
  <p:slideViewPr>
    <p:cSldViewPr snapToGrid="0" snapToObjects="1">
      <p:cViewPr varScale="1">
        <p:scale>
          <a:sx n="53" d="100"/>
          <a:sy n="53" d="100"/>
        </p:scale>
        <p:origin x="16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930B-00CE-E04F-A3F4-8948516DF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22DF0-71F8-344B-88EE-3F98D02BF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6592D-13C7-444F-AF95-50D7B058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2B88-AD32-CF4D-B38C-7C7C5EA554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F34A8-5337-154F-9A96-D8BBD070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88413-0842-1248-8890-2FA0413B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564-511E-864C-966D-EE638B70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99BB-5092-EA49-8A65-2CEF978D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9C16D-DF50-A945-8409-CFD0FC166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C2648-C994-2A4C-AC54-54C47FFE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2B88-AD32-CF4D-B38C-7C7C5EA554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9F8B0-1781-F541-B5FB-47E20B05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56053-C07B-0B4A-8359-9FE56021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564-511E-864C-966D-EE638B70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A9544-E9BC-A54E-A8C7-17729D65D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C7981-D555-1A40-AE4F-A85AE567A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584FC-FCA8-8443-9F9C-65A33A67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2B88-AD32-CF4D-B38C-7C7C5EA554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D2E99-6E24-EA45-8B73-39CFA366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A6058-B562-3042-B3B3-CE6FAC7E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564-511E-864C-966D-EE638B70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83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5FE8DEB7-C98E-45AE-B6DE-48B20106DBF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95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5FE8DEB7-C98E-45AE-B6DE-48B20106DBF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669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5FE8DEB7-C98E-45AE-B6DE-48B20106DBF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69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5FE8DEB7-C98E-45AE-B6DE-48B20106DBF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14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07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68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3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7AE2-6A8F-7A44-8E98-863A4BE1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FA7CF-3243-F544-9F9C-5B27BFD01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ECCA5-9860-8944-B800-7A7C9BDF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2B88-AD32-CF4D-B38C-7C7C5EA554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87D39-A3D8-454C-9A00-B2647FE6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F6CC6-2E12-694B-BBDA-61EA2424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564-511E-864C-966D-EE638B70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39A9-A35D-4943-A01A-B091F128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929F7-8C85-804E-8D59-51D0641BC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C65D-34FE-5541-89CD-E18102B9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2B88-AD32-CF4D-B38C-7C7C5EA554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98EA5-F2D3-994B-9080-77CC4309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C7415-2FFC-3643-95A8-26CB833B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564-511E-864C-966D-EE638B70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8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43E3-7EE2-4A45-9C62-8BE2F17D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61C93-EC06-AF4F-8E29-2EDD4A190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7E6B6-2A39-3248-9DB2-DA54A014A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068E3-4A32-9C4A-B840-D3F9D860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2B88-AD32-CF4D-B38C-7C7C5EA554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330ED-C56E-B544-B594-6BF61450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B9C1E-3CBD-4E46-9307-6909AD8A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564-511E-864C-966D-EE638B70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2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6C30-40B7-C544-9E94-DE81915F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C1933-546D-F34F-B3D3-E2582DFA9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5C621-0D45-D845-B981-AEE20A90B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66D0B-3B5C-8A46-B665-E18E100A9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6CFF57-0A5D-3743-935A-471F5AD3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216477-E487-534E-85AB-9CFC59A4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2B88-AD32-CF4D-B38C-7C7C5EA554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490344-FE92-0B48-86C4-EE012604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43E3EC-2DA3-1D4A-A99F-AD678594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564-511E-864C-966D-EE638B70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5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F48F-3F9A-4743-857F-8C8B3756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E259B-3EAB-EA42-8BAB-1C5EB54A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2B88-AD32-CF4D-B38C-7C7C5EA554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96CDB-BD6B-4B4A-9B0E-5468D92C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0EEF9-7606-8D4B-8152-6736BD38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564-511E-864C-966D-EE638B70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5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C6088-23B2-2049-8222-5FE0E48C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2B88-AD32-CF4D-B38C-7C7C5EA554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95521-1D46-594E-A318-8782C6F5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D8D60-61F6-FC4B-8B2C-6E080E8D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564-511E-864C-966D-EE638B70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1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C2D3C-EDC6-DE4A-B9A0-5638C135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CEA1-235F-584F-A922-202A0FC6D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EEA7C-6D26-6345-8281-7879D44DE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B889B-2557-3542-99E9-39153C0E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2B88-AD32-CF4D-B38C-7C7C5EA554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B5663-C0C6-A043-B697-CB296640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212A1-793E-874B-AA14-83026287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564-511E-864C-966D-EE638B70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576B-31B1-D644-BE8C-BCF84489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8B389-7B47-9843-94A1-E590A5AFE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9E08C-2B76-3249-8238-A3B7D14FA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44041-3AA1-1241-A404-51AF5809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2B88-AD32-CF4D-B38C-7C7C5EA554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D3B12-093A-4848-AA93-267493BA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5F5CB-3DCC-3D44-B237-8A47472B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564-511E-864C-966D-EE638B70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52B54A-77A4-C44B-87A8-577D1AFB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8436A-03D5-C545-A291-05EFEDD29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B4B65-B720-1145-974C-A203553F2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2B88-AD32-CF4D-B38C-7C7C5EA554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2C15A-B2D7-3643-95E5-92D7F8C08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034F0-C128-5340-8E65-EA517941E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5564-511E-864C-966D-EE638B70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8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winkl.co.uk/go/resource/upper-and-lower-case-interactive-matching-activity-tg-44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85D2FAB-55C1-CB4E-B87D-355E54650A62}"/>
              </a:ext>
            </a:extLst>
          </p:cNvPr>
          <p:cNvSpPr txBox="1">
            <a:spLocks/>
          </p:cNvSpPr>
          <p:nvPr/>
        </p:nvSpPr>
        <p:spPr>
          <a:xfrm>
            <a:off x="1114926" y="3658184"/>
            <a:ext cx="10499558" cy="2381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00" b="1" dirty="0"/>
              <a:t>Year 1 LO: To use capital letters.</a:t>
            </a:r>
          </a:p>
          <a:p>
            <a:r>
              <a:rPr lang="en-US" sz="4000" dirty="0"/>
              <a:t>Must: Understand what is a capital letter. </a:t>
            </a:r>
          </a:p>
          <a:p>
            <a:r>
              <a:rPr lang="en-US" sz="4000" dirty="0"/>
              <a:t>Should: Can use capital letters in a sentence.</a:t>
            </a:r>
          </a:p>
          <a:p>
            <a:r>
              <a:rPr lang="en-US" sz="4000" dirty="0"/>
              <a:t>Could: Correctly add punctuation to a sentence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31CC3A-CE4C-DF4A-B927-1CD95FCBF43E}"/>
              </a:ext>
            </a:extLst>
          </p:cNvPr>
          <p:cNvSpPr txBox="1">
            <a:spLocks/>
          </p:cNvSpPr>
          <p:nvPr/>
        </p:nvSpPr>
        <p:spPr>
          <a:xfrm>
            <a:off x="1114926" y="754563"/>
            <a:ext cx="10499558" cy="2381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00" b="1" dirty="0"/>
              <a:t>Reception LO: To match uppercase and lowercase letters.</a:t>
            </a:r>
          </a:p>
          <a:p>
            <a:r>
              <a:rPr lang="en-US" sz="4000" dirty="0"/>
              <a:t>Must: Understand what is a capital letter. </a:t>
            </a:r>
          </a:p>
          <a:p>
            <a:r>
              <a:rPr lang="en-US" sz="4000" dirty="0"/>
              <a:t>Should: Can match uppercase and lowercase letters.</a:t>
            </a:r>
          </a:p>
          <a:p>
            <a:r>
              <a:rPr lang="en-US" sz="4000" dirty="0"/>
              <a:t>Could: Can write a sentence with a capital letter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6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176832" y="6180463"/>
            <a:ext cx="1136242" cy="187286"/>
          </a:xfrm>
          <a:prstGeom prst="ellipse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Fix the Sentence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06" y="1348183"/>
            <a:ext cx="7850593" cy="43299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113B446-AB24-4C67-9AE9-6B36FD9799E3}"/>
              </a:ext>
            </a:extLst>
          </p:cNvPr>
          <p:cNvSpPr/>
          <p:nvPr/>
        </p:nvSpPr>
        <p:spPr>
          <a:xfrm>
            <a:off x="9659522" y="202448"/>
            <a:ext cx="813915" cy="7736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winkl" pitchFamily="2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4333" y="1845336"/>
            <a:ext cx="726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winkl" pitchFamily="2" charset="0"/>
              </a:rPr>
              <a:t>the </a:t>
            </a:r>
            <a:r>
              <a:rPr lang="en-GB" sz="2800" dirty="0" err="1">
                <a:latin typeface="Twinkl" pitchFamily="2" charset="0"/>
              </a:rPr>
              <a:t>boi</a:t>
            </a:r>
            <a:r>
              <a:rPr lang="en-GB" sz="2800" dirty="0">
                <a:latin typeface="Twinkl" pitchFamily="2" charset="0"/>
              </a:rPr>
              <a:t> </a:t>
            </a:r>
            <a:r>
              <a:rPr lang="en-GB" sz="2800" dirty="0" err="1">
                <a:latin typeface="Twinkl" pitchFamily="2" charset="0"/>
              </a:rPr>
              <a:t>runned</a:t>
            </a:r>
            <a:r>
              <a:rPr lang="en-GB" sz="2800" dirty="0">
                <a:latin typeface="Twinkl" pitchFamily="2" charset="0"/>
              </a:rPr>
              <a:t> down the stairs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30288" y="5753287"/>
            <a:ext cx="1837711" cy="523782"/>
          </a:xfrm>
          <a:prstGeom prst="roundRect">
            <a:avLst/>
          </a:prstGeom>
          <a:solidFill>
            <a:srgbClr val="B077B7"/>
          </a:solidFill>
          <a:ln w="28575">
            <a:solidFill>
              <a:srgbClr val="7030A0"/>
            </a:solidFill>
          </a:ln>
          <a:effectLst>
            <a:outerShdw dist="38100" dir="2700000" sx="101000" sy="101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Answer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0107" y="4509578"/>
            <a:ext cx="726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Twinkl" pitchFamily="2" charset="0"/>
              </a:rPr>
              <a:t>T</a:t>
            </a:r>
            <a:r>
              <a:rPr lang="en-GB" sz="2800" dirty="0">
                <a:latin typeface="Twinkl" pitchFamily="2" charset="0"/>
              </a:rPr>
              <a:t>he </a:t>
            </a:r>
            <a:r>
              <a:rPr lang="en-GB" sz="2800" b="1" dirty="0">
                <a:solidFill>
                  <a:srgbClr val="7030A0"/>
                </a:solidFill>
                <a:latin typeface="Twinkl" pitchFamily="2" charset="0"/>
              </a:rPr>
              <a:t>boy</a:t>
            </a:r>
            <a:r>
              <a:rPr lang="en-GB" sz="2800" dirty="0">
                <a:solidFill>
                  <a:srgbClr val="7030A0"/>
                </a:solidFill>
                <a:latin typeface="Twinkl" pitchFamily="2" charset="0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Twinkl" pitchFamily="2" charset="0"/>
              </a:rPr>
              <a:t>ran</a:t>
            </a:r>
            <a:r>
              <a:rPr lang="en-GB" sz="2800" dirty="0">
                <a:latin typeface="Twinkl" pitchFamily="2" charset="0"/>
              </a:rPr>
              <a:t> down the stairs</a:t>
            </a:r>
            <a:r>
              <a:rPr lang="en-GB" sz="2800" b="1" dirty="0">
                <a:solidFill>
                  <a:srgbClr val="7030A0"/>
                </a:solidFill>
                <a:latin typeface="Twinkl" pitchFamily="2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69" y="2519098"/>
            <a:ext cx="1763333" cy="1763333"/>
          </a:xfrm>
          <a:prstGeom prst="rect">
            <a:avLst/>
          </a:prstGeom>
        </p:spPr>
      </p:pic>
      <p:sp>
        <p:nvSpPr>
          <p:cNvPr id="14" name="Rounded Rectangle 13">
            <a:hlinkClick r:id="" action="ppaction://hlinkshowjump?jump=nextslide"/>
          </p:cNvPr>
          <p:cNvSpPr/>
          <p:nvPr/>
        </p:nvSpPr>
        <p:spPr>
          <a:xfrm>
            <a:off x="8130288" y="5750324"/>
            <a:ext cx="1837711" cy="523782"/>
          </a:xfrm>
          <a:prstGeom prst="roundRect">
            <a:avLst/>
          </a:prstGeom>
          <a:solidFill>
            <a:srgbClr val="B077B7"/>
          </a:solidFill>
          <a:ln w="28575">
            <a:solidFill>
              <a:srgbClr val="7030A0"/>
            </a:solidFill>
          </a:ln>
          <a:effectLst>
            <a:outerShdw dist="38100" dir="2700000" sx="101000" sy="101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Next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82" y="4771189"/>
            <a:ext cx="1169294" cy="15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accel="82000" decel="18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4" presetClass="path" presetSubtype="0" accel="16667" decel="83333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-4.07407E-6 L 1.11111E-6 -0.25 " pathEditMode="relative" rAng="0" ptsTypes="AA">
                                      <p:cBhvr>
                                        <p:cTn id="3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accel="16667" decel="83333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64" presetClass="path" presetSubtype="0" accel="16667" decel="83333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1.11111E-6 -0.25 " pathEditMode="relative" rAng="0" ptsTypes="AA"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accel="3333" decel="13333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2" accel="82000" decel="1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8" grpId="0"/>
      <p:bldP spid="9" grpId="0" animBg="1"/>
      <p:bldP spid="9" grpId="1" animBg="1"/>
      <p:bldP spid="1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176832" y="6180463"/>
            <a:ext cx="1136242" cy="187286"/>
          </a:xfrm>
          <a:prstGeom prst="ellipse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Fix the Sentence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06" y="1348183"/>
            <a:ext cx="7850593" cy="43299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113B446-AB24-4C67-9AE9-6B36FD9799E3}"/>
              </a:ext>
            </a:extLst>
          </p:cNvPr>
          <p:cNvSpPr/>
          <p:nvPr/>
        </p:nvSpPr>
        <p:spPr>
          <a:xfrm>
            <a:off x="9659522" y="202448"/>
            <a:ext cx="813915" cy="7736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winkl" pitchFamily="2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4333" y="1845336"/>
            <a:ext cx="726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winkl" pitchFamily="2" charset="0"/>
              </a:rPr>
              <a:t> </a:t>
            </a:r>
            <a:r>
              <a:rPr lang="en-GB" sz="2800" dirty="0" err="1">
                <a:latin typeface="Twinkl" pitchFamily="2" charset="0"/>
              </a:rPr>
              <a:t>hannah</a:t>
            </a:r>
            <a:r>
              <a:rPr lang="en-GB" sz="2800" dirty="0">
                <a:latin typeface="Twinkl" pitchFamily="2" charset="0"/>
              </a:rPr>
              <a:t> is played in the peel.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30288" y="5753287"/>
            <a:ext cx="1837711" cy="523782"/>
          </a:xfrm>
          <a:prstGeom prst="roundRect">
            <a:avLst/>
          </a:prstGeom>
          <a:solidFill>
            <a:srgbClr val="B077B7"/>
          </a:solidFill>
          <a:ln w="28575">
            <a:solidFill>
              <a:srgbClr val="7030A0"/>
            </a:solidFill>
          </a:ln>
          <a:effectLst>
            <a:outerShdw dist="38100" dir="2700000" sx="101000" sy="101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Answer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0107" y="4509578"/>
            <a:ext cx="726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Twinkl" pitchFamily="2" charset="0"/>
              </a:rPr>
              <a:t>H</a:t>
            </a:r>
            <a:r>
              <a:rPr lang="en-GB" sz="2800" dirty="0">
                <a:latin typeface="Twinkl" pitchFamily="2" charset="0"/>
              </a:rPr>
              <a:t>annah</a:t>
            </a:r>
            <a:r>
              <a:rPr lang="en-GB" sz="2800" dirty="0">
                <a:solidFill>
                  <a:srgbClr val="7030A0"/>
                </a:solidFill>
                <a:latin typeface="Twinkl" pitchFamily="2" charset="0"/>
              </a:rPr>
              <a:t> </a:t>
            </a:r>
            <a:r>
              <a:rPr lang="en-GB" sz="2800" dirty="0">
                <a:latin typeface="Twinkl" pitchFamily="2" charset="0"/>
              </a:rPr>
              <a:t>is</a:t>
            </a:r>
            <a:r>
              <a:rPr lang="en-GB" sz="2800" dirty="0">
                <a:solidFill>
                  <a:srgbClr val="7030A0"/>
                </a:solidFill>
                <a:latin typeface="Twinkl" pitchFamily="2" charset="0"/>
              </a:rPr>
              <a:t> </a:t>
            </a:r>
            <a:r>
              <a:rPr lang="en-GB" sz="2800" dirty="0">
                <a:latin typeface="Twinkl" pitchFamily="2" charset="0"/>
              </a:rPr>
              <a:t>play</a:t>
            </a:r>
            <a:r>
              <a:rPr lang="en-GB" sz="2800" b="1" dirty="0">
                <a:solidFill>
                  <a:srgbClr val="7030A0"/>
                </a:solidFill>
                <a:latin typeface="Twinkl" pitchFamily="2" charset="0"/>
              </a:rPr>
              <a:t>ing</a:t>
            </a:r>
            <a:r>
              <a:rPr lang="en-GB" sz="2800" dirty="0">
                <a:latin typeface="Twinkl" pitchFamily="2" charset="0"/>
              </a:rPr>
              <a:t> in the p</a:t>
            </a:r>
            <a:r>
              <a:rPr lang="en-GB" sz="2800" b="1" dirty="0">
                <a:solidFill>
                  <a:srgbClr val="7030A0"/>
                </a:solidFill>
                <a:latin typeface="Twinkl" pitchFamily="2" charset="0"/>
              </a:rPr>
              <a:t>oo</a:t>
            </a:r>
            <a:r>
              <a:rPr lang="en-GB" sz="2800" dirty="0">
                <a:latin typeface="Twinkl" pitchFamily="2" charset="0"/>
              </a:rPr>
              <a:t>l</a:t>
            </a:r>
            <a:r>
              <a:rPr lang="en-GB" sz="2800" b="1" dirty="0">
                <a:solidFill>
                  <a:srgbClr val="7030A0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14" name="Rounded Rectangle 13">
            <a:hlinkClick r:id="" action="ppaction://hlinkshowjump?jump=nextslide"/>
          </p:cNvPr>
          <p:cNvSpPr/>
          <p:nvPr/>
        </p:nvSpPr>
        <p:spPr>
          <a:xfrm>
            <a:off x="8130288" y="5750324"/>
            <a:ext cx="1837711" cy="523782"/>
          </a:xfrm>
          <a:prstGeom prst="roundRect">
            <a:avLst/>
          </a:prstGeom>
          <a:solidFill>
            <a:srgbClr val="B077B7"/>
          </a:solidFill>
          <a:ln w="28575">
            <a:solidFill>
              <a:srgbClr val="7030A0"/>
            </a:solidFill>
          </a:ln>
          <a:effectLst>
            <a:outerShdw dist="38100" dir="2700000" sx="101000" sy="101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Next</a:t>
            </a:r>
          </a:p>
        </p:txBody>
      </p:sp>
      <p:sp>
        <p:nvSpPr>
          <p:cNvPr id="2" name="Oval 1"/>
          <p:cNvSpPr/>
          <p:nvPr/>
        </p:nvSpPr>
        <p:spPr>
          <a:xfrm>
            <a:off x="5032997" y="2368556"/>
            <a:ext cx="2116476" cy="211647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61" y="2487317"/>
            <a:ext cx="2127205" cy="1666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82" y="4771189"/>
            <a:ext cx="1169294" cy="15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accel="82000" decel="18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4" presetClass="path" presetSubtype="0" accel="16667" decel="83333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-4.07407E-6 L 1.11111E-6 -0.25 " pathEditMode="relative" rAng="0" ptsTypes="AA">
                                      <p:cBhvr>
                                        <p:cTn id="4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accel="16667" decel="83333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3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64" presetClass="path" presetSubtype="0" accel="16667" decel="83333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1.11111E-6 -0.25 " pathEditMode="relative" rAng="0" ptsTypes="AA">
                                      <p:cBhvr>
                                        <p:cTn id="4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accel="3333" decel="13333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" presetClass="entr" presetSubtype="2" accel="82000" decel="1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8" grpId="0"/>
      <p:bldP spid="9" grpId="0" animBg="1"/>
      <p:bldP spid="9" grpId="1" animBg="1"/>
      <p:bldP spid="11" grpId="0"/>
      <p:bldP spid="1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06" y="1348183"/>
            <a:ext cx="7850593" cy="432997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176832" y="6180463"/>
            <a:ext cx="1136242" cy="187286"/>
          </a:xfrm>
          <a:prstGeom prst="ellipse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Fix the Sentence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13B446-AB24-4C67-9AE9-6B36FD9799E3}"/>
              </a:ext>
            </a:extLst>
          </p:cNvPr>
          <p:cNvSpPr/>
          <p:nvPr/>
        </p:nvSpPr>
        <p:spPr>
          <a:xfrm>
            <a:off x="9659522" y="202448"/>
            <a:ext cx="813915" cy="7736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Twinkl" pitchFamily="2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4333" y="1787170"/>
            <a:ext cx="726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winkl" pitchFamily="2" charset="0"/>
              </a:rPr>
              <a:t>whair</a:t>
            </a:r>
            <a:r>
              <a:rPr lang="en-GB" sz="2800" dirty="0">
                <a:latin typeface="Twinkl" pitchFamily="2" charset="0"/>
              </a:rPr>
              <a:t> are </a:t>
            </a:r>
            <a:r>
              <a:rPr lang="en-GB" sz="2800" dirty="0" err="1">
                <a:latin typeface="Twinkl" pitchFamily="2" charset="0"/>
              </a:rPr>
              <a:t>yuo</a:t>
            </a:r>
            <a:r>
              <a:rPr lang="en-GB" sz="2800" dirty="0">
                <a:latin typeface="Twinkl" pitchFamily="2" charset="0"/>
              </a:rPr>
              <a:t> </a:t>
            </a:r>
            <a:r>
              <a:rPr lang="en-GB" sz="2800" dirty="0" err="1">
                <a:latin typeface="Twinkl" pitchFamily="2" charset="0"/>
              </a:rPr>
              <a:t>gowing</a:t>
            </a:r>
            <a:r>
              <a:rPr lang="en-GB" sz="2800" dirty="0">
                <a:latin typeface="Twinkl" pitchFamily="2" charset="0"/>
              </a:rPr>
              <a:t> this </a:t>
            </a:r>
            <a:r>
              <a:rPr lang="en-GB" sz="2800" dirty="0" err="1">
                <a:latin typeface="Twinkl" pitchFamily="2" charset="0"/>
              </a:rPr>
              <a:t>crismas</a:t>
            </a:r>
            <a:r>
              <a:rPr lang="en-GB" sz="2800" dirty="0">
                <a:latin typeface="Twinkl" pitchFamily="2" charset="0"/>
              </a:rPr>
              <a:t>!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30288" y="5753287"/>
            <a:ext cx="1837711" cy="523782"/>
          </a:xfrm>
          <a:prstGeom prst="roundRect">
            <a:avLst/>
          </a:prstGeom>
          <a:solidFill>
            <a:srgbClr val="B077B7"/>
          </a:solidFill>
          <a:ln w="28575">
            <a:solidFill>
              <a:srgbClr val="7030A0"/>
            </a:solidFill>
          </a:ln>
          <a:effectLst>
            <a:outerShdw dist="38100" dir="2700000" sx="101000" sy="101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Answer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0107" y="4355689"/>
            <a:ext cx="726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Twinkl" pitchFamily="2" charset="0"/>
              </a:rPr>
              <a:t>Where</a:t>
            </a:r>
            <a:r>
              <a:rPr lang="en-GB" sz="2800" dirty="0">
                <a:latin typeface="Twinkl" pitchFamily="2" charset="0"/>
              </a:rPr>
              <a:t> are </a:t>
            </a:r>
            <a:r>
              <a:rPr lang="en-GB" sz="2800" b="1" dirty="0">
                <a:solidFill>
                  <a:srgbClr val="7030A0"/>
                </a:solidFill>
                <a:latin typeface="Twinkl" pitchFamily="2" charset="0"/>
              </a:rPr>
              <a:t>you</a:t>
            </a:r>
            <a:r>
              <a:rPr lang="en-GB" sz="2800" dirty="0">
                <a:latin typeface="Twinkl" pitchFamily="2" charset="0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Twinkl" pitchFamily="2" charset="0"/>
              </a:rPr>
              <a:t>going</a:t>
            </a:r>
            <a:r>
              <a:rPr lang="en-GB" sz="2800" dirty="0">
                <a:latin typeface="Twinkl" pitchFamily="2" charset="0"/>
              </a:rPr>
              <a:t> this </a:t>
            </a:r>
            <a:r>
              <a:rPr lang="en-GB" sz="2800" b="1" dirty="0">
                <a:solidFill>
                  <a:srgbClr val="7030A0"/>
                </a:solidFill>
                <a:latin typeface="Twinkl" pitchFamily="2" charset="0"/>
              </a:rPr>
              <a:t>Christmas?</a:t>
            </a:r>
          </a:p>
        </p:txBody>
      </p:sp>
      <p:sp>
        <p:nvSpPr>
          <p:cNvPr id="14" name="Rounded Rectangle 13">
            <a:hlinkClick r:id="" action="ppaction://hlinkshowjump?jump=nextslide"/>
          </p:cNvPr>
          <p:cNvSpPr/>
          <p:nvPr/>
        </p:nvSpPr>
        <p:spPr>
          <a:xfrm>
            <a:off x="8130288" y="5750324"/>
            <a:ext cx="1837711" cy="523782"/>
          </a:xfrm>
          <a:prstGeom prst="roundRect">
            <a:avLst/>
          </a:prstGeom>
          <a:solidFill>
            <a:srgbClr val="B077B7"/>
          </a:solidFill>
          <a:ln w="28575">
            <a:solidFill>
              <a:srgbClr val="7030A0"/>
            </a:solidFill>
          </a:ln>
          <a:effectLst>
            <a:outerShdw dist="38100" dir="2700000" sx="101000" sy="101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Next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76" y="2354078"/>
            <a:ext cx="1228768" cy="2112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49" y="3312781"/>
            <a:ext cx="989594" cy="1081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82" y="4771189"/>
            <a:ext cx="1169294" cy="15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2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accel="82000" decel="18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4" presetClass="path" presetSubtype="0" accel="16667" decel="83333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-4.07407E-6 L 1.11111E-6 -0.25 " pathEditMode="relative" rAng="0" ptsTypes="AA">
                                      <p:cBhvr>
                                        <p:cTn id="3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accel="16667" decel="83333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64" presetClass="path" presetSubtype="0" accel="16667" decel="83333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1.11111E-6 -0.25 " pathEditMode="relative" rAng="0" ptsTypes="AA">
                                      <p:cBhvr>
                                        <p:cTn id="3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accel="3333" decel="13333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2" presetClass="entr" presetSubtype="2" accel="82000" decel="1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8" grpId="0"/>
      <p:bldP spid="9" grpId="0" animBg="1"/>
      <p:bldP spid="9" grpId="1" animBg="1"/>
      <p:bldP spid="11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7165-0B65-D04C-A980-51E6175B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 Task: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DCCE3-A302-2B4B-ABAC-2578C1FF2317}"/>
              </a:ext>
            </a:extLst>
          </p:cNvPr>
          <p:cNvSpPr txBox="1"/>
          <p:nvPr/>
        </p:nvSpPr>
        <p:spPr>
          <a:xfrm>
            <a:off x="2612521" y="2671011"/>
            <a:ext cx="7435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Can you correct the sentences making sure they have a capital letter in the right place!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C2D55-7AA7-F94C-8A25-EAF48755B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1" y="4042610"/>
            <a:ext cx="1990840" cy="225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16667" decel="83333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-4.07407E-6 L 1.11111E-6 -0.25 " pathEditMode="relative" rAng="0" ptsTypes="AA">
                                      <p:cBhvr>
                                        <p:cTn id="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64" presetClass="path" presetSubtype="0" accel="16667" decel="83333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1.11111E-6 -0.25 " pathEditMode="relative" rAng="0" ptsTypes="AA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FC2E3-AEDB-7D4F-B82D-A11B5C271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you remember the alphabet song from yesterday?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C6F4-C0AE-AA49-BE03-247B2D8D50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6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19A5-7122-DA4C-971B-428E888E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we are looking at capital letters and lowercase letters…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DC897-EE15-5E4D-9C21-DF517B2EC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58900"/>
            <a:ext cx="42164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2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6BCF11D9-F587-4CDA-ACC4-49FDF678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703263"/>
            <a:ext cx="8220075" cy="995362"/>
          </a:xfrm>
        </p:spPr>
        <p:txBody>
          <a:bodyPr rtlCol="0"/>
          <a:lstStyle/>
          <a:p>
            <a:pPr>
              <a:defRPr/>
            </a:pPr>
            <a:r>
              <a:rPr lang="en-GB" altLang="en-US" sz="3600" dirty="0">
                <a:solidFill>
                  <a:srgbClr val="92D050"/>
                </a:solidFill>
                <a:latin typeface="+mn-lt"/>
                <a:ea typeface="Sassoon Infant Rg" panose="02000503030000020003" pitchFamily="50" charset="0"/>
                <a:cs typeface="Arial" panose="020B0604020202020204" pitchFamily="34" charset="0"/>
              </a:rPr>
              <a:t>With your talking partner...</a:t>
            </a:r>
            <a:endParaRPr lang="en-GB" sz="36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0CD061DE-EDA4-4319-8811-FF9E9B5A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717800"/>
            <a:ext cx="7632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Where should we use capital</a:t>
            </a:r>
            <a:br>
              <a:rPr lang="en-GB" altLang="en-US" sz="3200">
                <a:solidFill>
                  <a:schemeClr val="tx1"/>
                </a:solidFill>
              </a:rPr>
            </a:br>
            <a:r>
              <a:rPr lang="en-GB" altLang="en-US" sz="3200">
                <a:solidFill>
                  <a:schemeClr val="tx1"/>
                </a:solidFill>
              </a:rPr>
              <a:t> letters in our writing?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C189D515-83D9-48DC-BE11-123825137AAE}"/>
              </a:ext>
            </a:extLst>
          </p:cNvPr>
          <p:cNvSpPr txBox="1">
            <a:spLocks/>
          </p:cNvSpPr>
          <p:nvPr/>
        </p:nvSpPr>
        <p:spPr>
          <a:xfrm>
            <a:off x="1981201" y="4867276"/>
            <a:ext cx="8220075" cy="99536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3600" dirty="0">
                <a:solidFill>
                  <a:srgbClr val="92D050"/>
                </a:solidFill>
                <a:latin typeface="+mn-lt"/>
                <a:ea typeface="Sassoon Infant Rg" panose="02000503030000020003" pitchFamily="50" charset="0"/>
                <a:cs typeface="Arial" panose="020B0604020202020204" pitchFamily="34" charset="0"/>
              </a:rPr>
              <a:t>Be ready to give your ideas!</a:t>
            </a:r>
            <a:endParaRPr lang="en-GB" sz="3600" dirty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59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E2CF00-2477-F345-AE6F-8E963779AEE0}"/>
              </a:ext>
            </a:extLst>
          </p:cNvPr>
          <p:cNvSpPr/>
          <p:nvPr/>
        </p:nvSpPr>
        <p:spPr>
          <a:xfrm>
            <a:off x="3072064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https://www.twinkl.co.uk/go/resource/upper-and-lower-case-interactive-matching-activity-tg-448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1BD23D44-4B76-FE48-AC41-AAD8C5E5C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118" y="1937312"/>
            <a:ext cx="8213892" cy="3997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732E23-7AAE-7948-8EA4-31BB63925573}"/>
              </a:ext>
            </a:extLst>
          </p:cNvPr>
          <p:cNvSpPr txBox="1"/>
          <p:nvPr/>
        </p:nvSpPr>
        <p:spPr>
          <a:xfrm>
            <a:off x="1804737" y="457200"/>
            <a:ext cx="8253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Let’s play a game…grab your whiteboards to write your answer!</a:t>
            </a:r>
          </a:p>
        </p:txBody>
      </p:sp>
    </p:spTree>
    <p:extLst>
      <p:ext uri="{BB962C8B-B14F-4D97-AF65-F5344CB8AC3E}">
        <p14:creationId xmlns:p14="http://schemas.microsoft.com/office/powerpoint/2010/main" val="352168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03F71-824E-D140-B80F-52BE99CD285A}"/>
              </a:ext>
            </a:extLst>
          </p:cNvPr>
          <p:cNvSpPr txBox="1"/>
          <p:nvPr/>
        </p:nvSpPr>
        <p:spPr>
          <a:xfrm>
            <a:off x="1299411" y="962526"/>
            <a:ext cx="102990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Reception Task: </a:t>
            </a:r>
          </a:p>
          <a:p>
            <a:endParaRPr lang="en-US" sz="4000" dirty="0"/>
          </a:p>
          <a:p>
            <a:r>
              <a:rPr lang="en-US" sz="4000" dirty="0"/>
              <a:t>Can you go and match the capital letters to the lowercase letter. </a:t>
            </a:r>
          </a:p>
          <a:p>
            <a:r>
              <a:rPr lang="en-US" sz="4000" dirty="0"/>
              <a:t>Then can you help the </a:t>
            </a:r>
            <a:r>
              <a:rPr lang="en-US" sz="4000" dirty="0" err="1"/>
              <a:t>easter</a:t>
            </a:r>
            <a:r>
              <a:rPr lang="en-US" sz="4000" dirty="0"/>
              <a:t> bunny match the correct letters together?</a:t>
            </a:r>
          </a:p>
          <a:p>
            <a:endParaRPr lang="en-US" sz="4000" dirty="0"/>
          </a:p>
          <a:p>
            <a:r>
              <a:rPr lang="en-US" sz="4000" dirty="0"/>
              <a:t>Challenge: Write a sentence with a capital letter.</a:t>
            </a:r>
          </a:p>
        </p:txBody>
      </p:sp>
    </p:spTree>
    <p:extLst>
      <p:ext uri="{BB962C8B-B14F-4D97-AF65-F5344CB8AC3E}">
        <p14:creationId xmlns:p14="http://schemas.microsoft.com/office/powerpoint/2010/main" val="118381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A055E80-98C0-4257-B120-F0FCC73A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  <a:ea typeface="Sassoon Infant Rg" panose="02000503030000020003" pitchFamily="50" charset="0"/>
                <a:cs typeface="Arial" panose="020B0604020202020204" pitchFamily="34" charset="0"/>
              </a:rPr>
              <a:t>Starting Sentences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7BAE31F-51EE-44A7-B1A8-43CF1A3DC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2608264"/>
            <a:ext cx="442436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Capital letters are always</a:t>
            </a:r>
            <a:br>
              <a:rPr lang="en-GB" altLang="en-US" sz="2800">
                <a:solidFill>
                  <a:schemeClr val="tx1"/>
                </a:solidFill>
              </a:rPr>
            </a:br>
            <a:r>
              <a:rPr lang="en-GB" altLang="en-US" sz="2800">
                <a:solidFill>
                  <a:schemeClr val="tx1"/>
                </a:solidFill>
              </a:rPr>
              <a:t> used to start sentences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u="sng">
                <a:solidFill>
                  <a:srgbClr val="FF0000"/>
                </a:solidFill>
              </a:rPr>
              <a:t>H</a:t>
            </a:r>
            <a:r>
              <a:rPr lang="en-GB" altLang="en-US" sz="2800">
                <a:solidFill>
                  <a:schemeClr val="tx1"/>
                </a:solidFill>
              </a:rPr>
              <a:t>e loves to eat cake!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4B386850-EF20-44CC-A36C-5D77C33CF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3"/>
          <a:stretch>
            <a:fillRect/>
          </a:stretch>
        </p:blipFill>
        <p:spPr bwMode="auto">
          <a:xfrm>
            <a:off x="2195513" y="1644651"/>
            <a:ext cx="35814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21">
            <a:extLst>
              <a:ext uri="{FF2B5EF4-FFF2-40B4-BE49-F238E27FC236}">
                <a16:creationId xmlns:a16="http://schemas.microsoft.com/office/drawing/2014/main" id="{2C280C05-EE19-437A-A1D4-498B710C9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9" y="6245226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viviannguyen(@flickr.com) - granted under creative commons licence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311111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60E6A99-86E9-41AE-8D28-3E2A7A3C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  <a:ea typeface="Sassoon Infant Rg" panose="02000503030000020003" pitchFamily="50" charset="0"/>
                <a:cs typeface="Arial" panose="020B0604020202020204" pitchFamily="34" charset="0"/>
              </a:rPr>
              <a:t>Proper Nouns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9ACC3AA-E4C4-4F07-84D6-C3C182FD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1" y="1473201"/>
            <a:ext cx="75596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Noun</a:t>
            </a: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s are naming words.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Proper nouns are naming words for individual people, places, days  of the week and months of the year.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Proper nouns all need capital letters.</a:t>
            </a:r>
            <a:r>
              <a:rPr lang="en-GB" altLang="en-US" b="1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GB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C432EC-C231-4925-8EB9-2FC9EECD0AEA}"/>
              </a:ext>
            </a:extLst>
          </p:cNvPr>
          <p:cNvGraphicFramePr>
            <a:graphicFrameLocks noGrp="1"/>
          </p:cNvGraphicFramePr>
          <p:nvPr/>
        </p:nvGraphicFramePr>
        <p:xfrm>
          <a:off x="3043238" y="2940050"/>
          <a:ext cx="6096000" cy="3133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98093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00104758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Common Nouns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Proper Nouns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1119590798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girl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Helen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2235922714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country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England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3702718912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city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Sheffield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3467592544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football</a:t>
                      </a:r>
                      <a:r>
                        <a:rPr lang="en-GB" sz="1800" baseline="0" dirty="0"/>
                        <a:t> team </a:t>
                      </a:r>
                      <a:endParaRPr lang="en-GB" sz="18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Nottingham Forest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3980257638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day/month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Monday/September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2245583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19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33C3D69-2420-420D-97F2-C64CD7E7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</a:rPr>
              <a:t>The Personal Pronoun ‘I’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AD1860A-EEEE-40A8-BAB7-28DB07207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668463"/>
            <a:ext cx="76327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When we are writing about ourselves we use the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personal pronoun ‘I’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6614B3D-CB82-4B27-9191-ECB3787D6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6" y="3632201"/>
            <a:ext cx="29813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</a:rPr>
              <a:t>I</a:t>
            </a:r>
            <a:r>
              <a:rPr lang="en-GB" altLang="en-US" sz="2800">
                <a:solidFill>
                  <a:schemeClr val="tx1"/>
                </a:solidFill>
              </a:rPr>
              <a:t> can tell the time.</a:t>
            </a:r>
          </a:p>
        </p:txBody>
      </p:sp>
      <p:sp>
        <p:nvSpPr>
          <p:cNvPr id="14341" name="Rectangle 12">
            <a:extLst>
              <a:ext uri="{FF2B5EF4-FFF2-40B4-BE49-F238E27FC236}">
                <a16:creationId xmlns:a16="http://schemas.microsoft.com/office/drawing/2014/main" id="{093072C5-2116-4CBE-804A-B2D3E7AF9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9" y="5410201"/>
            <a:ext cx="6372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The personal pronoun ‘I’ always needs a capital letter.</a:t>
            </a:r>
          </a:p>
        </p:txBody>
      </p:sp>
      <p:pic>
        <p:nvPicPr>
          <p:cNvPr id="14342" name="Picture 13">
            <a:extLst>
              <a:ext uri="{FF2B5EF4-FFF2-40B4-BE49-F238E27FC236}">
                <a16:creationId xmlns:a16="http://schemas.microsoft.com/office/drawing/2014/main" id="{5E2F5356-50E4-4CBE-8067-F7C14B0C6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4" y="2265363"/>
            <a:ext cx="89058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4">
            <a:extLst>
              <a:ext uri="{FF2B5EF4-FFF2-40B4-BE49-F238E27FC236}">
                <a16:creationId xmlns:a16="http://schemas.microsoft.com/office/drawing/2014/main" id="{8F93630A-DA98-4F3A-AB38-4247C15C7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2781301"/>
            <a:ext cx="157321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119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397</Words>
  <Application>Microsoft Macintosh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Sassoon Infant Rg</vt:lpstr>
      <vt:lpstr>Tahoma</vt:lpstr>
      <vt:lpstr>Tuffy</vt:lpstr>
      <vt:lpstr>Twinkl</vt:lpstr>
      <vt:lpstr>Twinkl SemiBold</vt:lpstr>
      <vt:lpstr>Office Theme</vt:lpstr>
      <vt:lpstr>PowerPoint Presentation</vt:lpstr>
      <vt:lpstr>Can you remember the alphabet song from yesterday?</vt:lpstr>
      <vt:lpstr>Today we are looking at capital letters and lowercase letters…</vt:lpstr>
      <vt:lpstr>With your talking partner...</vt:lpstr>
      <vt:lpstr>PowerPoint Presentation</vt:lpstr>
      <vt:lpstr>PowerPoint Presentation</vt:lpstr>
      <vt:lpstr>Starting Sentences</vt:lpstr>
      <vt:lpstr>Proper Nouns</vt:lpstr>
      <vt:lpstr>The Personal Pronoun ‘I’</vt:lpstr>
      <vt:lpstr>Fix the Sentence</vt:lpstr>
      <vt:lpstr>Fix the Sentence</vt:lpstr>
      <vt:lpstr>Fix the Sentence</vt:lpstr>
      <vt:lpstr>Year 1 Task: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Kelly</dc:creator>
  <cp:lastModifiedBy>Emma Kelly</cp:lastModifiedBy>
  <cp:revision>4</cp:revision>
  <dcterms:created xsi:type="dcterms:W3CDTF">2021-03-21T12:17:49Z</dcterms:created>
  <dcterms:modified xsi:type="dcterms:W3CDTF">2021-03-21T12:56:00Z</dcterms:modified>
</cp:coreProperties>
</file>