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4" r:id="rId4"/>
    <p:sldId id="275" r:id="rId5"/>
    <p:sldId id="276" r:id="rId6"/>
    <p:sldId id="277" r:id="rId7"/>
    <p:sldId id="278" r:id="rId8"/>
    <p:sldId id="282" r:id="rId9"/>
    <p:sldId id="279" r:id="rId10"/>
    <p:sldId id="280" r:id="rId11"/>
    <p:sldId id="283" r:id="rId12"/>
    <p:sldId id="267" r:id="rId13"/>
  </p:sldIdLst>
  <p:sldSz cx="9144000" cy="6858000" type="screen4x3"/>
  <p:notesSz cx="6858000" cy="9144000"/>
  <p:embeddedFontLst>
    <p:embeddedFont>
      <p:font typeface="Twinkl" panose="020B0604020202020204" pitchFamily="2" charset="0"/>
      <p:regular r:id="rId16"/>
      <p:bold r:id="rId17"/>
    </p:embeddedFont>
    <p:embeddedFont>
      <p:font typeface="Calibri" panose="020F0502020204030204" pitchFamily="34" charset="0"/>
      <p:regular r:id="rId18"/>
      <p:bold r:id="rId19"/>
      <p:italic r:id="rId20"/>
      <p:boldItalic r:id="rId21"/>
    </p:embeddedFont>
    <p:embeddedFont>
      <p:font typeface="Tuffy" panose="020B0603060100000000" charset="0"/>
      <p:regular r:id="rId22"/>
      <p:bold r:id="rId23"/>
      <p:italic r:id="rId24"/>
      <p:boldItalic r:id="rId25"/>
    </p:embeddedFont>
    <p:embeddedFont>
      <p:font typeface="Tuffy-TTF" panose="020B0603060100000000"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6"/>
    <a:srgbClr val="64196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7" d="100"/>
          <a:sy n="67" d="100"/>
        </p:scale>
        <p:origin x="1272" y="72"/>
      </p:cViewPr>
      <p:guideLst>
        <p:guide orient="horz" pos="2137"/>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creativecommons.org/licenses/by/2.0/uk/" TargetMode="External"/><Relationship Id="rId7" Type="http://schemas.openxmlformats.org/officeDocument/2006/relationships/image" Target="../media/image17.jpg"/><Relationship Id="rId2" Type="http://schemas.openxmlformats.org/officeDocument/2006/relationships/hyperlink" Target="https://www.flickr.com/photos/lakpura/16015085430" TargetMode="Externa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hyperlink" Target="https://creativecommons.org/licenses/by/4.0/deed.en" TargetMode="External"/><Relationship Id="rId4" Type="http://schemas.openxmlformats.org/officeDocument/2006/relationships/hyperlink" Target="https://commons.wikimedia.org/wiki/File:Iranians_holding_Eid_al-Fitr_prayer_in_Lavizan_Imamzadeh_shrine,_Tehran,_Iran.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hyperlink" Target="https://commons.wikimedia.org/wiki/File:Celebrating_Eid_in_Tajikistan_10-13-2007.jpg" TargetMode="External"/><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alazaat/19556897122/" TargetMode="External"/><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hyperlink" Target="https://creativecommons.org/licenses/by/2.0/u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surveying/12482945463/in/photolist-6RXeUu-k25mMD-sr8yEP-ooMgfm-aGe9AF-4G9Vap-JAusmm-aGe71P-k271Qb-k24BSc-q7ABH8-iabQXc-fZxx5K-iabPjT-fZy81S-8bAYde-fZyhEZ"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Celebrations</a:t>
            </a:r>
          </a:p>
        </p:txBody>
      </p:sp>
      <p:sp>
        <p:nvSpPr>
          <p:cNvPr id="5" name="Rectangle 4"/>
          <p:cNvSpPr/>
          <p:nvPr/>
        </p:nvSpPr>
        <p:spPr>
          <a:xfrm>
            <a:off x="755650" y="1513946"/>
            <a:ext cx="2829522" cy="4154984"/>
          </a:xfrm>
          <a:prstGeom prst="rect">
            <a:avLst/>
          </a:prstGeom>
        </p:spPr>
        <p:txBody>
          <a:bodyPr wrap="square" lIns="0" tIns="0" rIns="0" bIns="0">
            <a:spAutoFit/>
          </a:bodyPr>
          <a:lstStyle/>
          <a:p>
            <a:r>
              <a:rPr lang="en-GB" dirty="0"/>
              <a:t>Muslims take part in many activities to celebrate Eid.</a:t>
            </a:r>
          </a:p>
          <a:p>
            <a:endParaRPr lang="en-GB" dirty="0"/>
          </a:p>
          <a:p>
            <a:r>
              <a:rPr lang="en-GB" dirty="0"/>
              <a:t>They will often buy new clothes and decorate their hands with henna designs.</a:t>
            </a:r>
          </a:p>
          <a:p>
            <a:endParaRPr lang="en-GB" dirty="0"/>
          </a:p>
          <a:p>
            <a:r>
              <a:rPr lang="en-GB" dirty="0"/>
              <a:t>There will be special prayer services at the mosque and people will say special prayers in their homes.</a:t>
            </a:r>
          </a:p>
          <a:p>
            <a:r>
              <a:rPr lang="en-GB" dirty="0"/>
              <a:t>			</a:t>
            </a:r>
          </a:p>
          <a:p>
            <a:r>
              <a:rPr lang="en-GB" dirty="0"/>
              <a:t>Muslim people will say ‘Eid Mubarak!’, which means ‘Have a blessed Eid!’.</a:t>
            </a:r>
            <a:endParaRPr lang="en-GB" dirty="0">
              <a:latin typeface="Twinkl" pitchFamily="50" charset="0"/>
            </a:endParaRPr>
          </a:p>
        </p:txBody>
      </p:sp>
      <p:sp>
        <p:nvSpPr>
          <p:cNvPr id="6" name="TextBox 21"/>
          <p:cNvSpPr txBox="1">
            <a:spLocks noChangeArrowheads="1"/>
          </p:cNvSpPr>
          <p:nvPr/>
        </p:nvSpPr>
        <p:spPr bwMode="auto">
          <a:xfrm>
            <a:off x="2504830" y="6245477"/>
            <a:ext cx="4431323"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Ramadan Festival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Lakpuratravels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r>
              <a:rPr lang="en-GB" altLang="en-US" sz="500" b="1" dirty="0">
                <a:latin typeface="Tuffy-TTF" panose="020B0603060100000000" pitchFamily="34" charset="0"/>
                <a:ea typeface="Tuffy" panose="020B0603060100000000" pitchFamily="34" charset="0"/>
                <a:cs typeface="Arial" panose="020B0604020202020204" pitchFamily="34" charset="0"/>
              </a:rPr>
              <a:t>, </a:t>
            </a: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Iranians holding Eid al-</a:t>
            </a:r>
            <a:r>
              <a:rPr lang="en-GB" altLang="en-US" sz="500" b="1" dirty="0" err="1">
                <a:latin typeface="Tuffy-TTF" panose="020B0603060100000000" pitchFamily="34" charset="0"/>
                <a:ea typeface="Tuffy" panose="020B0603060100000000" pitchFamily="34" charset="0"/>
                <a:cs typeface="Arial" panose="020B0604020202020204" pitchFamily="34" charset="0"/>
                <a:hlinkClick r:id="rId4"/>
              </a:rPr>
              <a:t>Fitr</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 Prayer</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M.Hasan</a:t>
            </a:r>
            <a:r>
              <a:rPr lang="en-GB" altLang="en-US" sz="500" b="1" dirty="0">
                <a:latin typeface="Tuffy-TTF" panose="020B0603060100000000" pitchFamily="34" charset="0"/>
                <a:ea typeface="Tuffy" panose="020B0603060100000000" pitchFamily="34" charset="0"/>
                <a:cs typeface="Arial" panose="020B0604020202020204" pitchFamily="34" charset="0"/>
              </a:rPr>
              <a:t> </a:t>
            </a:r>
            <a:r>
              <a:rPr lang="en-GB" altLang="en-US" sz="500" b="1" dirty="0" err="1">
                <a:latin typeface="Tuffy-TTF" panose="020B0603060100000000" pitchFamily="34" charset="0"/>
                <a:ea typeface="Tuffy" panose="020B0603060100000000" pitchFamily="34" charset="0"/>
                <a:cs typeface="Arial" panose="020B0604020202020204" pitchFamily="34" charset="0"/>
              </a:rPr>
              <a:t>Miremadi</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4.0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8838"/>
          <a:stretch/>
        </p:blipFill>
        <p:spPr>
          <a:xfrm>
            <a:off x="5683503" y="4114769"/>
            <a:ext cx="2704847" cy="1978055"/>
          </a:xfrm>
          <a:prstGeom prst="roundRect">
            <a:avLst>
              <a:gd name="adj" fmla="val 5066"/>
            </a:avLst>
          </a:prstGeom>
          <a:ln w="28575">
            <a:solidFill>
              <a:srgbClr val="6CBB86"/>
            </a:solidFill>
          </a:ln>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8535" b="5078"/>
          <a:stretch/>
        </p:blipFill>
        <p:spPr>
          <a:xfrm>
            <a:off x="5683503" y="1622489"/>
            <a:ext cx="2704847" cy="1954430"/>
          </a:xfrm>
          <a:prstGeom prst="roundRect">
            <a:avLst>
              <a:gd name="adj" fmla="val 4926"/>
            </a:avLst>
          </a:prstGeom>
          <a:ln w="28575">
            <a:solidFill>
              <a:srgbClr val="6CBB86"/>
            </a:solidFill>
          </a:ln>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7957" y="2937272"/>
            <a:ext cx="2720261" cy="1810099"/>
          </a:xfrm>
          <a:prstGeom prst="roundRect">
            <a:avLst>
              <a:gd name="adj" fmla="val 7050"/>
            </a:avLst>
          </a:prstGeom>
          <a:ln w="28575">
            <a:solidFill>
              <a:srgbClr val="6CBB86"/>
            </a:solidFill>
          </a:ln>
        </p:spPr>
      </p:pic>
    </p:spTree>
    <p:extLst>
      <p:ext uri="{BB962C8B-B14F-4D97-AF65-F5344CB8AC3E}">
        <p14:creationId xmlns:p14="http://schemas.microsoft.com/office/powerpoint/2010/main" val="170028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Celebrations</a:t>
            </a:r>
          </a:p>
        </p:txBody>
      </p:sp>
      <p:sp>
        <p:nvSpPr>
          <p:cNvPr id="5" name="Rectangle 4"/>
          <p:cNvSpPr/>
          <p:nvPr/>
        </p:nvSpPr>
        <p:spPr>
          <a:xfrm>
            <a:off x="755650" y="1513946"/>
            <a:ext cx="4196596" cy="2492990"/>
          </a:xfrm>
          <a:prstGeom prst="rect">
            <a:avLst/>
          </a:prstGeom>
        </p:spPr>
        <p:txBody>
          <a:bodyPr wrap="square" lIns="0" tIns="0" rIns="0" bIns="0">
            <a:spAutoFit/>
          </a:bodyPr>
          <a:lstStyle/>
          <a:p>
            <a:endParaRPr lang="en-GB" dirty="0">
              <a:latin typeface="Twinkl" pitchFamily="50" charset="0"/>
            </a:endParaRPr>
          </a:p>
          <a:p>
            <a:r>
              <a:rPr lang="en-GB" dirty="0"/>
              <a:t>Muslims will visit their families and have a large feast for lunch or dinner.</a:t>
            </a:r>
          </a:p>
          <a:p>
            <a:endParaRPr lang="en-GB" dirty="0"/>
          </a:p>
          <a:p>
            <a:r>
              <a:rPr lang="en-GB" dirty="0"/>
              <a:t>Some people will also celebrate with a firework display on the first night of Eid.</a:t>
            </a:r>
          </a:p>
          <a:p>
            <a:endParaRPr lang="en-GB" dirty="0"/>
          </a:p>
          <a:p>
            <a:r>
              <a:rPr lang="en-GB" dirty="0"/>
              <a:t>The rest of Eid is then spent seeing family and helping others.</a:t>
            </a:r>
          </a:p>
        </p:txBody>
      </p:sp>
      <p:sp>
        <p:nvSpPr>
          <p:cNvPr id="6"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Celebrating Eid</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Steve Evans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912" y="4214783"/>
            <a:ext cx="2817064" cy="1878042"/>
          </a:xfrm>
          <a:prstGeom prst="roundRect">
            <a:avLst>
              <a:gd name="adj" fmla="val 5231"/>
            </a:avLst>
          </a:prstGeom>
          <a:ln w="28575">
            <a:solidFill>
              <a:srgbClr val="6CBB86"/>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5289" y="1676997"/>
            <a:ext cx="2943885" cy="4415828"/>
          </a:xfrm>
          <a:prstGeom prst="roundRect">
            <a:avLst>
              <a:gd name="adj" fmla="val 4981"/>
            </a:avLst>
          </a:prstGeom>
          <a:ln w="28575">
            <a:solidFill>
              <a:srgbClr val="6CBB86"/>
            </a:solidFill>
          </a:ln>
        </p:spPr>
      </p:pic>
    </p:spTree>
    <p:extLst>
      <p:ext uri="{BB962C8B-B14F-4D97-AF65-F5344CB8AC3E}">
        <p14:creationId xmlns:p14="http://schemas.microsoft.com/office/powerpoint/2010/main" val="113528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439" t="2979" r="8068" b="31257"/>
          <a:stretch/>
        </p:blipFill>
        <p:spPr>
          <a:xfrm>
            <a:off x="755650" y="1473201"/>
            <a:ext cx="7632700" cy="4619624"/>
          </a:xfrm>
          <a:prstGeom prst="roundRect">
            <a:avLst>
              <a:gd name="adj" fmla="val 6084"/>
            </a:avLst>
          </a:prstGeom>
          <a:ln w="28575">
            <a:solidFill>
              <a:srgbClr val="6CBB86"/>
            </a:solidFill>
          </a:ln>
        </p:spPr>
      </p:pic>
      <p:sp>
        <p:nvSpPr>
          <p:cNvPr id="21" name="Title 20"/>
          <p:cNvSpPr>
            <a:spLocks noGrp="1"/>
          </p:cNvSpPr>
          <p:nvPr>
            <p:ph type="title"/>
          </p:nvPr>
        </p:nvSpPr>
        <p:spPr/>
        <p:txBody>
          <a:bodyPr/>
          <a:lstStyle/>
          <a:p>
            <a:r>
              <a:rPr lang="en-GB" sz="3600" dirty="0">
                <a:latin typeface="+mn-lt"/>
              </a:rPr>
              <a:t>What Is Ramadan?</a:t>
            </a:r>
          </a:p>
        </p:txBody>
      </p:sp>
      <p:sp>
        <p:nvSpPr>
          <p:cNvPr id="5" name="Rectangle 4"/>
          <p:cNvSpPr/>
          <p:nvPr/>
        </p:nvSpPr>
        <p:spPr>
          <a:xfrm>
            <a:off x="954827" y="1613537"/>
            <a:ext cx="3218821" cy="2769989"/>
          </a:xfrm>
          <a:prstGeom prst="rect">
            <a:avLst/>
          </a:prstGeom>
        </p:spPr>
        <p:txBody>
          <a:bodyPr wrap="square" lIns="0" tIns="0" rIns="0" bIns="0">
            <a:spAutoFit/>
          </a:bodyPr>
          <a:lstStyle/>
          <a:p>
            <a:r>
              <a:rPr lang="en-GB" dirty="0">
                <a:solidFill>
                  <a:schemeClr val="bg1"/>
                </a:solidFill>
              </a:rPr>
              <a:t>Ramadan is an important event for Muslim people. It takes place in the ninth month of the Islamic calendar. This calendar is based on the moon.</a:t>
            </a:r>
          </a:p>
          <a:p>
            <a:endParaRPr lang="en-GB" dirty="0">
              <a:solidFill>
                <a:schemeClr val="bg1"/>
              </a:solidFill>
            </a:endParaRPr>
          </a:p>
          <a:p>
            <a:r>
              <a:rPr lang="en-GB" dirty="0">
                <a:solidFill>
                  <a:schemeClr val="bg1"/>
                </a:solidFill>
              </a:rPr>
              <a:t>Ramadan begins the morning after people see the crescent moon. It can last for 29 or 30 days. This is about one month.</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Fasting</a:t>
            </a:r>
          </a:p>
        </p:txBody>
      </p:sp>
      <p:sp>
        <p:nvSpPr>
          <p:cNvPr id="5" name="Rectangle 4"/>
          <p:cNvSpPr/>
          <p:nvPr/>
        </p:nvSpPr>
        <p:spPr>
          <a:xfrm>
            <a:off x="755650" y="1475846"/>
            <a:ext cx="7632700" cy="2215991"/>
          </a:xfrm>
          <a:prstGeom prst="rect">
            <a:avLst/>
          </a:prstGeom>
        </p:spPr>
        <p:txBody>
          <a:bodyPr wrap="square" lIns="0" tIns="0" rIns="0" bIns="0">
            <a:spAutoFit/>
          </a:bodyPr>
          <a:lstStyle/>
          <a:p>
            <a:r>
              <a:rPr lang="en-GB" dirty="0"/>
              <a:t>During the month of Ramadan, Muslim people will fast. This means that they cannot eat or drink anything between sunrise and sunset. </a:t>
            </a:r>
          </a:p>
          <a:p>
            <a:endParaRPr lang="en-GB" dirty="0"/>
          </a:p>
          <a:p>
            <a:r>
              <a:rPr lang="en-GB" dirty="0"/>
              <a:t>Muslims believe that fasting reminds them of people who have less than they do, as well as making them think more about their actions.</a:t>
            </a:r>
          </a:p>
          <a:p>
            <a:endParaRPr lang="en-GB" dirty="0"/>
          </a:p>
          <a:p>
            <a:r>
              <a:rPr lang="en-GB" dirty="0"/>
              <a:t>Not every Muslim person is expected to fast. Young children and older people are not expected to fast, although sometimes, they do.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00" y="3902074"/>
            <a:ext cx="3286125" cy="2190749"/>
          </a:xfrm>
          <a:prstGeom prst="roundRect">
            <a:avLst>
              <a:gd name="adj" fmla="val 6878"/>
            </a:avLst>
          </a:prstGeom>
          <a:ln w="28575">
            <a:solidFill>
              <a:srgbClr val="6CBB86"/>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309" y="3902073"/>
            <a:ext cx="3295263" cy="2190749"/>
          </a:xfrm>
          <a:prstGeom prst="roundRect">
            <a:avLst>
              <a:gd name="adj" fmla="val 6878"/>
            </a:avLst>
          </a:prstGeom>
          <a:ln w="28575">
            <a:solidFill>
              <a:srgbClr val="6CBB86"/>
            </a:solidFill>
          </a:ln>
        </p:spPr>
      </p:pic>
    </p:spTree>
    <p:extLst>
      <p:ext uri="{BB962C8B-B14F-4D97-AF65-F5344CB8AC3E}">
        <p14:creationId xmlns:p14="http://schemas.microsoft.com/office/powerpoint/2010/main" val="351913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Suhoor</a:t>
            </a:r>
          </a:p>
        </p:txBody>
      </p:sp>
      <p:sp>
        <p:nvSpPr>
          <p:cNvPr id="5" name="Rectangle 4"/>
          <p:cNvSpPr/>
          <p:nvPr/>
        </p:nvSpPr>
        <p:spPr>
          <a:xfrm>
            <a:off x="755650" y="1513946"/>
            <a:ext cx="7848600" cy="830997"/>
          </a:xfrm>
          <a:prstGeom prst="rect">
            <a:avLst/>
          </a:prstGeom>
        </p:spPr>
        <p:txBody>
          <a:bodyPr wrap="square" lIns="0" tIns="0" rIns="0" bIns="0">
            <a:spAutoFit/>
          </a:bodyPr>
          <a:lstStyle/>
          <a:p>
            <a:r>
              <a:rPr lang="en-GB" dirty="0"/>
              <a:t>Suhoor is the meal Muslim people eat before their day of fasting starts. </a:t>
            </a:r>
            <a:br>
              <a:rPr lang="en-GB" dirty="0"/>
            </a:br>
            <a:r>
              <a:rPr lang="en-GB" dirty="0"/>
              <a:t>This meal is very important. The people who are fasting have to make sure they eat the right kinds of foods to give them energy for the rest of the day.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5909" y="2548079"/>
            <a:ext cx="3544746" cy="3544746"/>
          </a:xfrm>
          <a:prstGeom prst="roundRect">
            <a:avLst>
              <a:gd name="adj" fmla="val 6962"/>
            </a:avLst>
          </a:prstGeom>
          <a:ln w="28575">
            <a:solidFill>
              <a:srgbClr val="6CBB86"/>
            </a:solidFill>
          </a:ln>
        </p:spPr>
      </p:pic>
      <p:sp>
        <p:nvSpPr>
          <p:cNvPr id="6" name="Rectangle 5"/>
          <p:cNvSpPr/>
          <p:nvPr/>
        </p:nvSpPr>
        <p:spPr>
          <a:xfrm>
            <a:off x="755649" y="2603835"/>
            <a:ext cx="3970259" cy="1661993"/>
          </a:xfrm>
          <a:prstGeom prst="rect">
            <a:avLst/>
          </a:prstGeom>
        </p:spPr>
        <p:txBody>
          <a:bodyPr wrap="square" lIns="0" tIns="0" rIns="0" bIns="0">
            <a:spAutoFit/>
          </a:bodyPr>
          <a:lstStyle/>
          <a:p>
            <a:r>
              <a:rPr lang="en-GB" dirty="0"/>
              <a:t>Muslims will get up very early in the morning, before the sun comes up (around 4 a.m.). </a:t>
            </a:r>
          </a:p>
          <a:p>
            <a:endParaRPr lang="en-GB" dirty="0"/>
          </a:p>
          <a:p>
            <a:r>
              <a:rPr lang="en-GB" dirty="0"/>
              <a:t>Foods eaten during Suhoor include eggs, bread, rice, fruit and vegetables. </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Suhoor</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Alazat</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5089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Ramadan Calendar</a:t>
            </a:r>
          </a:p>
        </p:txBody>
      </p:sp>
      <p:sp>
        <p:nvSpPr>
          <p:cNvPr id="5" name="Rectangle 4"/>
          <p:cNvSpPr/>
          <p:nvPr/>
        </p:nvSpPr>
        <p:spPr>
          <a:xfrm>
            <a:off x="755650" y="1513946"/>
            <a:ext cx="7636797" cy="1107996"/>
          </a:xfrm>
          <a:prstGeom prst="rect">
            <a:avLst/>
          </a:prstGeom>
        </p:spPr>
        <p:txBody>
          <a:bodyPr wrap="square" lIns="0" tIns="0" rIns="0" bIns="0">
            <a:spAutoFit/>
          </a:bodyPr>
          <a:lstStyle/>
          <a:p>
            <a:r>
              <a:rPr lang="en-GB" dirty="0"/>
              <a:t>Some Muslim children will have a Ramadan advent calendar. </a:t>
            </a:r>
          </a:p>
          <a:p>
            <a:endParaRPr lang="en-GB" dirty="0"/>
          </a:p>
          <a:p>
            <a:r>
              <a:rPr lang="en-GB" dirty="0"/>
              <a:t>The calendar is usually made from fabric or cardboard and will have 29 or 30 doors or pockets to open, each with a number to 30 on.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3752850" y="2824018"/>
            <a:ext cx="4639598" cy="3268807"/>
          </a:xfrm>
          <a:prstGeom prst="roundRect">
            <a:avLst>
              <a:gd name="adj" fmla="val 8199"/>
            </a:avLst>
          </a:prstGeom>
          <a:ln w="28575">
            <a:solidFill>
              <a:srgbClr val="6CBB86"/>
            </a:solidFill>
          </a:ln>
        </p:spPr>
      </p:pic>
      <p:sp>
        <p:nvSpPr>
          <p:cNvPr id="6" name="Rectangle 5"/>
          <p:cNvSpPr/>
          <p:nvPr/>
        </p:nvSpPr>
        <p:spPr>
          <a:xfrm>
            <a:off x="758361" y="2887831"/>
            <a:ext cx="2689689" cy="1384995"/>
          </a:xfrm>
          <a:prstGeom prst="rect">
            <a:avLst/>
          </a:prstGeom>
        </p:spPr>
        <p:txBody>
          <a:bodyPr wrap="square" lIns="0" tIns="0" rIns="0" bIns="0">
            <a:spAutoFit/>
          </a:bodyPr>
          <a:lstStyle/>
          <a:p>
            <a:r>
              <a:rPr lang="en-GB" dirty="0"/>
              <a:t>Inside each one is an action to complete. These are usually ways you can help other people and treat them with kindness.</a:t>
            </a:r>
          </a:p>
        </p:txBody>
      </p:sp>
    </p:spTree>
    <p:extLst>
      <p:ext uri="{BB962C8B-B14F-4D97-AF65-F5344CB8AC3E}">
        <p14:creationId xmlns:p14="http://schemas.microsoft.com/office/powerpoint/2010/main" val="6602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Helping Others</a:t>
            </a:r>
          </a:p>
        </p:txBody>
      </p:sp>
      <p:sp>
        <p:nvSpPr>
          <p:cNvPr id="5" name="Rectangle 4"/>
          <p:cNvSpPr/>
          <p:nvPr/>
        </p:nvSpPr>
        <p:spPr>
          <a:xfrm>
            <a:off x="755650" y="1513946"/>
            <a:ext cx="7632700" cy="830997"/>
          </a:xfrm>
          <a:prstGeom prst="rect">
            <a:avLst/>
          </a:prstGeom>
        </p:spPr>
        <p:txBody>
          <a:bodyPr wrap="square" lIns="0" tIns="0" rIns="0" bIns="0">
            <a:spAutoFit/>
          </a:bodyPr>
          <a:lstStyle/>
          <a:p>
            <a:r>
              <a:rPr lang="en-GB" dirty="0"/>
              <a:t>Helping others and doing good deeds is an important part of Ramadan. Sometimes, this means giving money to charities or people that need help. It can also mean being kind, giving your time and sharing what you have.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5561" y="2543175"/>
            <a:ext cx="5312877" cy="3541918"/>
          </a:xfrm>
          <a:prstGeom prst="roundRect">
            <a:avLst>
              <a:gd name="adj" fmla="val 5372"/>
            </a:avLst>
          </a:prstGeom>
          <a:ln w="28575">
            <a:solidFill>
              <a:srgbClr val="6CBB86"/>
            </a:solidFill>
          </a:ln>
        </p:spPr>
      </p:pic>
    </p:spTree>
    <p:extLst>
      <p:ext uri="{BB962C8B-B14F-4D97-AF65-F5344CB8AC3E}">
        <p14:creationId xmlns:p14="http://schemas.microsoft.com/office/powerpoint/2010/main" val="248769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err="1">
                <a:latin typeface="+mn-lt"/>
              </a:rPr>
              <a:t>Iftar</a:t>
            </a:r>
            <a:endParaRPr lang="en-GB" sz="3600" dirty="0">
              <a:latin typeface="+mn-lt"/>
            </a:endParaRPr>
          </a:p>
        </p:txBody>
      </p:sp>
      <p:sp>
        <p:nvSpPr>
          <p:cNvPr id="5" name="Rectangle 4"/>
          <p:cNvSpPr/>
          <p:nvPr/>
        </p:nvSpPr>
        <p:spPr>
          <a:xfrm>
            <a:off x="755650" y="1513946"/>
            <a:ext cx="3606800" cy="4431983"/>
          </a:xfrm>
          <a:prstGeom prst="rect">
            <a:avLst/>
          </a:prstGeom>
        </p:spPr>
        <p:txBody>
          <a:bodyPr wrap="square" lIns="0" tIns="0" rIns="0" bIns="0">
            <a:spAutoFit/>
          </a:bodyPr>
          <a:lstStyle/>
          <a:p>
            <a:r>
              <a:rPr lang="en-GB" dirty="0" err="1"/>
              <a:t>Iftar</a:t>
            </a:r>
            <a:r>
              <a:rPr lang="en-GB" dirty="0"/>
              <a:t> is a very important meal during Ramadan. This is the time when Muslims will break their fast and are able to eat again. </a:t>
            </a:r>
          </a:p>
          <a:p>
            <a:endParaRPr lang="en-GB" dirty="0">
              <a:latin typeface="Twinkl" pitchFamily="50" charset="0"/>
            </a:endParaRPr>
          </a:p>
          <a:p>
            <a:r>
              <a:rPr lang="en-GB" dirty="0"/>
              <a:t>As the sun goes down, Muslims will break their fast with something small, like dates and water. Then, they will say the </a:t>
            </a:r>
            <a:r>
              <a:rPr lang="en-GB" dirty="0" err="1"/>
              <a:t>Maghrib</a:t>
            </a:r>
            <a:r>
              <a:rPr lang="en-GB" dirty="0"/>
              <a:t> prayer. Once the sun has completely gone down, they will eat a larger meal.</a:t>
            </a:r>
          </a:p>
          <a:p>
            <a:endParaRPr lang="en-GB" dirty="0">
              <a:latin typeface="Twinkl" pitchFamily="50" charset="0"/>
            </a:endParaRPr>
          </a:p>
          <a:p>
            <a:r>
              <a:rPr lang="en-GB" dirty="0"/>
              <a:t>Usually, </a:t>
            </a:r>
            <a:r>
              <a:rPr lang="en-GB" dirty="0" err="1"/>
              <a:t>Iftar</a:t>
            </a:r>
            <a:r>
              <a:rPr lang="en-GB" dirty="0"/>
              <a:t> meals will include rice, chicken or beef, yoghurt, samosas, roti and desserts, such </a:t>
            </a:r>
            <a:br>
              <a:rPr lang="en-GB" dirty="0"/>
            </a:br>
            <a:r>
              <a:rPr lang="en-GB" dirty="0"/>
              <a:t>as sweet rice.</a:t>
            </a:r>
            <a:endParaRPr lang="en-GB" dirty="0">
              <a:latin typeface="Twinkl" pitchFamily="50"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004" r="4856"/>
          <a:stretch/>
        </p:blipFill>
        <p:spPr>
          <a:xfrm>
            <a:off x="4572000" y="1498496"/>
            <a:ext cx="3816350" cy="4609783"/>
          </a:xfrm>
          <a:prstGeom prst="roundRect">
            <a:avLst>
              <a:gd name="adj" fmla="val 5935"/>
            </a:avLst>
          </a:prstGeom>
          <a:ln w="28575">
            <a:solidFill>
              <a:srgbClr val="6CBB86"/>
            </a:solidFill>
          </a:ln>
        </p:spPr>
      </p:pic>
    </p:spTree>
    <p:extLst>
      <p:ext uri="{BB962C8B-B14F-4D97-AF65-F5344CB8AC3E}">
        <p14:creationId xmlns:p14="http://schemas.microsoft.com/office/powerpoint/2010/main" val="56212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Going to Mosque</a:t>
            </a:r>
          </a:p>
        </p:txBody>
      </p:sp>
      <p:sp>
        <p:nvSpPr>
          <p:cNvPr id="3" name="Rectangle 2"/>
          <p:cNvSpPr/>
          <p:nvPr/>
        </p:nvSpPr>
        <p:spPr>
          <a:xfrm>
            <a:off x="755649" y="1513946"/>
            <a:ext cx="7632701" cy="1938992"/>
          </a:xfrm>
          <a:prstGeom prst="rect">
            <a:avLst/>
          </a:prstGeom>
        </p:spPr>
        <p:txBody>
          <a:bodyPr wrap="square" lIns="0" tIns="0" rIns="0" bIns="0">
            <a:spAutoFit/>
          </a:bodyPr>
          <a:lstStyle/>
          <a:p>
            <a:r>
              <a:rPr lang="en-GB" dirty="0"/>
              <a:t>Going to mosque is an important part of both Ramadan and Eid.</a:t>
            </a:r>
          </a:p>
          <a:p>
            <a:endParaRPr lang="en-GB" dirty="0"/>
          </a:p>
          <a:p>
            <a:r>
              <a:rPr lang="en-GB" dirty="0"/>
              <a:t>Muslims will pray in a room called a ‘</a:t>
            </a:r>
            <a:r>
              <a:rPr lang="en-GB" dirty="0" err="1"/>
              <a:t>musallah</a:t>
            </a:r>
            <a:r>
              <a:rPr lang="en-GB" dirty="0"/>
              <a:t>’. This is a big open space. The carpet usually has a pattern with spaces for each person to sit. Everyone must take off their shoes inside the mosque.</a:t>
            </a:r>
          </a:p>
          <a:p>
            <a:endParaRPr lang="en-GB" dirty="0"/>
          </a:p>
          <a:p>
            <a:r>
              <a:rPr lang="en-GB" dirty="0"/>
              <a:t>The special prayer during Ramadan is called the ‘</a:t>
            </a:r>
            <a:r>
              <a:rPr lang="en-GB" dirty="0" err="1"/>
              <a:t>Taraweeh</a:t>
            </a:r>
            <a:r>
              <a:rPr lang="en-GB" dirty="0"/>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73" y="4112723"/>
            <a:ext cx="2230284" cy="1477201"/>
          </a:xfrm>
          <a:prstGeom prst="roundRect">
            <a:avLst>
              <a:gd name="adj" fmla="val 9132"/>
            </a:avLst>
          </a:prstGeom>
          <a:ln w="28575">
            <a:solidFill>
              <a:srgbClr val="6CBB86"/>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8783" y="4109589"/>
            <a:ext cx="2222786" cy="1483469"/>
          </a:xfrm>
          <a:prstGeom prst="roundRect">
            <a:avLst>
              <a:gd name="adj" fmla="val 8614"/>
            </a:avLst>
          </a:prstGeom>
          <a:ln w="28575">
            <a:solidFill>
              <a:srgbClr val="6CBB86"/>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373" y="3895725"/>
            <a:ext cx="2866794" cy="1911196"/>
          </a:xfrm>
          <a:prstGeom prst="roundRect">
            <a:avLst>
              <a:gd name="adj" fmla="val 8962"/>
            </a:avLst>
          </a:prstGeom>
          <a:ln w="28575">
            <a:solidFill>
              <a:srgbClr val="6CBB86"/>
            </a:solidFill>
          </a:ln>
        </p:spPr>
      </p:pic>
      <p:sp>
        <p:nvSpPr>
          <p:cNvPr id="9"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Sultan Mosque Prayer Hall</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Jnzl’s</a:t>
            </a:r>
            <a:r>
              <a:rPr lang="en-GB" altLang="en-US" sz="500" b="1" dirty="0">
                <a:latin typeface="Tuffy-TTF" panose="020B0603060100000000" pitchFamily="34" charset="0"/>
                <a:ea typeface="Tuffy" panose="020B0603060100000000" pitchFamily="34" charset="0"/>
                <a:cs typeface="Arial" panose="020B0604020202020204" pitchFamily="34" charset="0"/>
              </a:rPr>
              <a:t> Photos</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30342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Eid al-</a:t>
            </a:r>
            <a:r>
              <a:rPr lang="en-GB" sz="3600" dirty="0" err="1">
                <a:latin typeface="+mn-lt"/>
              </a:rPr>
              <a:t>Fitr</a:t>
            </a:r>
            <a:endParaRPr lang="en-GB" sz="3600" dirty="0">
              <a:latin typeface="+mn-lt"/>
            </a:endParaRPr>
          </a:p>
        </p:txBody>
      </p:sp>
      <p:sp>
        <p:nvSpPr>
          <p:cNvPr id="5" name="Rectangle 4"/>
          <p:cNvSpPr/>
          <p:nvPr/>
        </p:nvSpPr>
        <p:spPr>
          <a:xfrm>
            <a:off x="755650" y="1513946"/>
            <a:ext cx="3255035" cy="2769989"/>
          </a:xfrm>
          <a:prstGeom prst="rect">
            <a:avLst/>
          </a:prstGeom>
        </p:spPr>
        <p:txBody>
          <a:bodyPr wrap="square" lIns="0" tIns="0" rIns="0" bIns="0">
            <a:spAutoFit/>
          </a:bodyPr>
          <a:lstStyle/>
          <a:p>
            <a:r>
              <a:rPr lang="en-GB" dirty="0"/>
              <a:t>Eid al-</a:t>
            </a:r>
            <a:r>
              <a:rPr lang="en-GB" dirty="0" err="1"/>
              <a:t>Fitr</a:t>
            </a:r>
            <a:r>
              <a:rPr lang="en-GB" dirty="0"/>
              <a:t> is the festival that marks the end of Ramadan and the fast. It lasts for three days.</a:t>
            </a:r>
          </a:p>
          <a:p>
            <a:endParaRPr lang="en-GB" dirty="0">
              <a:latin typeface="Twinkl" pitchFamily="50" charset="0"/>
            </a:endParaRPr>
          </a:p>
          <a:p>
            <a:r>
              <a:rPr lang="en-GB" dirty="0"/>
              <a:t>During Eid, Muslims thank Allah for the help and strength he gave them when they fasted.</a:t>
            </a:r>
          </a:p>
          <a:p>
            <a:endParaRPr lang="en-GB" dirty="0">
              <a:latin typeface="Twinkl" pitchFamily="50" charset="0"/>
            </a:endParaRPr>
          </a:p>
          <a:p>
            <a:r>
              <a:rPr lang="en-GB" dirty="0"/>
              <a:t>The festival starts when the new moon is seen in the sky.</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164" r="8215"/>
          <a:stretch/>
        </p:blipFill>
        <p:spPr>
          <a:xfrm>
            <a:off x="4121279" y="1513946"/>
            <a:ext cx="4267070" cy="4463201"/>
          </a:xfrm>
          <a:prstGeom prst="roundRect">
            <a:avLst>
              <a:gd name="adj" fmla="val 4683"/>
            </a:avLst>
          </a:prstGeom>
          <a:ln w="28575">
            <a:solidFill>
              <a:srgbClr val="6CBB86"/>
            </a:solidFill>
          </a:ln>
        </p:spPr>
      </p:pic>
    </p:spTree>
    <p:extLst>
      <p:ext uri="{BB962C8B-B14F-4D97-AF65-F5344CB8AC3E}">
        <p14:creationId xmlns:p14="http://schemas.microsoft.com/office/powerpoint/2010/main" val="238197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135</TotalTime>
  <Words>681</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Twinkl</vt:lpstr>
      <vt:lpstr>Calibri</vt:lpstr>
      <vt:lpstr>Tuffy</vt:lpstr>
      <vt:lpstr>Tuffy-TTF</vt:lpstr>
      <vt:lpstr>Arial</vt:lpstr>
      <vt:lpstr>Office Theme</vt:lpstr>
      <vt:lpstr>PowerPoint Presentation</vt:lpstr>
      <vt:lpstr>What Is Ramadan?</vt:lpstr>
      <vt:lpstr>Fasting</vt:lpstr>
      <vt:lpstr>Suhoor</vt:lpstr>
      <vt:lpstr>Ramadan Calendar</vt:lpstr>
      <vt:lpstr>Helping Others</vt:lpstr>
      <vt:lpstr>Iftar</vt:lpstr>
      <vt:lpstr>Going to Mosque</vt:lpstr>
      <vt:lpstr>Eid al-Fitr</vt:lpstr>
      <vt:lpstr>Eid Celebrations</vt:lpstr>
      <vt:lpstr>Eid Celebrations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Katy Duncan</cp:lastModifiedBy>
  <cp:revision>13</cp:revision>
  <dcterms:created xsi:type="dcterms:W3CDTF">2019-04-11T16:07:08Z</dcterms:created>
  <dcterms:modified xsi:type="dcterms:W3CDTF">2020-05-05T12:35:00Z</dcterms:modified>
</cp:coreProperties>
</file>