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73" r:id="rId4"/>
    <p:sldId id="275" r:id="rId5"/>
    <p:sldId id="274" r:id="rId6"/>
    <p:sldId id="276" r:id="rId7"/>
    <p:sldId id="277" r:id="rId8"/>
    <p:sldId id="278" r:id="rId9"/>
    <p:sldId id="279" r:id="rId10"/>
    <p:sldId id="280"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85"/>
    <a:srgbClr val="E6E6E6"/>
    <a:srgbClr val="E5526C"/>
    <a:srgbClr val="EA506C"/>
    <a:srgbClr val="E5007E"/>
    <a:srgbClr val="DE1E5A"/>
    <a:srgbClr val="E0792A"/>
    <a:srgbClr val="009541"/>
    <a:srgbClr val="F07D1A"/>
    <a:srgbClr val="10A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60"/>
  </p:normalViewPr>
  <p:slideViewPr>
    <p:cSldViewPr snapToGrid="0" showGuides="1">
      <p:cViewPr varScale="1">
        <p:scale>
          <a:sx n="86" d="100"/>
          <a:sy n="86" d="100"/>
        </p:scale>
        <p:origin x="1200" y="5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03/01/2022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85392" y="4729005"/>
            <a:ext cx="4373216" cy="1033740"/>
          </a:xfrm>
          <a:prstGeom prst="round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What facts can you </a:t>
            </a:r>
            <a:br>
              <a:rPr lang="en-GB" altLang="en-US" dirty="0">
                <a:solidFill>
                  <a:schemeClr val="bg1"/>
                </a:solidFill>
              </a:rPr>
            </a:br>
            <a:r>
              <a:rPr lang="en-GB" altLang="en-US" dirty="0">
                <a:solidFill>
                  <a:schemeClr val="bg1"/>
                </a:solidFill>
              </a:rPr>
              <a:t>find out about </a:t>
            </a:r>
            <a:br>
              <a:rPr lang="en-GB" altLang="en-US" dirty="0">
                <a:solidFill>
                  <a:schemeClr val="bg1"/>
                </a:solidFill>
              </a:rPr>
            </a:br>
            <a:r>
              <a:rPr lang="en-GB" altLang="en-US" dirty="0">
                <a:solidFill>
                  <a:schemeClr val="bg1"/>
                </a:solidFill>
              </a:rPr>
              <a:t>these animals?</a:t>
            </a:r>
          </a:p>
        </p:txBody>
      </p:sp>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Animals in Danger of Extinction</a:t>
            </a:r>
          </a:p>
        </p:txBody>
      </p:sp>
      <p:sp>
        <p:nvSpPr>
          <p:cNvPr id="17" name="TextBox 16"/>
          <p:cNvSpPr txBox="1"/>
          <p:nvPr/>
        </p:nvSpPr>
        <p:spPr>
          <a:xfrm>
            <a:off x="755650" y="1808710"/>
            <a:ext cx="7632700" cy="646331"/>
          </a:xfrm>
          <a:prstGeom prst="rect">
            <a:avLst/>
          </a:prstGeom>
          <a:noFill/>
        </p:spPr>
        <p:txBody>
          <a:bodyPr wrap="square" lIns="108000" rIns="144000" rtlCol="0">
            <a:spAutoFit/>
          </a:bodyPr>
          <a:lstStyle/>
          <a:p>
            <a:pPr algn="ctr">
              <a:spcBef>
                <a:spcPct val="0"/>
              </a:spcBef>
            </a:pPr>
            <a:r>
              <a:rPr lang="en-GB" altLang="en-US" dirty="0"/>
              <a:t>There are many animals in our world </a:t>
            </a:r>
          </a:p>
          <a:p>
            <a:pPr algn="ctr">
              <a:spcBef>
                <a:spcPct val="0"/>
              </a:spcBef>
            </a:pPr>
            <a:r>
              <a:rPr lang="en-GB" altLang="en-US" dirty="0"/>
              <a:t>which are at risk of becoming extinct. </a:t>
            </a:r>
          </a:p>
        </p:txBody>
      </p:sp>
      <p:sp>
        <p:nvSpPr>
          <p:cNvPr id="2" name="Oval 1"/>
          <p:cNvSpPr/>
          <p:nvPr/>
        </p:nvSpPr>
        <p:spPr>
          <a:xfrm>
            <a:off x="757501" y="2653825"/>
            <a:ext cx="1550228" cy="1550228"/>
          </a:xfrm>
          <a:prstGeom prst="ellipse">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784375" y="2653825"/>
            <a:ext cx="1550228" cy="1550228"/>
          </a:xfrm>
          <a:prstGeom prst="ellipse">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811249" y="2653825"/>
            <a:ext cx="1550228" cy="1550228"/>
          </a:xfrm>
          <a:prstGeom prst="ellipse">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838122" y="2653825"/>
            <a:ext cx="1550228" cy="1550228"/>
          </a:xfrm>
          <a:prstGeom prst="ellipse">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770938" y="4204053"/>
            <a:ext cx="1550228" cy="1550228"/>
          </a:xfrm>
          <a:prstGeom prst="ellipse">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824686" y="4204053"/>
            <a:ext cx="1550228" cy="1550228"/>
          </a:xfrm>
          <a:prstGeom prst="ellipse">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307" y="2914180"/>
            <a:ext cx="1279934" cy="102963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3525" y="3072058"/>
            <a:ext cx="1271927" cy="7574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0893" y="3081936"/>
            <a:ext cx="1270939" cy="80081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0579" y="2806086"/>
            <a:ext cx="1105313" cy="1151340"/>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52781">
            <a:off x="2042033" y="4399370"/>
            <a:ext cx="1175033" cy="1157548"/>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5819" y="4450680"/>
            <a:ext cx="787962" cy="1069845"/>
          </a:xfrm>
          <a:prstGeom prst="rect">
            <a:avLst/>
          </a:prstGeom>
        </p:spPr>
      </p:pic>
      <p:sp>
        <p:nvSpPr>
          <p:cNvPr id="29" name="Rounded Rectangle 28"/>
          <p:cNvSpPr/>
          <p:nvPr/>
        </p:nvSpPr>
        <p:spPr>
          <a:xfrm>
            <a:off x="756575" y="3236246"/>
            <a:ext cx="1552079" cy="385508"/>
          </a:xfrm>
          <a:prstGeom prst="roundRect">
            <a:avLst/>
          </a:prstGeom>
          <a:solidFill>
            <a:srgbClr val="00928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1600" dirty="0">
                <a:solidFill>
                  <a:schemeClr val="bg1"/>
                </a:solidFill>
              </a:rPr>
              <a:t>elephant</a:t>
            </a:r>
          </a:p>
        </p:txBody>
      </p:sp>
      <p:sp>
        <p:nvSpPr>
          <p:cNvPr id="30" name="Rounded Rectangle 29"/>
          <p:cNvSpPr/>
          <p:nvPr/>
        </p:nvSpPr>
        <p:spPr>
          <a:xfrm>
            <a:off x="2782524" y="3251624"/>
            <a:ext cx="1552079" cy="385508"/>
          </a:xfrm>
          <a:prstGeom prst="roundRect">
            <a:avLst/>
          </a:prstGeom>
          <a:solidFill>
            <a:srgbClr val="00928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1600" dirty="0">
                <a:solidFill>
                  <a:schemeClr val="bg1"/>
                </a:solidFill>
              </a:rPr>
              <a:t>Amur leopard</a:t>
            </a:r>
          </a:p>
        </p:txBody>
      </p:sp>
      <p:sp>
        <p:nvSpPr>
          <p:cNvPr id="31" name="Rounded Rectangle 30"/>
          <p:cNvSpPr/>
          <p:nvPr/>
        </p:nvSpPr>
        <p:spPr>
          <a:xfrm>
            <a:off x="4810322" y="3242792"/>
            <a:ext cx="1552079" cy="385508"/>
          </a:xfrm>
          <a:prstGeom prst="roundRect">
            <a:avLst/>
          </a:prstGeom>
          <a:solidFill>
            <a:srgbClr val="00928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1600" dirty="0">
                <a:solidFill>
                  <a:schemeClr val="bg1"/>
                </a:solidFill>
              </a:rPr>
              <a:t>sea turtle</a:t>
            </a:r>
          </a:p>
        </p:txBody>
      </p:sp>
      <p:sp>
        <p:nvSpPr>
          <p:cNvPr id="32" name="Rounded Rectangle 31"/>
          <p:cNvSpPr/>
          <p:nvPr/>
        </p:nvSpPr>
        <p:spPr>
          <a:xfrm>
            <a:off x="6838120" y="3229416"/>
            <a:ext cx="1552079" cy="385508"/>
          </a:xfrm>
          <a:prstGeom prst="roundRect">
            <a:avLst/>
          </a:prstGeom>
          <a:solidFill>
            <a:srgbClr val="00928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1600" dirty="0">
                <a:solidFill>
                  <a:schemeClr val="bg1"/>
                </a:solidFill>
              </a:rPr>
              <a:t>gorilla</a:t>
            </a:r>
          </a:p>
        </p:txBody>
      </p:sp>
      <p:sp>
        <p:nvSpPr>
          <p:cNvPr id="33" name="Rounded Rectangle 32"/>
          <p:cNvSpPr/>
          <p:nvPr/>
        </p:nvSpPr>
        <p:spPr>
          <a:xfrm>
            <a:off x="1770012" y="4792504"/>
            <a:ext cx="1552079" cy="385508"/>
          </a:xfrm>
          <a:prstGeom prst="roundRect">
            <a:avLst/>
          </a:prstGeom>
          <a:solidFill>
            <a:srgbClr val="00928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1600" dirty="0">
                <a:solidFill>
                  <a:schemeClr val="bg1"/>
                </a:solidFill>
              </a:rPr>
              <a:t>orangutan</a:t>
            </a:r>
          </a:p>
        </p:txBody>
      </p:sp>
      <p:sp>
        <p:nvSpPr>
          <p:cNvPr id="34" name="Rounded Rectangle 33"/>
          <p:cNvSpPr/>
          <p:nvPr/>
        </p:nvSpPr>
        <p:spPr>
          <a:xfrm>
            <a:off x="5823760" y="4779644"/>
            <a:ext cx="1552079" cy="385508"/>
          </a:xfrm>
          <a:prstGeom prst="roundRect">
            <a:avLst/>
          </a:prstGeom>
          <a:solidFill>
            <a:srgbClr val="00928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1600" dirty="0">
                <a:solidFill>
                  <a:schemeClr val="bg1"/>
                </a:solidFill>
              </a:rPr>
              <a:t>tiger</a:t>
            </a:r>
          </a:p>
        </p:txBody>
      </p:sp>
    </p:spTree>
    <p:extLst>
      <p:ext uri="{BB962C8B-B14F-4D97-AF65-F5344CB8AC3E}">
        <p14:creationId xmlns:p14="http://schemas.microsoft.com/office/powerpoint/2010/main" val="41773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55650" y="4465863"/>
            <a:ext cx="4253672" cy="1626961"/>
          </a:xfrm>
          <a:prstGeom prst="roundRect">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Ins="612000" rtlCol="0" anchor="ctr"/>
          <a:lstStyle/>
          <a:p>
            <a:pPr>
              <a:lnSpc>
                <a:spcPct val="100000"/>
              </a:lnSpc>
              <a:spcBef>
                <a:spcPct val="0"/>
              </a:spcBef>
              <a:buFontTx/>
              <a:buNone/>
            </a:pPr>
            <a:r>
              <a:rPr lang="en-GB" altLang="en-US" dirty="0">
                <a:solidFill>
                  <a:schemeClr val="tx1"/>
                </a:solidFill>
              </a:rPr>
              <a:t>Some become extinct because the places where they live or grow have been destroyed to make room for buildings and factories.</a:t>
            </a:r>
          </a:p>
        </p:txBody>
      </p:sp>
      <p:sp>
        <p:nvSpPr>
          <p:cNvPr id="10" name="Rounded Rectangle 9"/>
          <p:cNvSpPr/>
          <p:nvPr/>
        </p:nvSpPr>
        <p:spPr>
          <a:xfrm>
            <a:off x="755650" y="4456915"/>
            <a:ext cx="4253672" cy="1626961"/>
          </a:xfrm>
          <a:prstGeom prst="roundRect">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Ins="612000" rtlCol="0" anchor="ctr"/>
          <a:lstStyle/>
          <a:p>
            <a:pPr>
              <a:lnSpc>
                <a:spcPct val="100000"/>
              </a:lnSpc>
              <a:spcBef>
                <a:spcPct val="0"/>
              </a:spcBef>
              <a:buFontTx/>
              <a:buNone/>
            </a:pPr>
            <a:r>
              <a:rPr lang="en-GB" altLang="en-US" dirty="0">
                <a:solidFill>
                  <a:schemeClr val="tx1"/>
                </a:solidFill>
              </a:rPr>
              <a:t>Some become extinct because they have been hunted and killed.</a:t>
            </a:r>
          </a:p>
        </p:txBody>
      </p:sp>
      <p:sp>
        <p:nvSpPr>
          <p:cNvPr id="11" name="Rounded Rectangle 10"/>
          <p:cNvSpPr/>
          <p:nvPr/>
        </p:nvSpPr>
        <p:spPr>
          <a:xfrm>
            <a:off x="755650" y="4447967"/>
            <a:ext cx="4253672" cy="1626961"/>
          </a:xfrm>
          <a:prstGeom prst="roundRect">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Ins="612000" rtlCol="0" anchor="ctr"/>
          <a:lstStyle/>
          <a:p>
            <a:pPr>
              <a:lnSpc>
                <a:spcPct val="100000"/>
              </a:lnSpc>
              <a:spcBef>
                <a:spcPct val="0"/>
              </a:spcBef>
              <a:buFontTx/>
              <a:buNone/>
            </a:pPr>
            <a:r>
              <a:rPr lang="en-GB" altLang="en-US" dirty="0">
                <a:solidFill>
                  <a:schemeClr val="tx1"/>
                </a:solidFill>
              </a:rPr>
              <a:t>Others become extinct because the food they eat has run out.</a:t>
            </a:r>
          </a:p>
        </p:txBody>
      </p:sp>
      <p:sp>
        <p:nvSpPr>
          <p:cNvPr id="3" name="Rounded Rectangle 2"/>
          <p:cNvSpPr/>
          <p:nvPr/>
        </p:nvSpPr>
        <p:spPr>
          <a:xfrm>
            <a:off x="748472" y="3429000"/>
            <a:ext cx="4110548" cy="854246"/>
          </a:xfrm>
          <a:prstGeom prst="roundRect">
            <a:avLst/>
          </a:prstGeom>
          <a:solidFill>
            <a:srgbClr val="EA50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52000" bIns="108000" rtlCol="0" anchor="ctr">
            <a:spAutoFit/>
          </a:bodyPr>
          <a:lstStyle/>
          <a:p>
            <a:pPr>
              <a:spcBef>
                <a:spcPct val="0"/>
              </a:spcBef>
            </a:pPr>
            <a:r>
              <a:rPr lang="en-GB" altLang="en-US" b="1" dirty="0">
                <a:solidFill>
                  <a:schemeClr val="bg1"/>
                </a:solidFill>
              </a:rPr>
              <a:t>Why do some living things </a:t>
            </a:r>
            <a:br>
              <a:rPr lang="en-GB" altLang="en-US" b="1" dirty="0">
                <a:solidFill>
                  <a:schemeClr val="bg1"/>
                </a:solidFill>
              </a:rPr>
            </a:br>
            <a:r>
              <a:rPr lang="en-GB" altLang="en-US" b="1" dirty="0">
                <a:solidFill>
                  <a:schemeClr val="bg1"/>
                </a:solidFill>
              </a:rPr>
              <a:t>become extinct?</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9242"/>
          <a:stretch/>
        </p:blipFill>
        <p:spPr>
          <a:xfrm>
            <a:off x="4572000" y="1660200"/>
            <a:ext cx="3816350" cy="4441572"/>
          </a:xfrm>
          <a:prstGeom prst="rect">
            <a:avLst/>
          </a:prstGeom>
        </p:spPr>
      </p:pic>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What Does Extinct Mean?</a:t>
            </a:r>
          </a:p>
        </p:txBody>
      </p:sp>
      <p:sp>
        <p:nvSpPr>
          <p:cNvPr id="4" name="TextBox 3"/>
          <p:cNvSpPr txBox="1"/>
          <p:nvPr/>
        </p:nvSpPr>
        <p:spPr>
          <a:xfrm>
            <a:off x="755650" y="1828800"/>
            <a:ext cx="3734707" cy="1200329"/>
          </a:xfrm>
          <a:prstGeom prst="rect">
            <a:avLst/>
          </a:prstGeom>
          <a:noFill/>
        </p:spPr>
        <p:txBody>
          <a:bodyPr wrap="square" rtlCol="0">
            <a:spAutoFit/>
          </a:bodyPr>
          <a:lstStyle/>
          <a:p>
            <a:r>
              <a:rPr lang="en-GB" altLang="en-US" dirty="0"/>
              <a:t>The word extinct is used to describe a living thing that doesn’t exist anymore. It might be a plant or an animal.</a:t>
            </a:r>
          </a:p>
        </p:txBody>
      </p:sp>
      <p:sp>
        <p:nvSpPr>
          <p:cNvPr id="8" name="TextBox 7"/>
          <p:cNvSpPr txBox="1"/>
          <p:nvPr/>
        </p:nvSpPr>
        <p:spPr>
          <a:xfrm>
            <a:off x="748472" y="1851073"/>
            <a:ext cx="3734707" cy="1477328"/>
          </a:xfrm>
          <a:prstGeom prst="rect">
            <a:avLst/>
          </a:prstGeom>
          <a:noFill/>
        </p:spPr>
        <p:txBody>
          <a:bodyPr wrap="square" rtlCol="0">
            <a:spAutoFit/>
          </a:bodyPr>
          <a:lstStyle/>
          <a:p>
            <a:pPr>
              <a:spcBef>
                <a:spcPct val="0"/>
              </a:spcBef>
            </a:pPr>
            <a:r>
              <a:rPr lang="en-GB" altLang="en-US" dirty="0"/>
              <a:t>Something that is extinct has died out and there is no way another one can be born as a baby, grown from a seed or hatched from an egg.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4405" y="2876092"/>
            <a:ext cx="2871540" cy="2095304"/>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animBg="1"/>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55650" y="3306248"/>
            <a:ext cx="4555822" cy="2458150"/>
          </a:xfrm>
          <a:prstGeom prst="roundRect">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0" rIns="720000" rtlCol="0" anchor="ctr"/>
          <a:lstStyle/>
          <a:p>
            <a:pPr>
              <a:lnSpc>
                <a:spcPct val="100000"/>
              </a:lnSpc>
              <a:spcBef>
                <a:spcPct val="0"/>
              </a:spcBef>
              <a:buFontTx/>
              <a:buNone/>
            </a:pPr>
            <a:r>
              <a:rPr lang="en-GB" altLang="en-US" dirty="0">
                <a:solidFill>
                  <a:schemeClr val="tx1"/>
                </a:solidFill>
              </a:rPr>
              <a:t>The sabre-toothed cat became extinct around 10 000 years ago. They had big strong teeth to catch their food. They ate mammoths and </a:t>
            </a:r>
            <a:r>
              <a:rPr lang="en-GB" altLang="en-US" dirty="0" err="1">
                <a:solidFill>
                  <a:schemeClr val="tx1"/>
                </a:solidFill>
              </a:rPr>
              <a:t>mastadons</a:t>
            </a:r>
            <a:r>
              <a:rPr lang="en-GB" altLang="en-US" dirty="0">
                <a:solidFill>
                  <a:schemeClr val="tx1"/>
                </a:solidFill>
              </a:rPr>
              <a:t>. The sabre-toothed cat died out when </a:t>
            </a:r>
            <a:r>
              <a:rPr lang="en-GB" altLang="en-US" dirty="0" err="1">
                <a:solidFill>
                  <a:schemeClr val="tx1"/>
                </a:solidFill>
              </a:rPr>
              <a:t>mastadons</a:t>
            </a:r>
            <a:r>
              <a:rPr lang="en-GB" altLang="en-US" dirty="0">
                <a:solidFill>
                  <a:schemeClr val="tx1"/>
                </a:solidFill>
              </a:rPr>
              <a:t> became extinct.</a:t>
            </a:r>
          </a:p>
        </p:txBody>
      </p:sp>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Sabre-Toothed Cat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9012" r="-35"/>
          <a:stretch/>
        </p:blipFill>
        <p:spPr>
          <a:xfrm>
            <a:off x="4574200" y="1677725"/>
            <a:ext cx="3816351" cy="4422273"/>
          </a:xfrm>
          <a:prstGeom prst="rect">
            <a:avLst/>
          </a:prstGeom>
        </p:spPr>
      </p:pic>
      <p:sp>
        <p:nvSpPr>
          <p:cNvPr id="17" name="TextBox 16"/>
          <p:cNvSpPr txBox="1"/>
          <p:nvPr/>
        </p:nvSpPr>
        <p:spPr>
          <a:xfrm>
            <a:off x="755650" y="1851073"/>
            <a:ext cx="3727529" cy="1200329"/>
          </a:xfrm>
          <a:prstGeom prst="rect">
            <a:avLst/>
          </a:prstGeom>
          <a:noFill/>
        </p:spPr>
        <p:txBody>
          <a:bodyPr wrap="square" lIns="108000" rtlCol="0">
            <a:spAutoFit/>
          </a:bodyPr>
          <a:lstStyle/>
          <a:p>
            <a:pPr>
              <a:spcBef>
                <a:spcPct val="0"/>
              </a:spcBef>
            </a:pPr>
            <a:r>
              <a:rPr lang="en-GB" altLang="en-US" dirty="0"/>
              <a:t>Their habitat (where they lived) was in grasslands and pine forests where they could drink from lakes and rivers.</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725" y="4237264"/>
            <a:ext cx="3225738" cy="1694934"/>
          </a:xfrm>
          <a:prstGeom prst="rect">
            <a:avLst/>
          </a:prstGeom>
        </p:spPr>
      </p:pic>
      <p:sp>
        <p:nvSpPr>
          <p:cNvPr id="20" name="Rounded Rectangle 19"/>
          <p:cNvSpPr/>
          <p:nvPr/>
        </p:nvSpPr>
        <p:spPr>
          <a:xfrm>
            <a:off x="4946833" y="1944559"/>
            <a:ext cx="3071081" cy="942967"/>
          </a:xfrm>
          <a:prstGeom prst="roundRect">
            <a:avLst/>
          </a:prstGeom>
          <a:solidFill>
            <a:schemeClr val="bg1"/>
          </a:solidFill>
          <a:ln w="38100">
            <a:solidFill>
              <a:srgbClr val="EA506C"/>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00000"/>
              </a:lnSpc>
              <a:spcBef>
                <a:spcPct val="0"/>
              </a:spcBef>
              <a:buFontTx/>
              <a:buNone/>
            </a:pPr>
            <a:r>
              <a:rPr lang="en-GB" altLang="en-US" dirty="0">
                <a:solidFill>
                  <a:schemeClr val="tx1"/>
                </a:solidFill>
              </a:rPr>
              <a:t>These cats were excellent hunters and they had </a:t>
            </a:r>
            <a:br>
              <a:rPr lang="en-GB" altLang="en-US" dirty="0">
                <a:solidFill>
                  <a:schemeClr val="tx1"/>
                </a:solidFill>
              </a:rPr>
            </a:br>
            <a:r>
              <a:rPr lang="en-GB" altLang="en-US" dirty="0">
                <a:solidFill>
                  <a:schemeClr val="tx1"/>
                </a:solidFill>
              </a:rPr>
              <a:t>very long canine teeth.</a:t>
            </a:r>
          </a:p>
        </p:txBody>
      </p:sp>
      <p:sp>
        <p:nvSpPr>
          <p:cNvPr id="22" name="Rounded Rectangle 21"/>
          <p:cNvSpPr/>
          <p:nvPr/>
        </p:nvSpPr>
        <p:spPr>
          <a:xfrm>
            <a:off x="5752914" y="3264968"/>
            <a:ext cx="2265000" cy="692045"/>
          </a:xfrm>
          <a:prstGeom prst="roundRect">
            <a:avLst/>
          </a:prstGeom>
          <a:solidFill>
            <a:schemeClr val="bg1"/>
          </a:solidFill>
          <a:ln w="38100">
            <a:solidFill>
              <a:srgbClr val="EA506C"/>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lnSpc>
                <a:spcPct val="100000"/>
              </a:lnSpc>
              <a:spcBef>
                <a:spcPct val="0"/>
              </a:spcBef>
              <a:buFontTx/>
              <a:buNone/>
            </a:pPr>
            <a:r>
              <a:rPr lang="en-GB" altLang="en-US" dirty="0">
                <a:solidFill>
                  <a:schemeClr val="tx1"/>
                </a:solidFill>
              </a:rPr>
              <a:t>They had a body </a:t>
            </a:r>
            <a:br>
              <a:rPr lang="en-GB" altLang="en-US" dirty="0">
                <a:solidFill>
                  <a:schemeClr val="tx1"/>
                </a:solidFill>
              </a:rPr>
            </a:br>
            <a:r>
              <a:rPr lang="en-GB" altLang="en-US" dirty="0">
                <a:solidFill>
                  <a:schemeClr val="tx1"/>
                </a:solidFill>
              </a:rPr>
              <a:t>a bit like a bear.</a:t>
            </a:r>
          </a:p>
        </p:txBody>
      </p:sp>
      <p:cxnSp>
        <p:nvCxnSpPr>
          <p:cNvPr id="23" name="Straight Arrow Connector 22"/>
          <p:cNvCxnSpPr>
            <a:stCxn id="20" idx="1"/>
          </p:cNvCxnSpPr>
          <p:nvPr/>
        </p:nvCxnSpPr>
        <p:spPr>
          <a:xfrm>
            <a:off x="4946833" y="2416043"/>
            <a:ext cx="0" cy="2267275"/>
          </a:xfrm>
          <a:prstGeom prst="straightConnector1">
            <a:avLst/>
          </a:prstGeom>
          <a:ln w="38100">
            <a:solidFill>
              <a:srgbClr val="E5526C"/>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482373" y="3951093"/>
            <a:ext cx="403041" cy="286171"/>
          </a:xfrm>
          <a:prstGeom prst="straightConnector1">
            <a:avLst/>
          </a:prstGeom>
          <a:ln w="38100">
            <a:solidFill>
              <a:srgbClr val="E5526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10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45557" y="4916493"/>
            <a:ext cx="4025168" cy="115244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nSpc>
                <a:spcPct val="100000"/>
              </a:lnSpc>
              <a:spcBef>
                <a:spcPct val="0"/>
              </a:spcBef>
              <a:buFontTx/>
              <a:buNone/>
            </a:pPr>
            <a:r>
              <a:rPr lang="en-GB" altLang="en-US" dirty="0">
                <a:solidFill>
                  <a:schemeClr val="bg1"/>
                </a:solidFill>
              </a:rPr>
              <a:t>Their bodies were covered in long hair to keep them warm.</a:t>
            </a:r>
          </a:p>
        </p:txBody>
      </p:sp>
      <p:sp>
        <p:nvSpPr>
          <p:cNvPr id="20" name="Rounded Rectangle 19"/>
          <p:cNvSpPr/>
          <p:nvPr/>
        </p:nvSpPr>
        <p:spPr>
          <a:xfrm>
            <a:off x="755650" y="4038602"/>
            <a:ext cx="4025168" cy="62907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rIns="0" rtlCol="0" anchor="ctr"/>
          <a:lstStyle/>
          <a:p>
            <a:pPr>
              <a:lnSpc>
                <a:spcPct val="100000"/>
              </a:lnSpc>
              <a:spcBef>
                <a:spcPct val="0"/>
              </a:spcBef>
              <a:buFontTx/>
              <a:buNone/>
            </a:pPr>
            <a:r>
              <a:rPr lang="en-GB" altLang="en-US" dirty="0">
                <a:solidFill>
                  <a:schemeClr val="bg1"/>
                </a:solidFill>
              </a:rPr>
              <a:t>They had long tusks.</a:t>
            </a:r>
          </a:p>
        </p:txBody>
      </p:sp>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Woolly Mammoth</a:t>
            </a:r>
          </a:p>
        </p:txBody>
      </p:sp>
      <p:sp>
        <p:nvSpPr>
          <p:cNvPr id="17" name="TextBox 16"/>
          <p:cNvSpPr txBox="1"/>
          <p:nvPr/>
        </p:nvSpPr>
        <p:spPr>
          <a:xfrm>
            <a:off x="755650" y="1851073"/>
            <a:ext cx="3727529" cy="2031325"/>
          </a:xfrm>
          <a:prstGeom prst="rect">
            <a:avLst/>
          </a:prstGeom>
          <a:noFill/>
        </p:spPr>
        <p:txBody>
          <a:bodyPr wrap="square" lIns="108000" rtlCol="0">
            <a:spAutoFit/>
          </a:bodyPr>
          <a:lstStyle/>
          <a:p>
            <a:pPr>
              <a:lnSpc>
                <a:spcPct val="100000"/>
              </a:lnSpc>
              <a:spcBef>
                <a:spcPct val="0"/>
              </a:spcBef>
              <a:buFontTx/>
              <a:buNone/>
            </a:pPr>
            <a:r>
              <a:rPr lang="en-GB" altLang="en-US" dirty="0"/>
              <a:t>Mammoths became extinct 4000 years ago. They were hunted by people for their meat and fur. The woolly mammoth ate leaves and plants. They died out when their habitat disappeared because of climate change.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8623"/>
          <a:stretch/>
        </p:blipFill>
        <p:spPr>
          <a:xfrm>
            <a:off x="4572000" y="1696037"/>
            <a:ext cx="3816350" cy="439678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27944" y="2500022"/>
            <a:ext cx="4381678" cy="3198753"/>
          </a:xfrm>
          <a:prstGeom prst="rect">
            <a:avLst/>
          </a:prstGeom>
        </p:spPr>
      </p:pic>
      <p:cxnSp>
        <p:nvCxnSpPr>
          <p:cNvPr id="8" name="Straight Arrow Connector 7"/>
          <p:cNvCxnSpPr/>
          <p:nvPr/>
        </p:nvCxnSpPr>
        <p:spPr>
          <a:xfrm flipV="1">
            <a:off x="3212327" y="4222143"/>
            <a:ext cx="818984" cy="14312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674288" y="4747315"/>
            <a:ext cx="2456393" cy="89184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69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45557" y="4916493"/>
            <a:ext cx="4025168" cy="115244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nSpc>
                <a:spcPct val="100000"/>
              </a:lnSpc>
              <a:spcBef>
                <a:spcPct val="0"/>
              </a:spcBef>
              <a:buFontTx/>
              <a:buNone/>
            </a:pPr>
            <a:r>
              <a:rPr lang="en-GB" altLang="en-US" dirty="0">
                <a:solidFill>
                  <a:schemeClr val="bg1"/>
                </a:solidFill>
              </a:rPr>
              <a:t>The dodo was a bird with short wings. It couldn’t fly.</a:t>
            </a:r>
          </a:p>
        </p:txBody>
      </p:sp>
      <p:sp>
        <p:nvSpPr>
          <p:cNvPr id="20" name="Rounded Rectangle 19"/>
          <p:cNvSpPr/>
          <p:nvPr/>
        </p:nvSpPr>
        <p:spPr>
          <a:xfrm>
            <a:off x="755650" y="4038602"/>
            <a:ext cx="4025168" cy="62907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rIns="0" rtlCol="0" anchor="ctr"/>
          <a:lstStyle/>
          <a:p>
            <a:pPr>
              <a:lnSpc>
                <a:spcPct val="100000"/>
              </a:lnSpc>
              <a:spcBef>
                <a:spcPct val="0"/>
              </a:spcBef>
              <a:buFontTx/>
              <a:buNone/>
            </a:pPr>
            <a:r>
              <a:rPr lang="en-GB" altLang="en-US" dirty="0">
                <a:solidFill>
                  <a:schemeClr val="bg1"/>
                </a:solidFill>
              </a:rPr>
              <a:t>They had a strong, green beak.</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7162" t="29914"/>
          <a:stretch/>
        </p:blipFill>
        <p:spPr>
          <a:xfrm>
            <a:off x="4572000" y="1677725"/>
            <a:ext cx="3816350" cy="4415100"/>
          </a:xfrm>
          <a:prstGeom prst="rect">
            <a:avLst/>
          </a:prstGeom>
        </p:spPr>
      </p:pic>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Dodo</a:t>
            </a:r>
          </a:p>
        </p:txBody>
      </p:sp>
      <p:sp>
        <p:nvSpPr>
          <p:cNvPr id="17" name="TextBox 16"/>
          <p:cNvSpPr txBox="1"/>
          <p:nvPr/>
        </p:nvSpPr>
        <p:spPr>
          <a:xfrm>
            <a:off x="755650" y="1851073"/>
            <a:ext cx="3727529" cy="2031325"/>
          </a:xfrm>
          <a:prstGeom prst="rect">
            <a:avLst/>
          </a:prstGeom>
          <a:noFill/>
        </p:spPr>
        <p:txBody>
          <a:bodyPr wrap="square" lIns="108000" rtlCol="0">
            <a:spAutoFit/>
          </a:bodyPr>
          <a:lstStyle/>
          <a:p>
            <a:pPr>
              <a:lnSpc>
                <a:spcPct val="100000"/>
              </a:lnSpc>
              <a:spcBef>
                <a:spcPct val="0"/>
              </a:spcBef>
              <a:buFontTx/>
              <a:buNone/>
            </a:pPr>
            <a:r>
              <a:rPr lang="en-GB" altLang="en-US" dirty="0"/>
              <a:t>The dodo could grow up to 1 metre tall. It lived in Mauritius and was hunted for its meat by sailors. The last dodo was seen nearly 400 years ago. It is thought to have lived in woods and ate seeds, roots and fruits.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896" y="2865336"/>
            <a:ext cx="2370587" cy="2975602"/>
          </a:xfrm>
          <a:prstGeom prst="rect">
            <a:avLst/>
          </a:prstGeom>
        </p:spPr>
      </p:pic>
      <p:cxnSp>
        <p:nvCxnSpPr>
          <p:cNvPr id="24" name="Straight Arrow Connector 23"/>
          <p:cNvCxnSpPr/>
          <p:nvPr/>
        </p:nvCxnSpPr>
        <p:spPr>
          <a:xfrm flipV="1">
            <a:off x="4162508" y="3510766"/>
            <a:ext cx="993388" cy="81711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881962" y="4484089"/>
            <a:ext cx="2598213" cy="123135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60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45557" y="3531499"/>
            <a:ext cx="4025168" cy="115244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nSpc>
                <a:spcPct val="100000"/>
              </a:lnSpc>
              <a:spcBef>
                <a:spcPct val="0"/>
              </a:spcBef>
              <a:buFontTx/>
              <a:buNone/>
            </a:pPr>
            <a:r>
              <a:rPr lang="en-GB" altLang="en-US" dirty="0">
                <a:solidFill>
                  <a:schemeClr val="bg1"/>
                </a:solidFill>
              </a:rPr>
              <a:t>They used their strong wings for swimming but they couldn’t fly.</a:t>
            </a:r>
          </a:p>
        </p:txBody>
      </p:sp>
      <p:sp>
        <p:nvSpPr>
          <p:cNvPr id="20" name="Rounded Rectangle 19"/>
          <p:cNvSpPr/>
          <p:nvPr/>
        </p:nvSpPr>
        <p:spPr>
          <a:xfrm>
            <a:off x="755650" y="2653608"/>
            <a:ext cx="4025168" cy="62907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rIns="0" rtlCol="0" anchor="ctr"/>
          <a:lstStyle/>
          <a:p>
            <a:pPr>
              <a:lnSpc>
                <a:spcPct val="100000"/>
              </a:lnSpc>
              <a:spcBef>
                <a:spcPct val="0"/>
              </a:spcBef>
              <a:buFontTx/>
              <a:buNone/>
            </a:pPr>
            <a:r>
              <a:rPr lang="en-GB" altLang="en-US" dirty="0">
                <a:solidFill>
                  <a:schemeClr val="bg1"/>
                </a:solidFill>
              </a:rPr>
              <a:t>They had a long, hooked, </a:t>
            </a:r>
            <a:br>
              <a:rPr lang="en-GB" altLang="en-US" dirty="0">
                <a:solidFill>
                  <a:schemeClr val="bg1"/>
                </a:solidFill>
              </a:rPr>
            </a:br>
            <a:r>
              <a:rPr lang="en-GB" altLang="en-US" dirty="0">
                <a:solidFill>
                  <a:schemeClr val="bg1"/>
                </a:solidFill>
              </a:rPr>
              <a:t>black beak.</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0844" t="2125"/>
          <a:stretch/>
        </p:blipFill>
        <p:spPr>
          <a:xfrm>
            <a:off x="4572000" y="1677725"/>
            <a:ext cx="3816350" cy="4415100"/>
          </a:xfrm>
          <a:prstGeom prst="rect">
            <a:avLst/>
          </a:prstGeom>
        </p:spPr>
      </p:pic>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Great Auk</a:t>
            </a:r>
          </a:p>
        </p:txBody>
      </p:sp>
      <p:sp>
        <p:nvSpPr>
          <p:cNvPr id="17" name="TextBox 16"/>
          <p:cNvSpPr txBox="1"/>
          <p:nvPr/>
        </p:nvSpPr>
        <p:spPr>
          <a:xfrm>
            <a:off x="755650" y="1851073"/>
            <a:ext cx="3727529" cy="646331"/>
          </a:xfrm>
          <a:prstGeom prst="rect">
            <a:avLst/>
          </a:prstGeom>
          <a:noFill/>
        </p:spPr>
        <p:txBody>
          <a:bodyPr wrap="square" lIns="108000" rtlCol="0">
            <a:spAutoFit/>
          </a:bodyPr>
          <a:lstStyle/>
          <a:p>
            <a:pPr>
              <a:lnSpc>
                <a:spcPct val="100000"/>
              </a:lnSpc>
              <a:spcBef>
                <a:spcPct val="0"/>
              </a:spcBef>
              <a:buFontTx/>
              <a:buNone/>
            </a:pPr>
            <a:r>
              <a:rPr lang="en-GB" altLang="en-US" dirty="0"/>
              <a:t>The Great Auk looked a bit like a penguin.</a:t>
            </a:r>
          </a:p>
        </p:txBody>
      </p:sp>
      <p:sp>
        <p:nvSpPr>
          <p:cNvPr id="13" name="TextBox 12"/>
          <p:cNvSpPr txBox="1"/>
          <p:nvPr/>
        </p:nvSpPr>
        <p:spPr>
          <a:xfrm>
            <a:off x="755650" y="5071269"/>
            <a:ext cx="7642793" cy="1021556"/>
          </a:xfrm>
          <a:prstGeom prst="roundRect">
            <a:avLst/>
          </a:prstGeom>
          <a:solidFill>
            <a:srgbClr val="009285"/>
          </a:solidFill>
        </p:spPr>
        <p:txBody>
          <a:bodyPr wrap="square" lIns="108000" rtlCol="0">
            <a:spAutoFit/>
          </a:bodyPr>
          <a:lstStyle/>
          <a:p>
            <a:pPr>
              <a:lnSpc>
                <a:spcPct val="100000"/>
              </a:lnSpc>
              <a:spcBef>
                <a:spcPct val="0"/>
              </a:spcBef>
              <a:buFontTx/>
              <a:buNone/>
            </a:pPr>
            <a:r>
              <a:rPr lang="en-GB" altLang="en-US" dirty="0">
                <a:solidFill>
                  <a:schemeClr val="bg1"/>
                </a:solidFill>
              </a:rPr>
              <a:t>The great auk lived in cold, rocky coasts and ate fish. It was hunted for its meat. The last one was hunted in Iceland 175 years ago, in 1844. Many of their eggs are on display in museums.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7819" y="1930251"/>
            <a:ext cx="2451573" cy="3098357"/>
          </a:xfrm>
          <a:prstGeom prst="rect">
            <a:avLst/>
          </a:prstGeom>
        </p:spPr>
      </p:pic>
      <p:cxnSp>
        <p:nvCxnSpPr>
          <p:cNvPr id="14" name="Straight Arrow Connector 13"/>
          <p:cNvCxnSpPr/>
          <p:nvPr/>
        </p:nvCxnSpPr>
        <p:spPr>
          <a:xfrm flipV="1">
            <a:off x="4257222" y="2266280"/>
            <a:ext cx="1621639" cy="721725"/>
          </a:xfrm>
          <a:prstGeom prst="straightConnector1">
            <a:avLst/>
          </a:prstGeom>
          <a:ln w="38100">
            <a:solidFill>
              <a:srgbClr val="E5526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428624" y="3325341"/>
            <a:ext cx="2361790" cy="696759"/>
          </a:xfrm>
          <a:prstGeom prst="straightConnector1">
            <a:avLst/>
          </a:prstGeom>
          <a:ln w="38100">
            <a:solidFill>
              <a:srgbClr val="E5526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17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17"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55650" y="3538934"/>
            <a:ext cx="4539919" cy="2553891"/>
          </a:xfrm>
          <a:prstGeom prst="roundRect">
            <a:avLst/>
          </a:prstGeom>
          <a:solidFill>
            <a:srgbClr val="009285"/>
          </a:solidFill>
        </p:spPr>
        <p:txBody>
          <a:bodyPr wrap="square" lIns="108000" rIns="900000" rtlCol="0">
            <a:spAutoFit/>
          </a:bodyPr>
          <a:lstStyle/>
          <a:p>
            <a:pPr>
              <a:lnSpc>
                <a:spcPct val="100000"/>
              </a:lnSpc>
              <a:spcBef>
                <a:spcPct val="0"/>
              </a:spcBef>
              <a:buFontTx/>
              <a:buNone/>
            </a:pPr>
            <a:r>
              <a:rPr lang="en-GB" altLang="en-US" dirty="0">
                <a:solidFill>
                  <a:schemeClr val="bg1"/>
                </a:solidFill>
              </a:rPr>
              <a:t>The Pyrenean ibex lived in the mountains of France and Spain.</a:t>
            </a:r>
          </a:p>
          <a:p>
            <a:pPr>
              <a:lnSpc>
                <a:spcPct val="100000"/>
              </a:lnSpc>
              <a:spcBef>
                <a:spcPct val="0"/>
              </a:spcBef>
              <a:buFontTx/>
              <a:buNone/>
            </a:pPr>
            <a:r>
              <a:rPr lang="en-GB" altLang="en-US" dirty="0">
                <a:solidFill>
                  <a:schemeClr val="bg1"/>
                </a:solidFill>
              </a:rPr>
              <a:t>It ate bushes and grass. It is thought it became extinct because it was hunted and because it was in competition for food with other animals. It has been extinct since 2000.</a:t>
            </a:r>
          </a:p>
        </p:txBody>
      </p:sp>
      <p:sp>
        <p:nvSpPr>
          <p:cNvPr id="20" name="Rounded Rectangle 19"/>
          <p:cNvSpPr/>
          <p:nvPr/>
        </p:nvSpPr>
        <p:spPr>
          <a:xfrm>
            <a:off x="755650" y="2670752"/>
            <a:ext cx="4025168" cy="62907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a:lnSpc>
                <a:spcPct val="100000"/>
              </a:lnSpc>
              <a:spcBef>
                <a:spcPct val="0"/>
              </a:spcBef>
              <a:buFontTx/>
              <a:buNone/>
            </a:pPr>
            <a:r>
              <a:rPr lang="en-GB" altLang="en-US" dirty="0">
                <a:solidFill>
                  <a:schemeClr val="bg1"/>
                </a:solidFill>
              </a:rPr>
              <a:t>The male Pyrenean ibex had long, curved horns.</a:t>
            </a:r>
          </a:p>
        </p:txBody>
      </p:sp>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Pyrenean Ibex</a:t>
            </a:r>
          </a:p>
        </p:txBody>
      </p:sp>
      <p:sp>
        <p:nvSpPr>
          <p:cNvPr id="17" name="TextBox 16"/>
          <p:cNvSpPr txBox="1"/>
          <p:nvPr/>
        </p:nvSpPr>
        <p:spPr>
          <a:xfrm>
            <a:off x="755650" y="1851073"/>
            <a:ext cx="3967425" cy="646331"/>
          </a:xfrm>
          <a:prstGeom prst="rect">
            <a:avLst/>
          </a:prstGeom>
          <a:noFill/>
        </p:spPr>
        <p:txBody>
          <a:bodyPr wrap="square" lIns="180000" rIns="144000" rtlCol="0">
            <a:spAutoFit/>
          </a:bodyPr>
          <a:lstStyle/>
          <a:p>
            <a:pPr>
              <a:lnSpc>
                <a:spcPct val="100000"/>
              </a:lnSpc>
              <a:spcBef>
                <a:spcPct val="0"/>
              </a:spcBef>
              <a:buFontTx/>
              <a:buNone/>
            </a:pPr>
            <a:r>
              <a:rPr lang="en-GB" altLang="en-US" dirty="0"/>
              <a:t>The Pyrenean ibex looked a bit like a mix between a goat and a deer.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8264" t="15462"/>
          <a:stretch/>
        </p:blipFill>
        <p:spPr>
          <a:xfrm>
            <a:off x="4572000" y="1677725"/>
            <a:ext cx="3816350" cy="44151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6166" y="2266122"/>
            <a:ext cx="3525484" cy="3465469"/>
          </a:xfrm>
          <a:prstGeom prst="rect">
            <a:avLst/>
          </a:prstGeom>
        </p:spPr>
      </p:pic>
      <p:cxnSp>
        <p:nvCxnSpPr>
          <p:cNvPr id="16" name="Straight Arrow Connector 15"/>
          <p:cNvCxnSpPr/>
          <p:nvPr/>
        </p:nvCxnSpPr>
        <p:spPr>
          <a:xfrm flipV="1">
            <a:off x="4285753" y="2393344"/>
            <a:ext cx="1494845" cy="691762"/>
          </a:xfrm>
          <a:prstGeom prst="straightConnector1">
            <a:avLst/>
          </a:prstGeom>
          <a:ln w="38100">
            <a:solidFill>
              <a:srgbClr val="E5526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1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755650" y="3172660"/>
            <a:ext cx="4025168" cy="62907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nSpc>
                <a:spcPct val="100000"/>
              </a:lnSpc>
              <a:spcBef>
                <a:spcPct val="0"/>
              </a:spcBef>
              <a:buFontTx/>
              <a:buNone/>
            </a:pPr>
            <a:r>
              <a:rPr lang="en-GB" altLang="en-US" dirty="0">
                <a:solidFill>
                  <a:schemeClr val="bg1"/>
                </a:solidFill>
              </a:rPr>
              <a:t>The West African black rhino </a:t>
            </a:r>
            <a:br>
              <a:rPr lang="en-GB" altLang="en-US" dirty="0">
                <a:solidFill>
                  <a:schemeClr val="bg1"/>
                </a:solidFill>
              </a:rPr>
            </a:br>
            <a:r>
              <a:rPr lang="en-GB" altLang="en-US" dirty="0">
                <a:solidFill>
                  <a:schemeClr val="bg1"/>
                </a:solidFill>
              </a:rPr>
              <a:t>had two horns on its head.</a:t>
            </a:r>
          </a:p>
        </p:txBody>
      </p:sp>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West African Black Rhino</a:t>
            </a:r>
          </a:p>
        </p:txBody>
      </p:sp>
      <p:sp>
        <p:nvSpPr>
          <p:cNvPr id="17" name="TextBox 16"/>
          <p:cNvSpPr txBox="1"/>
          <p:nvPr/>
        </p:nvSpPr>
        <p:spPr>
          <a:xfrm>
            <a:off x="755650" y="1851073"/>
            <a:ext cx="3967425" cy="1200329"/>
          </a:xfrm>
          <a:prstGeom prst="rect">
            <a:avLst/>
          </a:prstGeom>
          <a:noFill/>
        </p:spPr>
        <p:txBody>
          <a:bodyPr wrap="square" lIns="108000" rIns="144000" rtlCol="0">
            <a:spAutoFit/>
          </a:bodyPr>
          <a:lstStyle/>
          <a:p>
            <a:pPr>
              <a:lnSpc>
                <a:spcPct val="100000"/>
              </a:lnSpc>
              <a:spcBef>
                <a:spcPct val="0"/>
              </a:spcBef>
              <a:buFontTx/>
              <a:buNone/>
            </a:pPr>
            <a:r>
              <a:rPr lang="en-GB" altLang="en-US" dirty="0"/>
              <a:t>The West African black rhino couldn’t see very well. It knew there was danger if the birds nearby flew away.</a:t>
            </a:r>
          </a:p>
        </p:txBody>
      </p:sp>
      <p:sp>
        <p:nvSpPr>
          <p:cNvPr id="9" name="TextBox 8"/>
          <p:cNvSpPr txBox="1"/>
          <p:nvPr/>
        </p:nvSpPr>
        <p:spPr>
          <a:xfrm>
            <a:off x="755650" y="3962796"/>
            <a:ext cx="3940516" cy="2031325"/>
          </a:xfrm>
          <a:prstGeom prst="rect">
            <a:avLst/>
          </a:prstGeom>
          <a:noFill/>
        </p:spPr>
        <p:txBody>
          <a:bodyPr wrap="square" lIns="108000" rIns="252000" rtlCol="0">
            <a:spAutoFit/>
          </a:bodyPr>
          <a:lstStyle/>
          <a:p>
            <a:pPr>
              <a:lnSpc>
                <a:spcPct val="100000"/>
              </a:lnSpc>
              <a:spcBef>
                <a:spcPct val="0"/>
              </a:spcBef>
              <a:buFontTx/>
              <a:buNone/>
            </a:pPr>
            <a:r>
              <a:rPr lang="en-GB" altLang="en-US" dirty="0"/>
              <a:t>The West African black rhino ate leafy plants and was hunted for its horns. Some people thought it would make people better if the horn was made into powder and put in medicines. It has been extinct since 2011.</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878"/>
          <a:stretch/>
        </p:blipFill>
        <p:spPr>
          <a:xfrm>
            <a:off x="4572000" y="1677725"/>
            <a:ext cx="3816350" cy="44151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510" y="4206240"/>
            <a:ext cx="4016778" cy="1787881"/>
          </a:xfrm>
          <a:prstGeom prst="rect">
            <a:avLst/>
          </a:prstGeom>
        </p:spPr>
      </p:pic>
      <p:cxnSp>
        <p:nvCxnSpPr>
          <p:cNvPr id="12" name="Straight Arrow Connector 11"/>
          <p:cNvCxnSpPr/>
          <p:nvPr/>
        </p:nvCxnSpPr>
        <p:spPr>
          <a:xfrm>
            <a:off x="4346170" y="3593990"/>
            <a:ext cx="349996" cy="1506190"/>
          </a:xfrm>
          <a:prstGeom prst="straightConnector1">
            <a:avLst/>
          </a:prstGeom>
          <a:ln w="38100">
            <a:solidFill>
              <a:srgbClr val="E5526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68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55650" y="1854603"/>
            <a:ext cx="4025168" cy="98984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nSpc>
                <a:spcPct val="100000"/>
              </a:lnSpc>
              <a:spcBef>
                <a:spcPct val="0"/>
              </a:spcBef>
              <a:buFontTx/>
              <a:buNone/>
            </a:pPr>
            <a:r>
              <a:rPr lang="en-GB" altLang="en-US" dirty="0">
                <a:solidFill>
                  <a:schemeClr val="bg1"/>
                </a:solidFill>
              </a:rPr>
              <a:t>The Tasmanian tiger had a pouch </a:t>
            </a:r>
          </a:p>
          <a:p>
            <a:pPr>
              <a:lnSpc>
                <a:spcPct val="100000"/>
              </a:lnSpc>
              <a:spcBef>
                <a:spcPct val="0"/>
              </a:spcBef>
              <a:buFontTx/>
              <a:buNone/>
            </a:pPr>
            <a:r>
              <a:rPr lang="en-GB" altLang="en-US" dirty="0">
                <a:solidFill>
                  <a:schemeClr val="bg1"/>
                </a:solidFill>
              </a:rPr>
              <a:t>to carry its babies, a bit like a kangaroo.</a:t>
            </a:r>
          </a:p>
        </p:txBody>
      </p:sp>
      <p:sp>
        <p:nvSpPr>
          <p:cNvPr id="20" name="Rounded Rectangle 19"/>
          <p:cNvSpPr/>
          <p:nvPr/>
        </p:nvSpPr>
        <p:spPr>
          <a:xfrm>
            <a:off x="755650" y="3093458"/>
            <a:ext cx="4025168" cy="62907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nSpc>
                <a:spcPct val="100000"/>
              </a:lnSpc>
              <a:spcBef>
                <a:spcPct val="0"/>
              </a:spcBef>
              <a:buFontTx/>
              <a:buNone/>
            </a:pPr>
            <a:r>
              <a:rPr lang="en-GB" altLang="en-US" dirty="0">
                <a:solidFill>
                  <a:schemeClr val="bg1"/>
                </a:solidFill>
              </a:rPr>
              <a:t>The Tasmanian tiger had a face </a:t>
            </a:r>
          </a:p>
          <a:p>
            <a:pPr>
              <a:lnSpc>
                <a:spcPct val="100000"/>
              </a:lnSpc>
              <a:spcBef>
                <a:spcPct val="0"/>
              </a:spcBef>
              <a:buFontTx/>
              <a:buNone/>
            </a:pPr>
            <a:r>
              <a:rPr lang="en-GB" altLang="en-US" dirty="0">
                <a:solidFill>
                  <a:schemeClr val="bg1"/>
                </a:solidFill>
              </a:rPr>
              <a:t>a bit like a fox.</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40441" b="2557"/>
          <a:stretch/>
        </p:blipFill>
        <p:spPr>
          <a:xfrm>
            <a:off x="4572001" y="1677725"/>
            <a:ext cx="3816350" cy="4415100"/>
          </a:xfrm>
          <a:prstGeom prst="rect">
            <a:avLst/>
          </a:prstGeom>
        </p:spPr>
      </p:pic>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Tasmanian Tiger</a:t>
            </a:r>
          </a:p>
        </p:txBody>
      </p:sp>
      <p:sp>
        <p:nvSpPr>
          <p:cNvPr id="9" name="TextBox 8"/>
          <p:cNvSpPr txBox="1"/>
          <p:nvPr/>
        </p:nvSpPr>
        <p:spPr>
          <a:xfrm>
            <a:off x="755650" y="3971543"/>
            <a:ext cx="3940516" cy="1754326"/>
          </a:xfrm>
          <a:prstGeom prst="rect">
            <a:avLst/>
          </a:prstGeom>
          <a:noFill/>
        </p:spPr>
        <p:txBody>
          <a:bodyPr wrap="square" lIns="108000" rIns="252000" rtlCol="0">
            <a:spAutoFit/>
          </a:bodyPr>
          <a:lstStyle/>
          <a:p>
            <a:pPr>
              <a:lnSpc>
                <a:spcPct val="100000"/>
              </a:lnSpc>
              <a:spcBef>
                <a:spcPct val="0"/>
              </a:spcBef>
              <a:buFontTx/>
              <a:buNone/>
            </a:pPr>
            <a:r>
              <a:rPr lang="en-GB" altLang="en-US" dirty="0"/>
              <a:t>The Tasmanian tiger lived in Australia and ate wallabies and birds. It hunted at night. People thought it might attack sheep so it was hunted until it was extinct. One hasn’t been seen since 1936.</a:t>
            </a:r>
          </a:p>
        </p:txBody>
      </p:sp>
      <p:sp>
        <p:nvSpPr>
          <p:cNvPr id="11" name="Rounded Rectangle 10"/>
          <p:cNvSpPr/>
          <p:nvPr/>
        </p:nvSpPr>
        <p:spPr>
          <a:xfrm>
            <a:off x="5113111" y="1854602"/>
            <a:ext cx="2734127" cy="989841"/>
          </a:xfrm>
          <a:prstGeom prst="roundRect">
            <a:avLst/>
          </a:prstGeom>
          <a:solidFill>
            <a:schemeClr val="bg1"/>
          </a:solidFill>
          <a:ln w="38100">
            <a:solidFill>
              <a:srgbClr val="EA506C"/>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00000"/>
              </a:lnSpc>
              <a:spcBef>
                <a:spcPct val="0"/>
              </a:spcBef>
              <a:buFontTx/>
              <a:buNone/>
            </a:pPr>
            <a:r>
              <a:rPr lang="en-GB" altLang="en-US" dirty="0">
                <a:solidFill>
                  <a:schemeClr val="tx1"/>
                </a:solidFill>
              </a:rPr>
              <a:t>It had black stripes </a:t>
            </a:r>
            <a:br>
              <a:rPr lang="en-GB" altLang="en-US" dirty="0">
                <a:solidFill>
                  <a:schemeClr val="tx1"/>
                </a:solidFill>
              </a:rPr>
            </a:br>
            <a:r>
              <a:rPr lang="en-GB" altLang="en-US" dirty="0">
                <a:solidFill>
                  <a:schemeClr val="tx1"/>
                </a:solidFill>
              </a:rPr>
              <a:t>across it’s back.</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3751" y="3920075"/>
            <a:ext cx="3697016" cy="1805794"/>
          </a:xfrm>
          <a:prstGeom prst="rect">
            <a:avLst/>
          </a:prstGeom>
        </p:spPr>
      </p:pic>
      <p:cxnSp>
        <p:nvCxnSpPr>
          <p:cNvPr id="13" name="Straight Arrow Connector 12"/>
          <p:cNvCxnSpPr/>
          <p:nvPr/>
        </p:nvCxnSpPr>
        <p:spPr>
          <a:xfrm>
            <a:off x="4572000" y="2335299"/>
            <a:ext cx="1717482" cy="22997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92137" y="3407993"/>
            <a:ext cx="288681" cy="62259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406976" y="2821222"/>
            <a:ext cx="303925" cy="139296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57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9" grpId="0"/>
      <p:bldP spid="11"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0</TotalTime>
  <Words>682</Words>
  <Application>Microsoft Office PowerPoint</Application>
  <PresentationFormat>On-screen Show (4:3)</PresentationFormat>
  <Paragraphs>51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Twinkl</vt:lpstr>
      <vt:lpstr>Office Theme</vt:lpstr>
      <vt:lpstr>PowerPoint Presentation</vt:lpstr>
      <vt:lpstr>What Does Extinct Mean?</vt:lpstr>
      <vt:lpstr>Sabre-Toothed Cat</vt:lpstr>
      <vt:lpstr>Woolly Mammoth</vt:lpstr>
      <vt:lpstr>Dodo</vt:lpstr>
      <vt:lpstr>Great Auk</vt:lpstr>
      <vt:lpstr>Pyrenean Ibex</vt:lpstr>
      <vt:lpstr>West African Black Rhino</vt:lpstr>
      <vt:lpstr>Tasmanian Tiger</vt:lpstr>
      <vt:lpstr>Animals in Danger of Extinction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A Chhibber</cp:lastModifiedBy>
  <cp:revision>6</cp:revision>
  <dcterms:created xsi:type="dcterms:W3CDTF">2019-05-23T08:45:28Z</dcterms:created>
  <dcterms:modified xsi:type="dcterms:W3CDTF">2022-01-03T18:49:59Z</dcterms:modified>
</cp:coreProperties>
</file>