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9" r:id="rId2"/>
    <p:sldId id="316" r:id="rId3"/>
    <p:sldId id="317" r:id="rId4"/>
    <p:sldId id="31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3F9DA7"/>
    <a:srgbClr val="253746"/>
    <a:srgbClr val="004A76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3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01/06/2020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4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4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4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4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openxmlformats.org/officeDocument/2006/relationships/image" Target="../media/image3.jp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microsoft.com/office/2007/relationships/hdphoto" Target="../media/hdphoto1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10" Type="http://schemas.openxmlformats.org/officeDocument/2006/relationships/audio" Target="../media/media5.m4a"/><Relationship Id="rId19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4.png"/><Relationship Id="rId3" Type="http://schemas.microsoft.com/office/2007/relationships/media" Target="../media/media10.m4a"/><Relationship Id="rId21" Type="http://schemas.openxmlformats.org/officeDocument/2006/relationships/image" Target="../media/image5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image" Target="../media/image3.jpg"/><Relationship Id="rId2" Type="http://schemas.openxmlformats.org/officeDocument/2006/relationships/audio" Target="../media/media9.m4a"/><Relationship Id="rId16" Type="http://schemas.openxmlformats.org/officeDocument/2006/relationships/notesSlide" Target="../notesSlides/notesSlide2.xml"/><Relationship Id="rId20" Type="http://schemas.microsoft.com/office/2007/relationships/hdphoto" Target="../media/hdphoto1.wdp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13.m4a"/><Relationship Id="rId19" Type="http://schemas.openxmlformats.org/officeDocument/2006/relationships/image" Target="../media/image2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4.png"/><Relationship Id="rId3" Type="http://schemas.microsoft.com/office/2007/relationships/media" Target="../media/media17.m4a"/><Relationship Id="rId7" Type="http://schemas.microsoft.com/office/2007/relationships/media" Target="../media/media19.m4a"/><Relationship Id="rId12" Type="http://schemas.openxmlformats.org/officeDocument/2006/relationships/audio" Target="../media/media21.m4a"/><Relationship Id="rId17" Type="http://schemas.openxmlformats.org/officeDocument/2006/relationships/image" Target="../media/image3.jpg"/><Relationship Id="rId2" Type="http://schemas.openxmlformats.org/officeDocument/2006/relationships/audio" Target="../media/media16.m4a"/><Relationship Id="rId16" Type="http://schemas.microsoft.com/office/2007/relationships/hdphoto" Target="../media/hdphoto1.wdp"/><Relationship Id="rId20" Type="http://schemas.openxmlformats.org/officeDocument/2006/relationships/image" Target="../media/image5.png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microsoft.com/office/2007/relationships/media" Target="../media/media21.m4a"/><Relationship Id="rId5" Type="http://schemas.microsoft.com/office/2007/relationships/media" Target="../media/media18.m4a"/><Relationship Id="rId15" Type="http://schemas.openxmlformats.org/officeDocument/2006/relationships/image" Target="../media/image2.png"/><Relationship Id="rId10" Type="http://schemas.openxmlformats.org/officeDocument/2006/relationships/audio" Target="../media/media20.m4a"/><Relationship Id="rId19" Type="http://schemas.openxmlformats.org/officeDocument/2006/relationships/image" Target="../media/image6.png"/><Relationship Id="rId4" Type="http://schemas.openxmlformats.org/officeDocument/2006/relationships/audio" Target="../media/media17.m4a"/><Relationship Id="rId9" Type="http://schemas.microsoft.com/office/2007/relationships/media" Target="../media/media20.m4a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microsoft.com/office/2007/relationships/media" Target="../media/media28.m4a"/><Relationship Id="rId18" Type="http://schemas.microsoft.com/office/2007/relationships/hdphoto" Target="../media/hdphoto1.wdp"/><Relationship Id="rId3" Type="http://schemas.microsoft.com/office/2007/relationships/media" Target="../media/media23.m4a"/><Relationship Id="rId21" Type="http://schemas.openxmlformats.org/officeDocument/2006/relationships/image" Target="../media/image6.png"/><Relationship Id="rId7" Type="http://schemas.microsoft.com/office/2007/relationships/media" Target="../media/media25.m4a"/><Relationship Id="rId12" Type="http://schemas.openxmlformats.org/officeDocument/2006/relationships/audio" Target="../media/media27.m4a"/><Relationship Id="rId17" Type="http://schemas.openxmlformats.org/officeDocument/2006/relationships/image" Target="../media/image2.png"/><Relationship Id="rId2" Type="http://schemas.openxmlformats.org/officeDocument/2006/relationships/audio" Target="../media/media22.m4a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4.png"/><Relationship Id="rId1" Type="http://schemas.microsoft.com/office/2007/relationships/media" Target="../media/media22.m4a"/><Relationship Id="rId6" Type="http://schemas.openxmlformats.org/officeDocument/2006/relationships/audio" Target="../media/media24.m4a"/><Relationship Id="rId11" Type="http://schemas.microsoft.com/office/2007/relationships/media" Target="../media/media27.m4a"/><Relationship Id="rId5" Type="http://schemas.microsoft.com/office/2007/relationships/media" Target="../media/media24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26.m4a"/><Relationship Id="rId19" Type="http://schemas.openxmlformats.org/officeDocument/2006/relationships/image" Target="../media/image3.jpg"/><Relationship Id="rId4" Type="http://schemas.openxmlformats.org/officeDocument/2006/relationships/audio" Target="../media/media23.m4a"/><Relationship Id="rId9" Type="http://schemas.microsoft.com/office/2007/relationships/media" Target="../media/media26.m4a"/><Relationship Id="rId14" Type="http://schemas.openxmlformats.org/officeDocument/2006/relationships/audio" Target="../media/media28.m4a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25252" y="2702139"/>
            <a:ext cx="3448325" cy="75532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Frog starts at 37.</a:t>
            </a:r>
            <a:endParaRPr lang="en-GB" b="1" dirty="0">
              <a:solidFill>
                <a:srgbClr val="253746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Frog on a beaded line to subtract (by counting up).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31299" r="6001" b="44382"/>
          <a:stretch/>
        </p:blipFill>
        <p:spPr>
          <a:xfrm>
            <a:off x="198376" y="585372"/>
            <a:ext cx="8770144" cy="157254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116681" y="2199600"/>
            <a:ext cx="4232672" cy="1830408"/>
            <a:chOff x="1393031" y="2995360"/>
            <a:chExt cx="4232672" cy="1560461"/>
          </a:xfrm>
        </p:grpSpPr>
        <p:sp>
          <p:nvSpPr>
            <p:cNvPr id="7" name="Speech Bubble: Rectangle with Corners Rounded 10">
              <a:extLst>
                <a:ext uri="{FF2B5EF4-FFF2-40B4-BE49-F238E27FC236}">
                  <a16:creationId xmlns:a16="http://schemas.microsoft.com/office/drawing/2014/main" id="{A5209EEE-E1BD-4F2F-8E5D-A043EDA11F92}"/>
                </a:ext>
              </a:extLst>
            </p:cNvPr>
            <p:cNvSpPr/>
            <p:nvPr/>
          </p:nvSpPr>
          <p:spPr>
            <a:xfrm>
              <a:off x="1393031" y="2995360"/>
              <a:ext cx="4232672" cy="1560461"/>
            </a:xfrm>
            <a:prstGeom prst="wedgeEllipseCallout">
              <a:avLst>
                <a:gd name="adj1" fmla="val -18402"/>
                <a:gd name="adj2" fmla="val -7439"/>
              </a:avLst>
            </a:prstGeom>
            <a:blipFill dpi="0" rotWithShape="1"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colorTemperature colorTemp="59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4A7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Maths Frog is going to help us subtract numbers </a:t>
              </a:r>
              <a:r>
                <a:rPr lang="en-GB" b="1" i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which are close together 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on the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beaded line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.</a:t>
              </a:r>
              <a:b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</a:b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Let’s try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45 - 37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B67A5B-C53E-452B-A7DD-851214C4C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629594" y="3515784"/>
              <a:ext cx="558890" cy="5227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714077" y="2274958"/>
            <a:ext cx="4038480" cy="97335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37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line.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25519" y="1128273"/>
            <a:ext cx="360000" cy="336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69673" y="1120125"/>
            <a:ext cx="360000" cy="336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92000" y="1124721"/>
            <a:ext cx="360000" cy="33672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449672" y="1520657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195894" y="1592657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447386" y="585372"/>
            <a:ext cx="256065" cy="1205996"/>
            <a:chOff x="3384768" y="3911709"/>
            <a:chExt cx="1610874" cy="120599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3384768" y="3911709"/>
              <a:ext cx="1610874" cy="893598"/>
              <a:chOff x="4177075" y="3748891"/>
              <a:chExt cx="1584532" cy="1082147"/>
            </a:xfrm>
          </p:grpSpPr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4177075" y="4223557"/>
                <a:ext cx="1584532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4466086" y="3748891"/>
                <a:ext cx="1006498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4132800" y="1520657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3852000" y="1592657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45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656744" y="584656"/>
            <a:ext cx="633667" cy="1354222"/>
            <a:chOff x="-588357" y="3763483"/>
            <a:chExt cx="23041535" cy="135422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588357" y="3763483"/>
              <a:ext cx="23041535" cy="902462"/>
              <a:chOff x="268921" y="3569391"/>
              <a:chExt cx="22664736" cy="1092882"/>
            </a:xfrm>
          </p:grpSpPr>
          <p:sp>
            <p:nvSpPr>
              <p:cNvPr id="4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467375" y="4054792"/>
                <a:ext cx="14829954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68921" y="3569391"/>
                <a:ext cx="2266473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829402" y="4965310"/>
            <a:ext cx="4232672" cy="116204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Then Frog hops up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45.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 this time? </a:t>
            </a:r>
          </a:p>
        </p:txBody>
      </p:sp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71146" y="2274958"/>
            <a:ext cx="4679069" cy="136359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 altogether? What subtraction number sentence can we write?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05192" y="3894117"/>
            <a:ext cx="148630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253746"/>
                </a:solidFill>
              </a:rPr>
              <a:t>45 - 37 = </a:t>
            </a:r>
            <a:r>
              <a:rPr lang="en-GB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5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85754" y="4010063"/>
            <a:ext cx="4328323" cy="91964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He hops up to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next 10.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72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80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305926" y="4531742"/>
            <a:ext cx="3348176" cy="72816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45 subtract 37 is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8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366E705-EC7E-F949-A07F-A3700BC65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086303" y="-28089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C95907D-6AB3-CA47-B63F-BC18797F97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679903" y="1051725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8CE4B8-1CB2-AD46-90EA-9A5F5022A58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602305" y="2227088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7C765B3-443E-E543-962B-AEC22C7697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547336" y="3210089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8215D5B-37FA-F046-BEDB-BC19D8DA039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547336" y="4203029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856902A-52C2-9E4D-A5B6-7F0EF6CE6B3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547336" y="6045200"/>
            <a:ext cx="812800" cy="812800"/>
          </a:xfrm>
          <a:prstGeom prst="rect">
            <a:avLst/>
          </a:prstGeom>
        </p:spPr>
      </p:pic>
      <p:pic>
        <p:nvPicPr>
          <p:cNvPr id="17" name="Online Media 1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C444AA-4100-094F-9199-8C53141D6F4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547336" y="5195969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156788C-CAA5-7E4A-A3E5-8069B011E21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609049" y="23854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708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6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2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92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1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6" grpId="0" animBg="1"/>
      <p:bldP spid="9" grpId="0" animBg="1"/>
      <p:bldP spid="9" grpId="1" animBg="1"/>
      <p:bldP spid="33" grpId="0"/>
      <p:bldP spid="40" grpId="0"/>
      <p:bldP spid="47" grpId="0" animBg="1"/>
      <p:bldP spid="48" grpId="0" animBg="1"/>
      <p:bldP spid="49" grpId="0" animBg="1"/>
      <p:bldP spid="51" grpId="0" animBg="1"/>
      <p:bldP spid="5" grpId="0"/>
      <p:bldP spid="52" grpId="0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Frog on a beaded line to subtract (counting up).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31299" r="6001" b="44382"/>
          <a:stretch/>
        </p:blipFill>
        <p:spPr>
          <a:xfrm>
            <a:off x="198376" y="585372"/>
            <a:ext cx="8770144" cy="157254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3600" y="1122281"/>
            <a:ext cx="360000" cy="336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5201" y="1120125"/>
            <a:ext cx="360000" cy="336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0099" y="1128273"/>
            <a:ext cx="360000" cy="33672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1825200" y="1520734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1555200" y="15984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1825202" y="585372"/>
            <a:ext cx="180000" cy="1205996"/>
            <a:chOff x="3384768" y="3911709"/>
            <a:chExt cx="1610874" cy="120599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3384768" y="3911709"/>
              <a:ext cx="1610874" cy="893598"/>
              <a:chOff x="4177075" y="3748891"/>
              <a:chExt cx="1584532" cy="1082147"/>
            </a:xfrm>
          </p:grpSpPr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4177075" y="4223557"/>
                <a:ext cx="1584532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4466086" y="3748891"/>
                <a:ext cx="1006498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2253600" y="15192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1980000" y="15912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23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1972368" y="585372"/>
            <a:ext cx="361257" cy="1354222"/>
            <a:chOff x="-588357" y="3763483"/>
            <a:chExt cx="23041535" cy="135422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588357" y="3763483"/>
              <a:ext cx="23041535" cy="902462"/>
              <a:chOff x="268921" y="3569391"/>
              <a:chExt cx="22664736" cy="1092882"/>
            </a:xfrm>
          </p:grpSpPr>
          <p:sp>
            <p:nvSpPr>
              <p:cNvPr id="4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467375" y="4054792"/>
                <a:ext cx="14829954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68921" y="3569391"/>
                <a:ext cx="2266473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764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80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32355" y="2376104"/>
            <a:ext cx="3900170" cy="1163683"/>
            <a:chOff x="1393031" y="2945134"/>
            <a:chExt cx="3900170" cy="1125933"/>
          </a:xfrm>
        </p:grpSpPr>
        <p:sp>
          <p:nvSpPr>
            <p:cNvPr id="55" name="Speech Bubble: Rectangle with Corners Rounded 10">
              <a:extLst>
                <a:ext uri="{FF2B5EF4-FFF2-40B4-BE49-F238E27FC236}">
                  <a16:creationId xmlns:a16="http://schemas.microsoft.com/office/drawing/2014/main" id="{A5209EEE-E1BD-4F2F-8E5D-A043EDA11F92}"/>
                </a:ext>
              </a:extLst>
            </p:cNvPr>
            <p:cNvSpPr/>
            <p:nvPr/>
          </p:nvSpPr>
          <p:spPr>
            <a:xfrm>
              <a:off x="1393031" y="2945134"/>
              <a:ext cx="3900170" cy="1125933"/>
            </a:xfrm>
            <a:prstGeom prst="wedgeEllipseCallout">
              <a:avLst>
                <a:gd name="adj1" fmla="val -18402"/>
                <a:gd name="adj2" fmla="val -7439"/>
              </a:avLst>
            </a:prstGeom>
            <a:blipFill dpi="0" rotWithShape="1"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colorTemperature colorTemp="59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4A7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Now let’s try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23 - 18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.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0B67A5B-C53E-452B-A7DD-851214C4C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44977" y="3246722"/>
              <a:ext cx="558890" cy="522755"/>
            </a:xfrm>
            <a:prstGeom prst="rect">
              <a:avLst/>
            </a:prstGeom>
          </p:spPr>
        </p:pic>
      </p:grp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583448" y="2303137"/>
            <a:ext cx="4038480" cy="97335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18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23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line.</a:t>
            </a:r>
          </a:p>
        </p:txBody>
      </p:sp>
      <p:sp>
        <p:nvSpPr>
          <p:cNvPr id="5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84606" y="4803349"/>
            <a:ext cx="4232672" cy="116204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Then Frog hops up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23.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 this time? </a:t>
            </a:r>
          </a:p>
        </p:txBody>
      </p:sp>
      <p:sp>
        <p:nvSpPr>
          <p:cNvPr id="5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93782" y="2394150"/>
            <a:ext cx="4679069" cy="136359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 altogether? What subtraction number sentence can we write?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92021" y="3993983"/>
            <a:ext cx="148630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253746"/>
                </a:solidFill>
              </a:rPr>
              <a:t>23 - 18 = </a:t>
            </a:r>
            <a:r>
              <a:rPr lang="en-GB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88954" y="3798724"/>
            <a:ext cx="4328323" cy="91964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He hops up to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next 10.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hopped? </a:t>
            </a:r>
          </a:p>
        </p:txBody>
      </p:sp>
      <p:sp>
        <p:nvSpPr>
          <p:cNvPr id="6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280210" y="4570547"/>
            <a:ext cx="3348176" cy="72816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23 subtract 18 is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50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22072" y="2313381"/>
            <a:ext cx="3448325" cy="133634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Frog starts at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18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he always starts on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smaller number.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D4725D-31D1-2E4F-9339-14A22798A0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16274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EB7777C-B657-E74C-80D0-308C00219C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06889" y="98548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6D1B3E5-673F-A049-B44E-C5AA7753E7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05538" y="164098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8B8378-C416-2F45-BAC2-C80D9CE496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262517" y="2463724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7BEBFD-75A8-BB4F-8E5C-775FA94A84B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21269" y="3351347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EBD0D26-628B-1B4D-B362-E72FB4BD509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39660" y="5061709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F92E46-F8AB-B54D-923B-42861510398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287169" y="4164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1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1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6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86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40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3" grpId="0"/>
      <p:bldP spid="40" grpId="0"/>
      <p:bldP spid="5" grpId="0"/>
      <p:bldP spid="52" grpId="0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23036" y="2275887"/>
            <a:ext cx="4679069" cy="136359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 altogether? What subtraction number sentence can we write?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Frog on a beaded line to subtract (counting up).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31299" r="6001" b="44382"/>
          <a:stretch/>
        </p:blipFill>
        <p:spPr>
          <a:xfrm>
            <a:off x="198376" y="585372"/>
            <a:ext cx="8770144" cy="157254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164697" y="2367727"/>
            <a:ext cx="3900170" cy="1163683"/>
            <a:chOff x="1393031" y="2945134"/>
            <a:chExt cx="3900170" cy="1125933"/>
          </a:xfrm>
        </p:grpSpPr>
        <p:sp>
          <p:nvSpPr>
            <p:cNvPr id="7" name="Speech Bubble: Rectangle with Corners Rounded 10">
              <a:extLst>
                <a:ext uri="{FF2B5EF4-FFF2-40B4-BE49-F238E27FC236}">
                  <a16:creationId xmlns:a16="http://schemas.microsoft.com/office/drawing/2014/main" id="{A5209EEE-E1BD-4F2F-8E5D-A043EDA11F92}"/>
                </a:ext>
              </a:extLst>
            </p:cNvPr>
            <p:cNvSpPr/>
            <p:nvPr/>
          </p:nvSpPr>
          <p:spPr>
            <a:xfrm>
              <a:off x="1393031" y="2945134"/>
              <a:ext cx="3900170" cy="1125933"/>
            </a:xfrm>
            <a:prstGeom prst="wedgeEllipseCallout">
              <a:avLst>
                <a:gd name="adj1" fmla="val -18402"/>
                <a:gd name="adj2" fmla="val -7439"/>
              </a:avLst>
            </a:prstGeom>
            <a:blipFill dpi="0"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59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4A7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Now let’s try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73 - 65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B67A5B-C53E-452B-A7DD-851214C4C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44977" y="3246722"/>
              <a:ext cx="558890" cy="5227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210831" y="2254147"/>
            <a:ext cx="4336138" cy="161867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73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line.  What do you think Frog will do to find the answer?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78900" y="1121963"/>
            <a:ext cx="360000" cy="336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8000" y="1121963"/>
            <a:ext cx="360000" cy="336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2570" y="1131603"/>
            <a:ext cx="360000" cy="33672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5839200" y="1520734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5580000" y="15984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5839201" y="588004"/>
            <a:ext cx="446441" cy="1205996"/>
            <a:chOff x="3384768" y="3911709"/>
            <a:chExt cx="1610874" cy="120599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3384768" y="3911709"/>
              <a:ext cx="1610874" cy="893598"/>
              <a:chOff x="4177075" y="3748891"/>
              <a:chExt cx="1584532" cy="1082147"/>
            </a:xfrm>
          </p:grpSpPr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4177075" y="4223557"/>
                <a:ext cx="1584532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4466086" y="3748891"/>
                <a:ext cx="1006498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6523200" y="15192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6246000" y="15912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73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6240381" y="585372"/>
            <a:ext cx="361257" cy="1354222"/>
            <a:chOff x="-588357" y="3763483"/>
            <a:chExt cx="23041535" cy="135422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588357" y="3763483"/>
              <a:ext cx="23041535" cy="902462"/>
              <a:chOff x="268921" y="3569391"/>
              <a:chExt cx="22664736" cy="1092882"/>
            </a:xfrm>
          </p:grpSpPr>
          <p:sp>
            <p:nvSpPr>
              <p:cNvPr id="4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467375" y="4054792"/>
                <a:ext cx="14829954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68921" y="3569391"/>
                <a:ext cx="2266473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84606" y="4803349"/>
            <a:ext cx="4232672" cy="116204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Then Frog hops up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73.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 this time?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40381" y="4295657"/>
            <a:ext cx="148630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253746"/>
                </a:solidFill>
              </a:rPr>
              <a:t>73 - 65 = </a:t>
            </a:r>
            <a:r>
              <a:rPr lang="en-GB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5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69438" y="3766430"/>
            <a:ext cx="4328323" cy="91964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First he hops up to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next 10.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4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64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395509" y="4822535"/>
            <a:ext cx="3348176" cy="72816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73 subtract 65 is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8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F6EFD4F-8720-427C-9D08-BCEB1A3EBD4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90" y="2168319"/>
            <a:ext cx="1438610" cy="100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F9487A1-DCDF-DD43-8C46-AAA5D63F5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512853" y="1086177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3F11485-8AAD-AA45-A615-16D1F3F083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59117" y="1961327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59B7E4-D016-0244-A01A-55973F86148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252717" y="4678622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51A8BFA-6CA5-3948-86BB-D6CFD525D5F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552502" y="3816126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9CB555C-AE45-CB43-A99B-C24C6F87467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67189" y="2723275"/>
            <a:ext cx="812800" cy="812800"/>
          </a:xfrm>
          <a:prstGeom prst="rect">
            <a:avLst/>
          </a:prstGeom>
        </p:spPr>
      </p:pic>
      <p:pic>
        <p:nvPicPr>
          <p:cNvPr id="17" name="Online Media 1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00F213-BDF5-0342-B36E-DA717FDF68C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67189" y="5491422"/>
            <a:ext cx="812800" cy="812800"/>
          </a:xfrm>
          <a:prstGeom prst="rect">
            <a:avLst/>
          </a:prstGeom>
        </p:spPr>
      </p:pic>
      <p:sp>
        <p:nvSpPr>
          <p:cNvPr id="4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7471" y="2262082"/>
            <a:ext cx="3448325" cy="133634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Frog starts at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he always starts at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smaller number.</a:t>
            </a:r>
          </a:p>
        </p:txBody>
      </p:sp>
    </p:spTree>
    <p:extLst>
      <p:ext uri="{BB962C8B-B14F-4D97-AF65-F5344CB8AC3E}">
        <p14:creationId xmlns:p14="http://schemas.microsoft.com/office/powerpoint/2010/main" val="37208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8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3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3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5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8" grpId="0" animBg="1"/>
      <p:bldP spid="9" grpId="0" animBg="1"/>
      <p:bldP spid="9" grpId="1" animBg="1"/>
      <p:bldP spid="33" grpId="0"/>
      <p:bldP spid="40" grpId="0"/>
      <p:bldP spid="47" grpId="0" animBg="1"/>
      <p:bldP spid="49" grpId="0" animBg="1"/>
      <p:bldP spid="51" grpId="0" animBg="1"/>
      <p:bldP spid="5" grpId="0"/>
      <p:bldP spid="52" grpId="0"/>
      <p:bldP spid="53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87294" y="2402833"/>
            <a:ext cx="4679069" cy="136359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 altogether? What subtraction number sentence can we write?</a:t>
            </a:r>
          </a:p>
        </p:txBody>
      </p:sp>
      <p:sp>
        <p:nvSpPr>
          <p:cNvPr id="4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42335" y="2289511"/>
            <a:ext cx="3448325" cy="133634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Frog starts at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57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he always starts at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smaller number.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Frog on a beaded line to subtract (counting up).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31299" r="6001" b="44382"/>
          <a:stretch/>
        </p:blipFill>
        <p:spPr>
          <a:xfrm>
            <a:off x="198376" y="585372"/>
            <a:ext cx="8770144" cy="157254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116412" y="2502789"/>
            <a:ext cx="3900170" cy="1163683"/>
            <a:chOff x="1393031" y="2945134"/>
            <a:chExt cx="3900170" cy="1125933"/>
          </a:xfrm>
        </p:grpSpPr>
        <p:sp>
          <p:nvSpPr>
            <p:cNvPr id="7" name="Speech Bubble: Rectangle with Corners Rounded 10">
              <a:extLst>
                <a:ext uri="{FF2B5EF4-FFF2-40B4-BE49-F238E27FC236}">
                  <a16:creationId xmlns:a16="http://schemas.microsoft.com/office/drawing/2014/main" id="{A5209EEE-E1BD-4F2F-8E5D-A043EDA11F92}"/>
                </a:ext>
              </a:extLst>
            </p:cNvPr>
            <p:cNvSpPr/>
            <p:nvPr/>
          </p:nvSpPr>
          <p:spPr>
            <a:xfrm>
              <a:off x="1393031" y="2945134"/>
              <a:ext cx="3900170" cy="1125933"/>
            </a:xfrm>
            <a:prstGeom prst="wedgeEllipseCallout">
              <a:avLst>
                <a:gd name="adj1" fmla="val -18402"/>
                <a:gd name="adj2" fmla="val -7439"/>
              </a:avLst>
            </a:prstGeom>
            <a:blipFill dpi="0"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colorTemperature colorTemp="59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4A7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Now let’s try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62 - 57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B67A5B-C53E-452B-A7DD-851214C4C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744977" y="3246722"/>
              <a:ext cx="558890" cy="5227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97617" y="2388711"/>
            <a:ext cx="4336138" cy="173315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62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57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line. What do you think Frog will do to find the answer?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57070" y="1114589"/>
            <a:ext cx="360000" cy="336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44381" y="1121963"/>
            <a:ext cx="360000" cy="336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77070" y="1124229"/>
            <a:ext cx="360000" cy="33672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5162400" y="1520734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4903200" y="15984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5158800" y="588004"/>
            <a:ext cx="252000" cy="1205996"/>
            <a:chOff x="3384768" y="3911709"/>
            <a:chExt cx="1610874" cy="120599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3384768" y="3911709"/>
              <a:ext cx="1610874" cy="893598"/>
              <a:chOff x="4177075" y="3748891"/>
              <a:chExt cx="1584532" cy="1082147"/>
            </a:xfrm>
          </p:grpSpPr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4177075" y="4223557"/>
                <a:ext cx="1584532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4466086" y="3748891"/>
                <a:ext cx="1006498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5587200" y="15192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5302800" y="15912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62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5385600" y="585372"/>
            <a:ext cx="271419" cy="1354222"/>
            <a:chOff x="-588357" y="3763483"/>
            <a:chExt cx="23041535" cy="135422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588357" y="3763483"/>
              <a:ext cx="23041535" cy="902462"/>
              <a:chOff x="268921" y="3569391"/>
              <a:chExt cx="22664736" cy="1092882"/>
            </a:xfrm>
          </p:grpSpPr>
          <p:sp>
            <p:nvSpPr>
              <p:cNvPr id="4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467375" y="4054792"/>
                <a:ext cx="14829954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68921" y="3569391"/>
                <a:ext cx="2266473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70528" y="4927701"/>
            <a:ext cx="4232672" cy="116204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Then Frog hops up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62.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 this time?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29935" y="4319371"/>
            <a:ext cx="148630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253746"/>
                </a:solidFill>
              </a:rPr>
              <a:t>62 - 57 = </a:t>
            </a:r>
            <a:r>
              <a:rPr lang="en-GB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1710" y="3772283"/>
            <a:ext cx="4633762" cy="103691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First he hops up to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next 10.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64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385600" y="4994457"/>
            <a:ext cx="3348176" cy="72816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62 subtract 57 is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F6EFD4F-8720-427C-9D08-BCEB1A3EBD4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90" y="2168319"/>
            <a:ext cx="1438610" cy="100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7D2DFB4-3FBF-204A-BADB-39B9EADFA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68120" y="1481602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5966ED5-E1EA-294D-8AB9-036977C83D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80859" y="519086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BAF8312-4F26-C44B-A929-E83DF3B32FC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68120" y="5737137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630AFD-600C-3F44-8A89-89FC56DE637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49751" y="4895567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768C8C-337B-DF4E-894C-20A9C7B536E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80859" y="3845339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A8D9734-185A-5A4C-B264-3B886DDD8F9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49751" y="3147248"/>
            <a:ext cx="812800" cy="812800"/>
          </a:xfrm>
          <a:prstGeom prst="rect">
            <a:avLst/>
          </a:prstGeom>
        </p:spPr>
      </p:pic>
      <p:pic>
        <p:nvPicPr>
          <p:cNvPr id="17" name="Online Media 1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18E5F5-A67B-BC4A-8361-11BE9407EA3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63381" y="23887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0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71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2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8" grpId="0" animBg="1"/>
      <p:bldP spid="46" grpId="0" animBg="1"/>
      <p:bldP spid="9" grpId="0" animBg="1"/>
      <p:bldP spid="9" grpId="1" animBg="1"/>
      <p:bldP spid="33" grpId="0"/>
      <p:bldP spid="40" grpId="0"/>
      <p:bldP spid="47" grpId="0" animBg="1"/>
      <p:bldP spid="49" grpId="0" animBg="1"/>
      <p:bldP spid="51" grpId="0" animBg="1"/>
      <p:bldP spid="5" grpId="0"/>
      <p:bldP spid="52" grpId="0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3883</TotalTime>
  <Words>451</Words>
  <Application>Microsoft Office PowerPoint</Application>
  <PresentationFormat>On-screen Show (4:3)</PresentationFormat>
  <Paragraphs>68</Paragraphs>
  <Slides>4</Slides>
  <Notes>4</Notes>
  <HiddenSlides>0</HiddenSlides>
  <MMClips>28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280</cp:revision>
  <dcterms:created xsi:type="dcterms:W3CDTF">2018-09-13T11:08:58Z</dcterms:created>
  <dcterms:modified xsi:type="dcterms:W3CDTF">2020-06-01T09:56:36Z</dcterms:modified>
</cp:coreProperties>
</file>