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96" r:id="rId2"/>
    <p:sldId id="308" r:id="rId3"/>
    <p:sldId id="311" r:id="rId4"/>
    <p:sldId id="310" r:id="rId5"/>
    <p:sldId id="31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BDD7EE"/>
    <a:srgbClr val="E6E6E6"/>
    <a:srgbClr val="FFE699"/>
    <a:srgbClr val="F2F2F2"/>
    <a:srgbClr val="FFF2CC"/>
    <a:srgbClr val="EA7600"/>
    <a:srgbClr val="253746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00" autoAdjust="0"/>
    <p:restoredTop sz="81224" autoAdjust="0"/>
  </p:normalViewPr>
  <p:slideViewPr>
    <p:cSldViewPr snapToGrid="0">
      <p:cViewPr>
        <p:scale>
          <a:sx n="60" d="100"/>
          <a:sy n="60" d="100"/>
        </p:scale>
        <p:origin x="1698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01/06/2020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12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123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12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4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79953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300" b="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4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slideLayout" Target="../slideLayouts/slideLayout12.xml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audio" Target="../media/media7.m4a"/><Relationship Id="rId17" Type="http://schemas.openxmlformats.org/officeDocument/2006/relationships/image" Target="../media/image4.png"/><Relationship Id="rId2" Type="http://schemas.openxmlformats.org/officeDocument/2006/relationships/audio" Target="../media/media2.m4a"/><Relationship Id="rId16" Type="http://schemas.openxmlformats.org/officeDocument/2006/relationships/image" Target="../media/image2.png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microsoft.com/office/2007/relationships/media" Target="../media/media7.m4a"/><Relationship Id="rId5" Type="http://schemas.microsoft.com/office/2007/relationships/media" Target="../media/media4.m4a"/><Relationship Id="rId15" Type="http://schemas.openxmlformats.org/officeDocument/2006/relationships/image" Target="../media/image3.png"/><Relationship Id="rId10" Type="http://schemas.openxmlformats.org/officeDocument/2006/relationships/audio" Target="../media/media6.m4a"/><Relationship Id="rId4" Type="http://schemas.openxmlformats.org/officeDocument/2006/relationships/audio" Target="../media/media3.m4a"/><Relationship Id="rId9" Type="http://schemas.microsoft.com/office/2007/relationships/media" Target="../media/media6.m4a"/><Relationship Id="rId1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4a"/><Relationship Id="rId13" Type="http://schemas.openxmlformats.org/officeDocument/2006/relationships/slideLayout" Target="../slideLayouts/slideLayout12.xml"/><Relationship Id="rId3" Type="http://schemas.microsoft.com/office/2007/relationships/media" Target="../media/media9.m4a"/><Relationship Id="rId7" Type="http://schemas.microsoft.com/office/2007/relationships/media" Target="../media/media11.m4a"/><Relationship Id="rId12" Type="http://schemas.openxmlformats.org/officeDocument/2006/relationships/audio" Target="../media/media13.m4a"/><Relationship Id="rId2" Type="http://schemas.openxmlformats.org/officeDocument/2006/relationships/audio" Target="../media/media8.m4a"/><Relationship Id="rId16" Type="http://schemas.openxmlformats.org/officeDocument/2006/relationships/image" Target="../media/image2.png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microsoft.com/office/2007/relationships/media" Target="../media/media13.m4a"/><Relationship Id="rId5" Type="http://schemas.microsoft.com/office/2007/relationships/media" Target="../media/media10.m4a"/><Relationship Id="rId15" Type="http://schemas.openxmlformats.org/officeDocument/2006/relationships/image" Target="../media/image3.png"/><Relationship Id="rId10" Type="http://schemas.openxmlformats.org/officeDocument/2006/relationships/audio" Target="../media/media12.m4a"/><Relationship Id="rId4" Type="http://schemas.openxmlformats.org/officeDocument/2006/relationships/audio" Target="../media/media9.m4a"/><Relationship Id="rId9" Type="http://schemas.microsoft.com/office/2007/relationships/media" Target="../media/media12.m4a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m4a"/><Relationship Id="rId3" Type="http://schemas.microsoft.com/office/2007/relationships/media" Target="../media/media15.m4a"/><Relationship Id="rId7" Type="http://schemas.microsoft.com/office/2007/relationships/media" Target="../media/media17.m4a"/><Relationship Id="rId12" Type="http://schemas.openxmlformats.org/officeDocument/2006/relationships/image" Target="../media/image5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audio" Target="../media/media16.m4a"/><Relationship Id="rId11" Type="http://schemas.openxmlformats.org/officeDocument/2006/relationships/image" Target="../media/image2.png"/><Relationship Id="rId5" Type="http://schemas.microsoft.com/office/2007/relationships/media" Target="../media/media16.m4a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15.m4a"/><Relationship Id="rId9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9.m4a"/><Relationship Id="rId7" Type="http://schemas.openxmlformats.org/officeDocument/2006/relationships/image" Target="../media/image2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1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036859"/>
              </p:ext>
            </p:extLst>
          </p:nvPr>
        </p:nvGraphicFramePr>
        <p:xfrm>
          <a:off x="793770" y="672473"/>
          <a:ext cx="5213491" cy="1781556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0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0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Item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Old price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Sale price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Reduction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DVD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effectLst/>
                        </a:rPr>
                        <a:t>£9.25</a:t>
                      </a:r>
                      <a:endParaRPr lang="en-GB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effectLst/>
                        </a:rPr>
                        <a:t>£8.69</a:t>
                      </a:r>
                      <a:endParaRPr lang="en-GB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Book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effectLst/>
                        </a:rPr>
                        <a:t>£6.50</a:t>
                      </a:r>
                      <a:endParaRPr lang="en-GB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effectLst/>
                        </a:rPr>
                        <a:t>£5.89</a:t>
                      </a:r>
                      <a:endParaRPr lang="en-GB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Drawing pad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effectLst/>
                        </a:rPr>
                        <a:t>£3.23</a:t>
                      </a:r>
                      <a:endParaRPr lang="en-GB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effectLst/>
                        </a:rPr>
                        <a:t>£2.45</a:t>
                      </a:r>
                      <a:endParaRPr lang="en-GB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CD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effectLst/>
                        </a:rPr>
                        <a:t>£7.25</a:t>
                      </a:r>
                      <a:endParaRPr lang="en-GB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effectLst/>
                        </a:rPr>
                        <a:t>£6.99</a:t>
                      </a:r>
                      <a:endParaRPr lang="en-GB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Pencils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£4.25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£3.49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Speech Bubble: Rectangle with Corners Rounded 14">
            <a:extLst>
              <a:ext uri="{FF2B5EF4-FFF2-40B4-BE49-F238E27FC236}">
                <a16:creationId xmlns:a16="http://schemas.microsoft.com/office/drawing/2014/main" id="{DB9E29E8-CA16-4472-9224-9EDC2178042C}"/>
              </a:ext>
            </a:extLst>
          </p:cNvPr>
          <p:cNvSpPr/>
          <p:nvPr/>
        </p:nvSpPr>
        <p:spPr>
          <a:xfrm>
            <a:off x="1072194" y="1853257"/>
            <a:ext cx="8221276" cy="4332270"/>
          </a:xfrm>
          <a:prstGeom prst="irregularSeal2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These items have been reduced in the sale. Which item do you think has been reduced by the most? And the least?</a:t>
            </a:r>
            <a:br>
              <a:rPr lang="en-GB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GB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What are you looking at to make your estimates?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E3AF4-67A0-4255-81D1-908B06BBFC84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Count up to find a price difference.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32E2C74-A927-3A44-A6CB-9EDEA4BB5A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14929" y="3387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0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Count up to find change from £5 and £10. </a:t>
            </a: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AF8E8659-1932-4CD6-AB4E-A4EB8FB70575}"/>
              </a:ext>
            </a:extLst>
          </p:cNvPr>
          <p:cNvSpPr/>
          <p:nvPr/>
        </p:nvSpPr>
        <p:spPr>
          <a:xfrm>
            <a:off x="206054" y="3498834"/>
            <a:ext cx="8874126" cy="22518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A7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0EDF47-EDF6-42CA-9617-2BC9D41645D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36207" y="4199954"/>
            <a:ext cx="783042" cy="732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08D251-5507-4008-8A0C-45B0765B103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6638" y="4192200"/>
            <a:ext cx="783042" cy="7324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BAC228-E7D9-4AD1-A2DE-A92EFD7D629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42404" y="4181769"/>
            <a:ext cx="783042" cy="73241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58BA9A-B139-40D2-8892-501B8CFB14FE}"/>
              </a:ext>
            </a:extLst>
          </p:cNvPr>
          <p:cNvCxnSpPr>
            <a:cxnSpLocks/>
          </p:cNvCxnSpPr>
          <p:nvPr/>
        </p:nvCxnSpPr>
        <p:spPr>
          <a:xfrm>
            <a:off x="399197" y="4928515"/>
            <a:ext cx="8444187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BC1A09-C5D0-41AD-9C85-EFCCAEF5F6FF}"/>
              </a:ext>
            </a:extLst>
          </p:cNvPr>
          <p:cNvCxnSpPr/>
          <p:nvPr/>
        </p:nvCxnSpPr>
        <p:spPr>
          <a:xfrm>
            <a:off x="710717" y="4928515"/>
            <a:ext cx="0" cy="21266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DF1DD3-4CF8-475C-9273-6EAC74C18919}"/>
              </a:ext>
            </a:extLst>
          </p:cNvPr>
          <p:cNvCxnSpPr/>
          <p:nvPr/>
        </p:nvCxnSpPr>
        <p:spPr>
          <a:xfrm>
            <a:off x="8292596" y="4908037"/>
            <a:ext cx="0" cy="21266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6CBE042-3079-477B-A97B-14E276235CFE}"/>
              </a:ext>
            </a:extLst>
          </p:cNvPr>
          <p:cNvSpPr txBox="1"/>
          <p:nvPr/>
        </p:nvSpPr>
        <p:spPr>
          <a:xfrm>
            <a:off x="288000" y="5070894"/>
            <a:ext cx="818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£8.69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D030EF-75E8-4E28-8BD9-BF79E121F055}"/>
              </a:ext>
            </a:extLst>
          </p:cNvPr>
          <p:cNvSpPr txBox="1"/>
          <p:nvPr/>
        </p:nvSpPr>
        <p:spPr>
          <a:xfrm>
            <a:off x="7920000" y="5070894"/>
            <a:ext cx="792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002060"/>
                </a:solidFill>
                <a:latin typeface="Calibri" panose="020F0502020204030204"/>
              </a:rPr>
              <a:t>£9.25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53F18D0-DA63-4CC4-A818-A072844013F3}"/>
              </a:ext>
            </a:extLst>
          </p:cNvPr>
          <p:cNvGrpSpPr/>
          <p:nvPr/>
        </p:nvGrpSpPr>
        <p:grpSpPr>
          <a:xfrm>
            <a:off x="674226" y="3883790"/>
            <a:ext cx="4640723" cy="1579306"/>
            <a:chOff x="2244002" y="3656928"/>
            <a:chExt cx="2495011" cy="157930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EDA511C-1635-401A-9678-5C03D739A279}"/>
                </a:ext>
              </a:extLst>
            </p:cNvPr>
            <p:cNvCxnSpPr/>
            <p:nvPr/>
          </p:nvCxnSpPr>
          <p:spPr>
            <a:xfrm>
              <a:off x="4431211" y="4681175"/>
              <a:ext cx="0" cy="21266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AE05E4-011C-42AF-9CD3-89C2CCD2BF5F}"/>
                </a:ext>
              </a:extLst>
            </p:cNvPr>
            <p:cNvSpPr txBox="1"/>
            <p:nvPr/>
          </p:nvSpPr>
          <p:spPr>
            <a:xfrm>
              <a:off x="4129413" y="4836124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>
                  <a:solidFill>
                    <a:srgbClr val="002060"/>
                  </a:solidFill>
                  <a:latin typeface="Calibri" panose="020F0502020204030204"/>
                </a:rPr>
                <a:t>£9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4D3589E-5D8A-44A1-B7E5-D07EAD3A8E3C}"/>
                </a:ext>
              </a:extLst>
            </p:cNvPr>
            <p:cNvGrpSpPr/>
            <p:nvPr/>
          </p:nvGrpSpPr>
          <p:grpSpPr>
            <a:xfrm>
              <a:off x="2244002" y="3656928"/>
              <a:ext cx="2188401" cy="1044712"/>
              <a:chOff x="2247895" y="3649180"/>
              <a:chExt cx="2227850" cy="993665"/>
            </a:xfrm>
          </p:grpSpPr>
          <p:sp>
            <p:nvSpPr>
              <p:cNvPr id="20" name="Freeform: Shape 17">
                <a:extLst>
                  <a:ext uri="{FF2B5EF4-FFF2-40B4-BE49-F238E27FC236}">
                    <a16:creationId xmlns:a16="http://schemas.microsoft.com/office/drawing/2014/main" id="{DA2145AC-38BA-432E-98E2-687828FC0B31}"/>
                  </a:ext>
                </a:extLst>
              </p:cNvPr>
              <p:cNvSpPr/>
              <p:nvPr/>
            </p:nvSpPr>
            <p:spPr>
              <a:xfrm>
                <a:off x="2247895" y="4123847"/>
                <a:ext cx="2227850" cy="518998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67A39C-D5ED-46A0-87FA-B3EB29E8C584}"/>
                  </a:ext>
                </a:extLst>
              </p:cNvPr>
              <p:cNvSpPr txBox="1"/>
              <p:nvPr/>
            </p:nvSpPr>
            <p:spPr>
              <a:xfrm>
                <a:off x="3054944" y="3649180"/>
                <a:ext cx="613752" cy="380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Calibri" panose="020F0502020204030204"/>
                  </a:rPr>
                  <a:t>31p</a:t>
                </a:r>
                <a:endPara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4D69F4E-9531-4B33-8720-B8601DF97907}"/>
              </a:ext>
            </a:extLst>
          </p:cNvPr>
          <p:cNvGrpSpPr/>
          <p:nvPr/>
        </p:nvGrpSpPr>
        <p:grpSpPr>
          <a:xfrm>
            <a:off x="4733925" y="3813565"/>
            <a:ext cx="3541928" cy="1094472"/>
            <a:chOff x="6331946" y="3607181"/>
            <a:chExt cx="3681076" cy="1094472"/>
          </a:xfrm>
        </p:grpSpPr>
        <p:sp>
          <p:nvSpPr>
            <p:cNvPr id="23" name="Freeform: Shape 18">
              <a:extLst>
                <a:ext uri="{FF2B5EF4-FFF2-40B4-BE49-F238E27FC236}">
                  <a16:creationId xmlns:a16="http://schemas.microsoft.com/office/drawing/2014/main" id="{37030751-261D-416F-B299-B742F512C0D1}"/>
                </a:ext>
              </a:extLst>
            </p:cNvPr>
            <p:cNvSpPr/>
            <p:nvPr/>
          </p:nvSpPr>
          <p:spPr>
            <a:xfrm>
              <a:off x="6331946" y="4176458"/>
              <a:ext cx="3681076" cy="525195"/>
            </a:xfrm>
            <a:custGeom>
              <a:avLst/>
              <a:gdLst>
                <a:gd name="connsiteX0" fmla="*/ 0 w 1990725"/>
                <a:gd name="connsiteY0" fmla="*/ 323850 h 323850"/>
                <a:gd name="connsiteX1" fmla="*/ 1047750 w 1990725"/>
                <a:gd name="connsiteY1" fmla="*/ 0 h 323850"/>
                <a:gd name="connsiteX2" fmla="*/ 1990725 w 1990725"/>
                <a:gd name="connsiteY2" fmla="*/ 323850 h 323850"/>
                <a:gd name="connsiteX3" fmla="*/ 1990725 w 1990725"/>
                <a:gd name="connsiteY3" fmla="*/ 323850 h 323850"/>
                <a:gd name="connsiteX4" fmla="*/ 1990725 w 1990725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725" h="323850">
                  <a:moveTo>
                    <a:pt x="0" y="323850"/>
                  </a:moveTo>
                  <a:cubicBezTo>
                    <a:pt x="357981" y="161925"/>
                    <a:pt x="715963" y="0"/>
                    <a:pt x="1047750" y="0"/>
                  </a:cubicBezTo>
                  <a:cubicBezTo>
                    <a:pt x="1379537" y="0"/>
                    <a:pt x="1990725" y="323850"/>
                    <a:pt x="1990725" y="323850"/>
                  </a:cubicBezTo>
                  <a:lnTo>
                    <a:pt x="1990725" y="323850"/>
                  </a:lnTo>
                  <a:lnTo>
                    <a:pt x="1990725" y="323850"/>
                  </a:lnTo>
                </a:path>
              </a:pathLst>
            </a:cu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E02A8D-7ECD-4867-A7AB-6AB8F26834D7}"/>
                </a:ext>
              </a:extLst>
            </p:cNvPr>
            <p:cNvSpPr txBox="1"/>
            <p:nvPr/>
          </p:nvSpPr>
          <p:spPr>
            <a:xfrm>
              <a:off x="7928530" y="3607181"/>
              <a:ext cx="6236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>
                  <a:solidFill>
                    <a:srgbClr val="FF0000"/>
                  </a:solidFill>
                  <a:latin typeface="Calibri" panose="020F0502020204030204"/>
                </a:rPr>
                <a:t>25p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25" name="Speech Bubble: Rectangle with Corners Rounded 10">
            <a:extLst>
              <a:ext uri="{FF2B5EF4-FFF2-40B4-BE49-F238E27FC236}">
                <a16:creationId xmlns:a16="http://schemas.microsoft.com/office/drawing/2014/main" id="{1CB2DCF0-1AD8-481E-93FC-59CE0D5B155C}"/>
              </a:ext>
            </a:extLst>
          </p:cNvPr>
          <p:cNvSpPr/>
          <p:nvPr/>
        </p:nvSpPr>
        <p:spPr>
          <a:xfrm>
            <a:off x="5967454" y="2236421"/>
            <a:ext cx="2948941" cy="853256"/>
          </a:xfrm>
          <a:prstGeom prst="wedgeEllipseCallout">
            <a:avLst>
              <a:gd name="adj1" fmla="val 37817"/>
              <a:gd name="adj2" fmla="val -67740"/>
            </a:avLst>
          </a:prstGeom>
          <a:solidFill>
            <a:srgbClr val="BDD7EE"/>
          </a:solidFill>
          <a:ln w="2857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So </a:t>
            </a:r>
            <a:r>
              <a:rPr lang="en-GB" b="1" dirty="0">
                <a:solidFill>
                  <a:srgbClr val="FF0000"/>
                </a:solidFill>
              </a:rPr>
              <a:t>the reduction is 31p + 25p = </a:t>
            </a:r>
            <a:r>
              <a:rPr lang="en-GB" sz="2000" b="1" dirty="0">
                <a:solidFill>
                  <a:srgbClr val="C00000"/>
                </a:solidFill>
              </a:rPr>
              <a:t>56p</a:t>
            </a:r>
            <a:r>
              <a:rPr lang="en-GB" b="1" dirty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253746"/>
              </a:solidFill>
            </a:endParaRPr>
          </a:p>
        </p:txBody>
      </p:sp>
      <p:sp>
        <p:nvSpPr>
          <p:cNvPr id="26" name="Speech Bubble: Rectangle with Corners Rounded 10">
            <a:extLst>
              <a:ext uri="{FF2B5EF4-FFF2-40B4-BE49-F238E27FC236}">
                <a16:creationId xmlns:a16="http://schemas.microsoft.com/office/drawing/2014/main" id="{F1C5697D-82E8-4678-B9D5-12597318DC4A}"/>
              </a:ext>
            </a:extLst>
          </p:cNvPr>
          <p:cNvSpPr/>
          <p:nvPr/>
        </p:nvSpPr>
        <p:spPr>
          <a:xfrm>
            <a:off x="55542" y="664447"/>
            <a:ext cx="3487758" cy="1279579"/>
          </a:xfrm>
          <a:prstGeom prst="wedgeEllipseCallout">
            <a:avLst>
              <a:gd name="adj1" fmla="val 41654"/>
              <a:gd name="adj2" fmla="val -48058"/>
            </a:avLst>
          </a:prstGeom>
          <a:solidFill>
            <a:srgbClr val="BDD7EE"/>
          </a:solidFill>
          <a:ln w="28575">
            <a:solidFill>
              <a:srgbClr val="1F4E79"/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can use Frog to find out how much the DVD has been reduced by.</a:t>
            </a:r>
          </a:p>
        </p:txBody>
      </p:sp>
      <p:sp>
        <p:nvSpPr>
          <p:cNvPr id="27" name="Speech Bubble: Rectangle with Corners Rounded 10">
            <a:extLst>
              <a:ext uri="{FF2B5EF4-FFF2-40B4-BE49-F238E27FC236}">
                <a16:creationId xmlns:a16="http://schemas.microsoft.com/office/drawing/2014/main" id="{8988BA95-3FA0-40F7-B8BC-C7C80E7EBD56}"/>
              </a:ext>
            </a:extLst>
          </p:cNvPr>
          <p:cNvSpPr/>
          <p:nvPr/>
        </p:nvSpPr>
        <p:spPr>
          <a:xfrm>
            <a:off x="94679" y="2124075"/>
            <a:ext cx="2909804" cy="1279579"/>
          </a:xfrm>
          <a:prstGeom prst="wedgeEllipseCallout">
            <a:avLst>
              <a:gd name="adj1" fmla="val 13271"/>
              <a:gd name="adj2" fmla="val 82664"/>
            </a:avLst>
          </a:prstGeom>
          <a:solidFill>
            <a:srgbClr val="BDD7EE"/>
          </a:solidFill>
          <a:ln w="2857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Frog knows that 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69 + 31 = 100</a:t>
            </a:r>
            <a:r>
              <a:rPr lang="en-GB" b="1" dirty="0">
                <a:solidFill>
                  <a:srgbClr val="253746"/>
                </a:solidFill>
              </a:rPr>
              <a:t> so he jumps </a:t>
            </a:r>
            <a:r>
              <a:rPr lang="en-GB" b="1" dirty="0">
                <a:solidFill>
                  <a:srgbClr val="FF0000"/>
                </a:solidFill>
              </a:rPr>
              <a:t>31p</a:t>
            </a:r>
            <a:r>
              <a:rPr lang="en-GB" b="1" dirty="0">
                <a:solidFill>
                  <a:srgbClr val="253746"/>
                </a:solidFill>
              </a:rPr>
              <a:t> to £9…</a:t>
            </a:r>
          </a:p>
        </p:txBody>
      </p:sp>
      <p:sp>
        <p:nvSpPr>
          <p:cNvPr id="28" name="Speech Bubble: Rectangle with Corners Rounded 10">
            <a:extLst>
              <a:ext uri="{FF2B5EF4-FFF2-40B4-BE49-F238E27FC236}">
                <a16:creationId xmlns:a16="http://schemas.microsoft.com/office/drawing/2014/main" id="{1484B53D-BB27-4152-9F74-B6ADC77CF984}"/>
              </a:ext>
            </a:extLst>
          </p:cNvPr>
          <p:cNvSpPr/>
          <p:nvPr/>
        </p:nvSpPr>
        <p:spPr>
          <a:xfrm>
            <a:off x="3210384" y="2383107"/>
            <a:ext cx="2645628" cy="593919"/>
          </a:xfrm>
          <a:prstGeom prst="wedgeEllipseCallout">
            <a:avLst>
              <a:gd name="adj1" fmla="val 41576"/>
              <a:gd name="adj2" fmla="val 102978"/>
            </a:avLst>
          </a:prstGeom>
          <a:solidFill>
            <a:srgbClr val="BDD7EE"/>
          </a:solidFill>
          <a:ln w="2857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… and then </a:t>
            </a:r>
            <a:r>
              <a:rPr lang="en-GB" b="1" dirty="0">
                <a:solidFill>
                  <a:srgbClr val="FF0000"/>
                </a:solidFill>
              </a:rPr>
              <a:t>25p </a:t>
            </a:r>
            <a:r>
              <a:rPr lang="en-GB" b="1" dirty="0">
                <a:solidFill>
                  <a:srgbClr val="253746"/>
                </a:solidFill>
              </a:rPr>
              <a:t>to £9.25.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0CE8A18-F1FB-8646-A1BB-6720B8F63A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725814" y="5737137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7476DA1-83E4-CE47-9873-C1820720D3F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647602" y="4734775"/>
            <a:ext cx="812800" cy="812800"/>
          </a:xfrm>
          <a:prstGeom prst="rect">
            <a:avLst/>
          </a:prstGeom>
        </p:spPr>
      </p:pic>
      <p:pic>
        <p:nvPicPr>
          <p:cNvPr id="29" name="Online Media 2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3206912-7E97-9A40-9C1F-A7A9ECEEEDC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738497" y="897836"/>
            <a:ext cx="812800" cy="812800"/>
          </a:xfrm>
          <a:prstGeom prst="rect">
            <a:avLst/>
          </a:prstGeom>
        </p:spPr>
      </p:pic>
      <p:pic>
        <p:nvPicPr>
          <p:cNvPr id="30" name="Online Media 2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666DA67-A5B8-9B42-AB9A-44A994C1EDD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622760" y="3823393"/>
            <a:ext cx="812800" cy="812800"/>
          </a:xfrm>
          <a:prstGeom prst="rect">
            <a:avLst/>
          </a:prstGeom>
        </p:spPr>
      </p:pic>
      <p:pic>
        <p:nvPicPr>
          <p:cNvPr id="31" name="Online Media 3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E061049-B241-3F4C-B27B-5104AE46CA6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750854" y="1830021"/>
            <a:ext cx="812800" cy="812800"/>
          </a:xfrm>
          <a:prstGeom prst="rect">
            <a:avLst/>
          </a:prstGeom>
        </p:spPr>
      </p:pic>
      <p:pic>
        <p:nvPicPr>
          <p:cNvPr id="32" name="Online Media 3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CE17261-B256-6140-81E5-738E6B509BF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602572" y="2697794"/>
            <a:ext cx="812800" cy="812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9D8E262-1E42-4B5B-9B9F-CAB234017CD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98394" y="668680"/>
            <a:ext cx="5343525" cy="762000"/>
          </a:xfrm>
          <a:prstGeom prst="rect">
            <a:avLst/>
          </a:prstGeom>
        </p:spPr>
      </p:pic>
      <p:sp>
        <p:nvSpPr>
          <p:cNvPr id="33" name="Speech Bubble: Rectangle with Corners Rounded 10">
            <a:extLst>
              <a:ext uri="{FF2B5EF4-FFF2-40B4-BE49-F238E27FC236}">
                <a16:creationId xmlns:a16="http://schemas.microsoft.com/office/drawing/2014/main" id="{F1C5697D-82E8-4678-B9D5-12597318DC4A}"/>
              </a:ext>
            </a:extLst>
          </p:cNvPr>
          <p:cNvSpPr/>
          <p:nvPr/>
        </p:nvSpPr>
        <p:spPr>
          <a:xfrm>
            <a:off x="4050273" y="534346"/>
            <a:ext cx="4031663" cy="1326567"/>
          </a:xfrm>
          <a:prstGeom prst="wedgeEllipseCallout">
            <a:avLst>
              <a:gd name="adj1" fmla="val -51541"/>
              <a:gd name="adj2" fmla="val 61808"/>
            </a:avLst>
          </a:prstGeom>
          <a:solidFill>
            <a:srgbClr val="BDD7EE"/>
          </a:solidFill>
          <a:ln w="28575">
            <a:solidFill>
              <a:srgbClr val="1F4E79"/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Draw a line and </a:t>
            </a:r>
            <a:r>
              <a:rPr lang="en-GB" b="1" dirty="0">
                <a:solidFill>
                  <a:srgbClr val="FF0000"/>
                </a:solidFill>
              </a:rPr>
              <a:t>mark £8.69 </a:t>
            </a:r>
            <a:r>
              <a:rPr lang="en-GB" b="1" dirty="0">
                <a:solidFill>
                  <a:srgbClr val="253746"/>
                </a:solidFill>
              </a:rPr>
              <a:t>(the sale price) </a:t>
            </a:r>
            <a:r>
              <a:rPr lang="en-GB" b="1" dirty="0">
                <a:solidFill>
                  <a:srgbClr val="FF0000"/>
                </a:solidFill>
              </a:rPr>
              <a:t>on the left and £9.25 </a:t>
            </a:r>
            <a:r>
              <a:rPr lang="en-GB" b="1" dirty="0">
                <a:solidFill>
                  <a:srgbClr val="253746"/>
                </a:solidFill>
              </a:rPr>
              <a:t>(the higher old price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GB" b="1" dirty="0">
                <a:solidFill>
                  <a:srgbClr val="FF0000"/>
                </a:solidFill>
              </a:rPr>
              <a:t> on the right</a:t>
            </a:r>
            <a:r>
              <a:rPr lang="en-GB" b="1" dirty="0">
                <a:solidFill>
                  <a:srgbClr val="253746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0682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96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03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56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65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35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508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5" grpId="0" animBg="1"/>
      <p:bldP spid="14" grpId="0"/>
      <p:bldP spid="15" grpId="0"/>
      <p:bldP spid="25" grpId="0" animBg="1"/>
      <p:bldP spid="27" grpId="0" animBg="1"/>
      <p:bldP spid="28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AF8E8659-1932-4CD6-AB4E-A4EB8FB70575}"/>
              </a:ext>
            </a:extLst>
          </p:cNvPr>
          <p:cNvSpPr/>
          <p:nvPr/>
        </p:nvSpPr>
        <p:spPr>
          <a:xfrm>
            <a:off x="206054" y="3498834"/>
            <a:ext cx="8874126" cy="22518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A7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0EDF47-EDF6-42CA-9617-2BC9D41645D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36207" y="4199954"/>
            <a:ext cx="783042" cy="732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08D251-5507-4008-8A0C-45B0765B103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6638" y="4227370"/>
            <a:ext cx="783042" cy="7324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BAC228-E7D9-4AD1-A2DE-A92EFD7D629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21441" y="4206718"/>
            <a:ext cx="783042" cy="73241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58BA9A-B139-40D2-8892-501B8CFB14FE}"/>
              </a:ext>
            </a:extLst>
          </p:cNvPr>
          <p:cNvCxnSpPr>
            <a:cxnSpLocks/>
          </p:cNvCxnSpPr>
          <p:nvPr/>
        </p:nvCxnSpPr>
        <p:spPr>
          <a:xfrm>
            <a:off x="399197" y="4928515"/>
            <a:ext cx="8444187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BC1A09-C5D0-41AD-9C85-EFCCAEF5F6FF}"/>
              </a:ext>
            </a:extLst>
          </p:cNvPr>
          <p:cNvCxnSpPr/>
          <p:nvPr/>
        </p:nvCxnSpPr>
        <p:spPr>
          <a:xfrm>
            <a:off x="710717" y="4928515"/>
            <a:ext cx="0" cy="21266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DF1DD3-4CF8-475C-9273-6EAC74C18919}"/>
              </a:ext>
            </a:extLst>
          </p:cNvPr>
          <p:cNvCxnSpPr/>
          <p:nvPr/>
        </p:nvCxnSpPr>
        <p:spPr>
          <a:xfrm>
            <a:off x="8292596" y="4908037"/>
            <a:ext cx="0" cy="21266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6CBE042-3079-477B-A97B-14E276235CFE}"/>
              </a:ext>
            </a:extLst>
          </p:cNvPr>
          <p:cNvSpPr txBox="1"/>
          <p:nvPr/>
        </p:nvSpPr>
        <p:spPr>
          <a:xfrm>
            <a:off x="288000" y="5070894"/>
            <a:ext cx="818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£5.89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D030EF-75E8-4E28-8BD9-BF79E121F055}"/>
              </a:ext>
            </a:extLst>
          </p:cNvPr>
          <p:cNvSpPr txBox="1"/>
          <p:nvPr/>
        </p:nvSpPr>
        <p:spPr>
          <a:xfrm>
            <a:off x="7920000" y="5070894"/>
            <a:ext cx="792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002060"/>
                </a:solidFill>
                <a:latin typeface="Calibri" panose="020F0502020204030204"/>
              </a:rPr>
              <a:t>£6.50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53F18D0-DA63-4CC4-A818-A072844013F3}"/>
              </a:ext>
            </a:extLst>
          </p:cNvPr>
          <p:cNvGrpSpPr/>
          <p:nvPr/>
        </p:nvGrpSpPr>
        <p:grpSpPr>
          <a:xfrm>
            <a:off x="710717" y="3883790"/>
            <a:ext cx="2150720" cy="1579306"/>
            <a:chOff x="2244002" y="3656928"/>
            <a:chExt cx="2495011" cy="157930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EDA511C-1635-401A-9678-5C03D739A279}"/>
                </a:ext>
              </a:extLst>
            </p:cNvPr>
            <p:cNvCxnSpPr/>
            <p:nvPr/>
          </p:nvCxnSpPr>
          <p:spPr>
            <a:xfrm>
              <a:off x="4431211" y="4681175"/>
              <a:ext cx="0" cy="21266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AE05E4-011C-42AF-9CD3-89C2CCD2BF5F}"/>
                </a:ext>
              </a:extLst>
            </p:cNvPr>
            <p:cNvSpPr txBox="1"/>
            <p:nvPr/>
          </p:nvSpPr>
          <p:spPr>
            <a:xfrm>
              <a:off x="4129413" y="4836124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>
                  <a:solidFill>
                    <a:srgbClr val="002060"/>
                  </a:solidFill>
                  <a:latin typeface="Calibri" panose="020F0502020204030204"/>
                </a:rPr>
                <a:t>£6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4D3589E-5D8A-44A1-B7E5-D07EAD3A8E3C}"/>
                </a:ext>
              </a:extLst>
            </p:cNvPr>
            <p:cNvGrpSpPr/>
            <p:nvPr/>
          </p:nvGrpSpPr>
          <p:grpSpPr>
            <a:xfrm>
              <a:off x="2244002" y="3656928"/>
              <a:ext cx="2188401" cy="1044712"/>
              <a:chOff x="2247895" y="3649180"/>
              <a:chExt cx="2227850" cy="993665"/>
            </a:xfrm>
          </p:grpSpPr>
          <p:sp>
            <p:nvSpPr>
              <p:cNvPr id="20" name="Freeform: Shape 17">
                <a:extLst>
                  <a:ext uri="{FF2B5EF4-FFF2-40B4-BE49-F238E27FC236}">
                    <a16:creationId xmlns:a16="http://schemas.microsoft.com/office/drawing/2014/main" id="{DA2145AC-38BA-432E-98E2-687828FC0B31}"/>
                  </a:ext>
                </a:extLst>
              </p:cNvPr>
              <p:cNvSpPr/>
              <p:nvPr/>
            </p:nvSpPr>
            <p:spPr>
              <a:xfrm>
                <a:off x="2247895" y="4123847"/>
                <a:ext cx="2227850" cy="518998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67A39C-D5ED-46A0-87FA-B3EB29E8C584}"/>
                  </a:ext>
                </a:extLst>
              </p:cNvPr>
              <p:cNvSpPr txBox="1"/>
              <p:nvPr/>
            </p:nvSpPr>
            <p:spPr>
              <a:xfrm>
                <a:off x="3054942" y="3649180"/>
                <a:ext cx="777095" cy="380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Calibri" panose="020F0502020204030204"/>
                  </a:rPr>
                  <a:t>11p</a:t>
                </a:r>
                <a:endPara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4D69F4E-9531-4B33-8720-B8601DF97907}"/>
              </a:ext>
            </a:extLst>
          </p:cNvPr>
          <p:cNvGrpSpPr/>
          <p:nvPr/>
        </p:nvGrpSpPr>
        <p:grpSpPr>
          <a:xfrm>
            <a:off x="2591607" y="3839043"/>
            <a:ext cx="5684246" cy="1068994"/>
            <a:chOff x="6331946" y="3632659"/>
            <a:chExt cx="3681076" cy="1068994"/>
          </a:xfrm>
        </p:grpSpPr>
        <p:sp>
          <p:nvSpPr>
            <p:cNvPr id="23" name="Freeform: Shape 18">
              <a:extLst>
                <a:ext uri="{FF2B5EF4-FFF2-40B4-BE49-F238E27FC236}">
                  <a16:creationId xmlns:a16="http://schemas.microsoft.com/office/drawing/2014/main" id="{37030751-261D-416F-B299-B742F512C0D1}"/>
                </a:ext>
              </a:extLst>
            </p:cNvPr>
            <p:cNvSpPr/>
            <p:nvPr/>
          </p:nvSpPr>
          <p:spPr>
            <a:xfrm>
              <a:off x="6331946" y="4176458"/>
              <a:ext cx="3681076" cy="525195"/>
            </a:xfrm>
            <a:custGeom>
              <a:avLst/>
              <a:gdLst>
                <a:gd name="connsiteX0" fmla="*/ 0 w 1990725"/>
                <a:gd name="connsiteY0" fmla="*/ 323850 h 323850"/>
                <a:gd name="connsiteX1" fmla="*/ 1047750 w 1990725"/>
                <a:gd name="connsiteY1" fmla="*/ 0 h 323850"/>
                <a:gd name="connsiteX2" fmla="*/ 1990725 w 1990725"/>
                <a:gd name="connsiteY2" fmla="*/ 323850 h 323850"/>
                <a:gd name="connsiteX3" fmla="*/ 1990725 w 1990725"/>
                <a:gd name="connsiteY3" fmla="*/ 323850 h 323850"/>
                <a:gd name="connsiteX4" fmla="*/ 1990725 w 1990725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725" h="323850">
                  <a:moveTo>
                    <a:pt x="0" y="323850"/>
                  </a:moveTo>
                  <a:cubicBezTo>
                    <a:pt x="357981" y="161925"/>
                    <a:pt x="715963" y="0"/>
                    <a:pt x="1047750" y="0"/>
                  </a:cubicBezTo>
                  <a:cubicBezTo>
                    <a:pt x="1379537" y="0"/>
                    <a:pt x="1990725" y="323850"/>
                    <a:pt x="1990725" y="323850"/>
                  </a:cubicBezTo>
                  <a:lnTo>
                    <a:pt x="1990725" y="323850"/>
                  </a:lnTo>
                  <a:lnTo>
                    <a:pt x="1990725" y="323850"/>
                  </a:lnTo>
                </a:path>
              </a:pathLst>
            </a:cu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E02A8D-7ECD-4867-A7AB-6AB8F26834D7}"/>
                </a:ext>
              </a:extLst>
            </p:cNvPr>
            <p:cNvSpPr txBox="1"/>
            <p:nvPr/>
          </p:nvSpPr>
          <p:spPr>
            <a:xfrm>
              <a:off x="7860649" y="3632659"/>
              <a:ext cx="6236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>
                  <a:solidFill>
                    <a:srgbClr val="FF0000"/>
                  </a:solidFill>
                  <a:latin typeface="Calibri" panose="020F0502020204030204"/>
                </a:rPr>
                <a:t>50p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25" name="Speech Bubble: Rectangle with Corners Rounded 10">
            <a:extLst>
              <a:ext uri="{FF2B5EF4-FFF2-40B4-BE49-F238E27FC236}">
                <a16:creationId xmlns:a16="http://schemas.microsoft.com/office/drawing/2014/main" id="{1CB2DCF0-1AD8-481E-93FC-59CE0D5B155C}"/>
              </a:ext>
            </a:extLst>
          </p:cNvPr>
          <p:cNvSpPr/>
          <p:nvPr/>
        </p:nvSpPr>
        <p:spPr>
          <a:xfrm>
            <a:off x="6066105" y="2550398"/>
            <a:ext cx="2948941" cy="853256"/>
          </a:xfrm>
          <a:prstGeom prst="wedgeEllipseCallout">
            <a:avLst>
              <a:gd name="adj1" fmla="val 21717"/>
              <a:gd name="adj2" fmla="val -92471"/>
            </a:avLst>
          </a:prstGeom>
          <a:solidFill>
            <a:srgbClr val="BDD7EE"/>
          </a:solidFill>
          <a:ln w="2857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So </a:t>
            </a:r>
            <a:r>
              <a:rPr lang="en-GB" b="1" dirty="0">
                <a:solidFill>
                  <a:srgbClr val="FF0000"/>
                </a:solidFill>
              </a:rPr>
              <a:t>the reduction is 50p + 11p = </a:t>
            </a:r>
            <a:r>
              <a:rPr lang="en-GB" sz="2000" b="1" dirty="0">
                <a:solidFill>
                  <a:srgbClr val="C00000"/>
                </a:solidFill>
              </a:rPr>
              <a:t>?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6" name="Speech Bubble: Rectangle with Corners Rounded 10">
            <a:extLst>
              <a:ext uri="{FF2B5EF4-FFF2-40B4-BE49-F238E27FC236}">
                <a16:creationId xmlns:a16="http://schemas.microsoft.com/office/drawing/2014/main" id="{F1C5697D-82E8-4678-B9D5-12597318DC4A}"/>
              </a:ext>
            </a:extLst>
          </p:cNvPr>
          <p:cNvSpPr/>
          <p:nvPr/>
        </p:nvSpPr>
        <p:spPr>
          <a:xfrm>
            <a:off x="55542" y="664448"/>
            <a:ext cx="2948941" cy="1135777"/>
          </a:xfrm>
          <a:prstGeom prst="wedgeEllipseCallout">
            <a:avLst>
              <a:gd name="adj1" fmla="val 41654"/>
              <a:gd name="adj2" fmla="val -48058"/>
            </a:avLst>
          </a:prstGeom>
          <a:solidFill>
            <a:srgbClr val="BDD7EE"/>
          </a:solidFill>
          <a:ln w="28575">
            <a:solidFill>
              <a:srgbClr val="1F4E79"/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The book originally cost £6.50 and the sale price is £5.89. </a:t>
            </a:r>
          </a:p>
        </p:txBody>
      </p:sp>
      <p:sp>
        <p:nvSpPr>
          <p:cNvPr id="27" name="Speech Bubble: Rectangle with Corners Rounded 10">
            <a:extLst>
              <a:ext uri="{FF2B5EF4-FFF2-40B4-BE49-F238E27FC236}">
                <a16:creationId xmlns:a16="http://schemas.microsoft.com/office/drawing/2014/main" id="{8988BA95-3FA0-40F7-B8BC-C7C80E7EBD56}"/>
              </a:ext>
            </a:extLst>
          </p:cNvPr>
          <p:cNvSpPr/>
          <p:nvPr/>
        </p:nvSpPr>
        <p:spPr>
          <a:xfrm>
            <a:off x="85021" y="2314575"/>
            <a:ext cx="2507631" cy="812085"/>
          </a:xfrm>
          <a:prstGeom prst="wedgeEllipseCallout">
            <a:avLst>
              <a:gd name="adj1" fmla="val 11934"/>
              <a:gd name="adj2" fmla="val 78488"/>
            </a:avLst>
          </a:prstGeom>
          <a:solidFill>
            <a:srgbClr val="BDD7EE"/>
          </a:solidFill>
          <a:ln w="2857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How far to the </a:t>
            </a:r>
            <a:r>
              <a:rPr lang="en-GB" b="1" dirty="0">
                <a:solidFill>
                  <a:srgbClr val="FF0000"/>
                </a:solidFill>
              </a:rPr>
              <a:t>next pound?</a:t>
            </a:r>
          </a:p>
        </p:txBody>
      </p:sp>
      <p:sp>
        <p:nvSpPr>
          <p:cNvPr id="28" name="Speech Bubble: Rectangle with Corners Rounded 10">
            <a:extLst>
              <a:ext uri="{FF2B5EF4-FFF2-40B4-BE49-F238E27FC236}">
                <a16:creationId xmlns:a16="http://schemas.microsoft.com/office/drawing/2014/main" id="{1484B53D-BB27-4152-9F74-B6ADC77CF984}"/>
              </a:ext>
            </a:extLst>
          </p:cNvPr>
          <p:cNvSpPr/>
          <p:nvPr/>
        </p:nvSpPr>
        <p:spPr>
          <a:xfrm>
            <a:off x="2861436" y="2457450"/>
            <a:ext cx="3222717" cy="593919"/>
          </a:xfrm>
          <a:prstGeom prst="wedgeEllipseCallout">
            <a:avLst>
              <a:gd name="adj1" fmla="val 41576"/>
              <a:gd name="adj2" fmla="val 102978"/>
            </a:avLst>
          </a:prstGeom>
          <a:solidFill>
            <a:srgbClr val="BDD7EE"/>
          </a:solidFill>
          <a:ln w="2857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How much more to </a:t>
            </a:r>
            <a:r>
              <a:rPr lang="en-GB" b="1" dirty="0">
                <a:solidFill>
                  <a:srgbClr val="FF0000"/>
                </a:solidFill>
              </a:rPr>
              <a:t>£6.50?</a:t>
            </a:r>
          </a:p>
        </p:txBody>
      </p:sp>
      <p:sp>
        <p:nvSpPr>
          <p:cNvPr id="33" name="Speech Bubble: Rectangle with Corners Rounded 10">
            <a:extLst>
              <a:ext uri="{FF2B5EF4-FFF2-40B4-BE49-F238E27FC236}">
                <a16:creationId xmlns:a16="http://schemas.microsoft.com/office/drawing/2014/main" id="{F1C5697D-82E8-4678-B9D5-12597318DC4A}"/>
              </a:ext>
            </a:extLst>
          </p:cNvPr>
          <p:cNvSpPr/>
          <p:nvPr/>
        </p:nvSpPr>
        <p:spPr>
          <a:xfrm>
            <a:off x="3169237" y="543727"/>
            <a:ext cx="3317288" cy="1256498"/>
          </a:xfrm>
          <a:prstGeom prst="wedgeEllipseCallout">
            <a:avLst>
              <a:gd name="adj1" fmla="val -51541"/>
              <a:gd name="adj2" fmla="val 61808"/>
            </a:avLst>
          </a:prstGeom>
          <a:solidFill>
            <a:srgbClr val="BDD7EE"/>
          </a:solidFill>
          <a:ln w="28575">
            <a:solidFill>
              <a:srgbClr val="1F4E79"/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Draw a line and mark </a:t>
            </a:r>
            <a:r>
              <a:rPr lang="en-GB" b="1" dirty="0">
                <a:solidFill>
                  <a:srgbClr val="FF0000"/>
                </a:solidFill>
              </a:rPr>
              <a:t>£5.89 on the left </a:t>
            </a:r>
            <a:r>
              <a:rPr lang="en-GB" b="1" dirty="0">
                <a:solidFill>
                  <a:srgbClr val="253746"/>
                </a:solidFill>
              </a:rPr>
              <a:t>and</a:t>
            </a:r>
            <a:r>
              <a:rPr lang="en-GB" b="1" dirty="0">
                <a:solidFill>
                  <a:srgbClr val="FF0000"/>
                </a:solidFill>
              </a:rPr>
              <a:t> £6.50 on the right…</a:t>
            </a:r>
          </a:p>
        </p:txBody>
      </p:sp>
      <p:sp>
        <p:nvSpPr>
          <p:cNvPr id="34" name="Speech Bubble: Rectangle with Corners Rounded 10">
            <a:extLst>
              <a:ext uri="{FF2B5EF4-FFF2-40B4-BE49-F238E27FC236}">
                <a16:creationId xmlns:a16="http://schemas.microsoft.com/office/drawing/2014/main" id="{F1C5697D-82E8-4678-B9D5-12597318DC4A}"/>
              </a:ext>
            </a:extLst>
          </p:cNvPr>
          <p:cNvSpPr/>
          <p:nvPr/>
        </p:nvSpPr>
        <p:spPr>
          <a:xfrm>
            <a:off x="6562724" y="1150706"/>
            <a:ext cx="2384105" cy="649519"/>
          </a:xfrm>
          <a:prstGeom prst="wedgeEllipseCallout">
            <a:avLst>
              <a:gd name="adj1" fmla="val -53630"/>
              <a:gd name="adj2" fmla="val 69540"/>
            </a:avLst>
          </a:prstGeom>
          <a:solidFill>
            <a:srgbClr val="BDD7EE"/>
          </a:solidFill>
          <a:ln w="28575">
            <a:solidFill>
              <a:srgbClr val="1F4E79"/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Frog’s ready to go!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6ABE14-3C12-44D0-B920-34012694E890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Count up to find a price difference.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61D46A9-85E7-0142-95B3-71CAF11DDB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872906" y="538755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F263B5C-7DCA-604D-A926-3D08A4A8FEE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713784" y="4734775"/>
            <a:ext cx="812800" cy="812800"/>
          </a:xfrm>
          <a:prstGeom prst="rect">
            <a:avLst/>
          </a:prstGeom>
        </p:spPr>
      </p:pic>
      <p:pic>
        <p:nvPicPr>
          <p:cNvPr id="12" name="Online Media 1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52F93AC-031F-4445-84E7-4278FECC751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713784" y="1637839"/>
            <a:ext cx="812800" cy="812800"/>
          </a:xfrm>
          <a:prstGeom prst="rect">
            <a:avLst/>
          </a:prstGeom>
        </p:spPr>
      </p:pic>
      <p:pic>
        <p:nvPicPr>
          <p:cNvPr id="30" name="Online Media 2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B03F733-C037-EA4E-9AF2-BF70442BD9E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727398" y="3632698"/>
            <a:ext cx="812800" cy="812800"/>
          </a:xfrm>
          <a:prstGeom prst="rect">
            <a:avLst/>
          </a:prstGeom>
        </p:spPr>
      </p:pic>
      <p:pic>
        <p:nvPicPr>
          <p:cNvPr id="31" name="Online Media 3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5ECD514-DF86-3443-A63A-ECB48FCC7FC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637299" y="2670540"/>
            <a:ext cx="812800" cy="812800"/>
          </a:xfrm>
          <a:prstGeom prst="rect">
            <a:avLst/>
          </a:prstGeom>
        </p:spPr>
      </p:pic>
      <p:pic>
        <p:nvPicPr>
          <p:cNvPr id="32" name="Online Media 3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75B7E26-3CC2-B54D-8504-31F58D7C53F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713784" y="57700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6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86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081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06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5" grpId="0" animBg="1"/>
      <p:bldP spid="14" grpId="0"/>
      <p:bldP spid="15" grpId="0"/>
      <p:bldP spid="25" grpId="0" animBg="1"/>
      <p:bldP spid="27" grpId="0" animBg="1"/>
      <p:bldP spid="28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Count up to find a price difference.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004374"/>
              </p:ext>
            </p:extLst>
          </p:nvPr>
        </p:nvGraphicFramePr>
        <p:xfrm>
          <a:off x="793770" y="672473"/>
          <a:ext cx="5213491" cy="1781556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0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0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Item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Old price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Sale price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Reduction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DVD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effectLst/>
                        </a:rPr>
                        <a:t>£9.25</a:t>
                      </a:r>
                      <a:endParaRPr lang="en-GB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effectLst/>
                        </a:rPr>
                        <a:t>£8.69</a:t>
                      </a:r>
                      <a:endParaRPr lang="en-GB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 56p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Book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effectLst/>
                        </a:rPr>
                        <a:t>£6.50</a:t>
                      </a:r>
                      <a:endParaRPr lang="en-GB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effectLst/>
                        </a:rPr>
                        <a:t>£5.89</a:t>
                      </a:r>
                      <a:endParaRPr lang="en-GB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61p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Drawing pad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effectLst/>
                        </a:rPr>
                        <a:t>£3.23</a:t>
                      </a:r>
                      <a:endParaRPr lang="en-GB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effectLst/>
                        </a:rPr>
                        <a:t>£2.45</a:t>
                      </a:r>
                      <a:endParaRPr lang="en-GB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CD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effectLst/>
                        </a:rPr>
                        <a:t>£7.25</a:t>
                      </a:r>
                      <a:endParaRPr lang="en-GB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effectLst/>
                        </a:rPr>
                        <a:t>£6.99</a:t>
                      </a:r>
                      <a:endParaRPr lang="en-GB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Pencils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£4.25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£3.49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Speech Bubble: Rectangle with Corners Rounded 10">
            <a:extLst>
              <a:ext uri="{FF2B5EF4-FFF2-40B4-BE49-F238E27FC236}">
                <a16:creationId xmlns:a16="http://schemas.microsoft.com/office/drawing/2014/main" id="{F1C5697D-82E8-4678-B9D5-12597318DC4A}"/>
              </a:ext>
            </a:extLst>
          </p:cNvPr>
          <p:cNvSpPr/>
          <p:nvPr/>
        </p:nvSpPr>
        <p:spPr>
          <a:xfrm>
            <a:off x="2206477" y="2949072"/>
            <a:ext cx="4731046" cy="2137215"/>
          </a:xfrm>
          <a:prstGeom prst="wedgeEllipseCallout">
            <a:avLst>
              <a:gd name="adj1" fmla="val -53630"/>
              <a:gd name="adj2" fmla="val 69540"/>
            </a:avLst>
          </a:prstGeom>
          <a:solidFill>
            <a:srgbClr val="BDD7EE"/>
          </a:solidFill>
          <a:ln w="28575">
            <a:solidFill>
              <a:srgbClr val="1F4E79"/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Now, sketch your own empty number lines, and find the difference between the sale price and the old price for the other three items.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35D19B2-8411-1949-BAAA-070CE27C1A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096843" y="538755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3C2C98E-77B1-CB48-BC8C-28ED4B23AE3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133913" y="1641229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822C8BF-6082-0843-9DE4-D8FA90DEB55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133913" y="2743703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40FBED1-07C1-D34C-AC10-407D6F35BDC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133913" y="3728055"/>
            <a:ext cx="812800" cy="812800"/>
          </a:xfrm>
          <a:prstGeom prst="rect">
            <a:avLst/>
          </a:prstGeom>
        </p:spPr>
      </p:pic>
      <p:pic>
        <p:nvPicPr>
          <p:cNvPr id="11" name="Picture 4" descr="Free Cartoon Pencil Png, Download Free Clip Art, Free Clip Art on ...">
            <a:extLst>
              <a:ext uri="{FF2B5EF4-FFF2-40B4-BE49-F238E27FC236}">
                <a16:creationId xmlns:a16="http://schemas.microsoft.com/office/drawing/2014/main" id="{72DF6CD6-0479-4615-965E-4CF543E2E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894" y="4134455"/>
            <a:ext cx="647114" cy="6471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13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19 0.01204 L -0.33733 -0.10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7" y="-59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3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Count up to find a price difference.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802575"/>
              </p:ext>
            </p:extLst>
          </p:nvPr>
        </p:nvGraphicFramePr>
        <p:xfrm>
          <a:off x="793770" y="672473"/>
          <a:ext cx="5213491" cy="1781556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0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0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Item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Old price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Sale price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Reduction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DVD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effectLst/>
                        </a:rPr>
                        <a:t>£9.25</a:t>
                      </a:r>
                      <a:endParaRPr lang="en-GB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effectLst/>
                        </a:rPr>
                        <a:t>£8.69</a:t>
                      </a:r>
                      <a:endParaRPr lang="en-GB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 56p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Book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effectLst/>
                        </a:rPr>
                        <a:t>£6.50</a:t>
                      </a:r>
                      <a:endParaRPr lang="en-GB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effectLst/>
                        </a:rPr>
                        <a:t>£5.89</a:t>
                      </a:r>
                      <a:endParaRPr lang="en-GB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 61p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Drawing pad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effectLst/>
                        </a:rPr>
                        <a:t>£3.23</a:t>
                      </a:r>
                      <a:endParaRPr lang="en-GB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effectLst/>
                        </a:rPr>
                        <a:t>£2.45</a:t>
                      </a:r>
                      <a:endParaRPr lang="en-GB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78p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CD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effectLst/>
                        </a:rPr>
                        <a:t>£7.25</a:t>
                      </a:r>
                      <a:endParaRPr lang="en-GB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effectLst/>
                        </a:rPr>
                        <a:t>£6.99</a:t>
                      </a:r>
                      <a:endParaRPr lang="en-GB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  26p 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Pencils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£4.25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£3.49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  76p 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666246" y="3839198"/>
            <a:ext cx="4040616" cy="1685925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Which item had the biggest reduction? Which had the least?</a:t>
            </a:r>
          </a:p>
        </p:txBody>
      </p:sp>
      <p:sp>
        <p:nvSpPr>
          <p:cNvPr id="13" name="Speech Bubble: Rectangle with Corners Rounded 10">
            <a:extLst>
              <a:ext uri="{FF2B5EF4-FFF2-40B4-BE49-F238E27FC236}">
                <a16:creationId xmlns:a16="http://schemas.microsoft.com/office/drawing/2014/main" id="{F1C5697D-82E8-4678-B9D5-12597318DC4A}"/>
              </a:ext>
            </a:extLst>
          </p:cNvPr>
          <p:cNvSpPr/>
          <p:nvPr/>
        </p:nvSpPr>
        <p:spPr>
          <a:xfrm>
            <a:off x="4868787" y="2587747"/>
            <a:ext cx="3932314" cy="1404473"/>
          </a:xfrm>
          <a:prstGeom prst="wedgeEllipseCallout">
            <a:avLst>
              <a:gd name="adj1" fmla="val -53630"/>
              <a:gd name="adj2" fmla="val 69540"/>
            </a:avLst>
          </a:prstGeom>
          <a:solidFill>
            <a:srgbClr val="BDD7EE"/>
          </a:solidFill>
          <a:ln w="28575">
            <a:solidFill>
              <a:srgbClr val="1F4E79"/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You can check your answers by adding the reduction to the sale price.</a:t>
            </a:r>
          </a:p>
        </p:txBody>
      </p:sp>
      <p:sp>
        <p:nvSpPr>
          <p:cNvPr id="8" name="Speech Bubble: Rectangle with Corners Rounded 10">
            <a:extLst>
              <a:ext uri="{FF2B5EF4-FFF2-40B4-BE49-F238E27FC236}">
                <a16:creationId xmlns:a16="http://schemas.microsoft.com/office/drawing/2014/main" id="{F1C5697D-82E8-4678-B9D5-12597318DC4A}"/>
              </a:ext>
            </a:extLst>
          </p:cNvPr>
          <p:cNvSpPr/>
          <p:nvPr/>
        </p:nvSpPr>
        <p:spPr>
          <a:xfrm>
            <a:off x="5370671" y="4257677"/>
            <a:ext cx="3430429" cy="848968"/>
          </a:xfrm>
          <a:prstGeom prst="wedgeEllipseCallout">
            <a:avLst>
              <a:gd name="adj1" fmla="val -53630"/>
              <a:gd name="adj2" fmla="val 69540"/>
            </a:avLst>
          </a:prstGeom>
          <a:solidFill>
            <a:srgbClr val="BDD7EE"/>
          </a:solidFill>
          <a:ln w="28575">
            <a:solidFill>
              <a:srgbClr val="1F4E79"/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Addition is the </a:t>
            </a:r>
            <a:r>
              <a:rPr lang="en-GB" b="1" dirty="0">
                <a:solidFill>
                  <a:srgbClr val="FF0000"/>
                </a:solidFill>
              </a:rPr>
              <a:t>inverse</a:t>
            </a:r>
            <a:r>
              <a:rPr lang="en-GB" b="1" dirty="0">
                <a:solidFill>
                  <a:srgbClr val="253746"/>
                </a:solidFill>
              </a:rPr>
              <a:t> of subtraction.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6609237-8965-AE44-966D-A6020FDC57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74422" y="1045519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1A6C240-945C-4544-A79A-73297E6563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26141" y="21813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3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50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animBg="1"/>
      <p:bldP spid="13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2414</TotalTime>
  <Words>429</Words>
  <Application>Microsoft Office PowerPoint</Application>
  <PresentationFormat>On-screen Show (4:3)</PresentationFormat>
  <Paragraphs>117</Paragraphs>
  <Slides>5</Slides>
  <Notes>5</Notes>
  <HiddenSlides>0</HiddenSlides>
  <MMClips>19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205</cp:revision>
  <dcterms:created xsi:type="dcterms:W3CDTF">2018-09-13T11:08:58Z</dcterms:created>
  <dcterms:modified xsi:type="dcterms:W3CDTF">2020-06-01T10:15:28Z</dcterms:modified>
</cp:coreProperties>
</file>