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9" r:id="rId2"/>
    <p:sldId id="300" r:id="rId3"/>
    <p:sldId id="30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1F4E79"/>
    <a:srgbClr val="BDD7EE"/>
    <a:srgbClr val="E6E6E6"/>
    <a:srgbClr val="FFE699"/>
    <a:srgbClr val="F2F2F2"/>
    <a:srgbClr val="FFF2CC"/>
    <a:srgbClr val="253746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1" autoAdjust="0"/>
    <p:restoredTop sz="83265" autoAdjust="0"/>
  </p:normalViewPr>
  <p:slideViewPr>
    <p:cSldViewPr snapToGrid="0">
      <p:cViewPr varScale="1">
        <p:scale>
          <a:sx n="56" d="100"/>
          <a:sy n="56" d="100"/>
        </p:scale>
        <p:origin x="19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01/06/2020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1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2.jp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8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10" Type="http://schemas.openxmlformats.org/officeDocument/2006/relationships/image" Target="../media/image3.png"/><Relationship Id="rId4" Type="http://schemas.openxmlformats.org/officeDocument/2006/relationships/audio" Target="../media/media8.m4a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11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5" Type="http://schemas.microsoft.com/office/2007/relationships/media" Target="../media/media12.m4a"/><Relationship Id="rId10" Type="http://schemas.openxmlformats.org/officeDocument/2006/relationships/image" Target="../media/image3.png"/><Relationship Id="rId4" Type="http://schemas.openxmlformats.org/officeDocument/2006/relationships/audio" Target="../media/media11.m4a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914397" y="835200"/>
            <a:ext cx="4848048" cy="1760450"/>
          </a:xfrm>
          <a:prstGeom prst="wedgeEllipseCallout">
            <a:avLst>
              <a:gd name="adj1" fmla="val -64149"/>
              <a:gd name="adj2" fmla="val 270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The </a:t>
            </a:r>
            <a:r>
              <a:rPr lang="en-GB" b="1" dirty="0">
                <a:solidFill>
                  <a:srgbClr val="FF0000"/>
                </a:solidFill>
              </a:rPr>
              <a:t>thermometer</a:t>
            </a:r>
            <a:r>
              <a:rPr lang="en-GB" b="1" dirty="0">
                <a:solidFill>
                  <a:srgbClr val="253746"/>
                </a:solidFill>
              </a:rPr>
              <a:t> is showing the </a:t>
            </a:r>
            <a:r>
              <a:rPr lang="en-GB" b="1" dirty="0">
                <a:solidFill>
                  <a:srgbClr val="FF0000"/>
                </a:solidFill>
              </a:rPr>
              <a:t>temperature </a:t>
            </a:r>
            <a:r>
              <a:rPr lang="en-GB" b="1" dirty="0">
                <a:solidFill>
                  <a:srgbClr val="253746"/>
                </a:solidFill>
              </a:rPr>
              <a:t>when </a:t>
            </a:r>
            <a:r>
              <a:rPr lang="en-GB" b="1" dirty="0">
                <a:solidFill>
                  <a:srgbClr val="FF0000"/>
                </a:solidFill>
              </a:rPr>
              <a:t>water freezes.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That’s when we get frost and ice outside in the winter....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16943" y="1026797"/>
            <a:ext cx="5886449" cy="141922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On a cold night, the temperature might fall 1 degree below 0 degrees Celsius. How do we write this? 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909975" y="1148327"/>
            <a:ext cx="4553455" cy="1293471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What if it was even colder? Where is </a:t>
            </a:r>
            <a:r>
              <a:rPr lang="en-GB" b="1" dirty="0">
                <a:solidFill>
                  <a:srgbClr val="FF0000"/>
                </a:solidFill>
              </a:rPr>
              <a:t>minus 5</a:t>
            </a:r>
            <a:r>
              <a:rPr lang="en-GB" b="1" dirty="0">
                <a:solidFill>
                  <a:srgbClr val="253746"/>
                </a:solidFill>
              </a:rPr>
              <a:t> on this scale?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negative numbers in context of temperature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444339" y="138639"/>
            <a:ext cx="1557554" cy="5991498"/>
            <a:chOff x="1973943" y="914399"/>
            <a:chExt cx="1207407" cy="4644572"/>
          </a:xfrm>
        </p:grpSpPr>
        <p:grpSp>
          <p:nvGrpSpPr>
            <p:cNvPr id="9" name="Group 8"/>
            <p:cNvGrpSpPr/>
            <p:nvPr/>
          </p:nvGrpSpPr>
          <p:grpSpPr>
            <a:xfrm>
              <a:off x="1973943" y="914399"/>
              <a:ext cx="1207407" cy="4644572"/>
              <a:chOff x="1973943" y="914399"/>
              <a:chExt cx="1207407" cy="464457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286" t="20090" r="15274" b="23120"/>
              <a:stretch/>
            </p:blipFill>
            <p:spPr>
              <a:xfrm>
                <a:off x="1973943" y="914399"/>
                <a:ext cx="1207407" cy="4644572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844000" y="1008000"/>
                <a:ext cx="288000" cy="41100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2533867" y="5119689"/>
              <a:ext cx="367147" cy="3714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78400" y="3765066"/>
              <a:ext cx="97200" cy="13953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6444000" y="3978000"/>
            <a:ext cx="576000" cy="95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04000" y="381600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-1°C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754999" y="3537173"/>
            <a:ext cx="4143376" cy="972584"/>
          </a:xfrm>
          <a:prstGeom prst="wedgeEllipseCallout">
            <a:avLst>
              <a:gd name="adj1" fmla="val -54956"/>
              <a:gd name="adj2" fmla="val 3986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-1°C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(minus 1 degree Celsius)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54800" y="1951200"/>
            <a:ext cx="125388" cy="2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444000" y="4665600"/>
            <a:ext cx="576000" cy="95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04000" y="450000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-5°C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787685" y="4203253"/>
            <a:ext cx="4143376" cy="972584"/>
          </a:xfrm>
          <a:prstGeom prst="wedgeEllipseCallout">
            <a:avLst>
              <a:gd name="adj1" fmla="val -53707"/>
              <a:gd name="adj2" fmla="val 416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-5°C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(minus 5 degrees Celsius)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54800" y="2628000"/>
            <a:ext cx="125388" cy="2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Pentagon 22"/>
          <p:cNvSpPr/>
          <p:nvPr/>
        </p:nvSpPr>
        <p:spPr>
          <a:xfrm>
            <a:off x="2942680" y="4500000"/>
            <a:ext cx="3258640" cy="10953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Numbers less than 0 are called </a:t>
            </a:r>
            <a:r>
              <a:rPr lang="en-GB" b="1" dirty="0">
                <a:solidFill>
                  <a:srgbClr val="FF0000"/>
                </a:solidFill>
              </a:rPr>
              <a:t>negative numbers.</a:t>
            </a:r>
          </a:p>
        </p:txBody>
      </p:sp>
      <p:sp>
        <p:nvSpPr>
          <p:cNvPr id="24" name="Pentagon 23"/>
          <p:cNvSpPr/>
          <p:nvPr/>
        </p:nvSpPr>
        <p:spPr>
          <a:xfrm>
            <a:off x="2962788" y="1796720"/>
            <a:ext cx="3258640" cy="10953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Numbers more than 0 are called </a:t>
            </a:r>
            <a:r>
              <a:rPr lang="en-GB" b="1" dirty="0">
                <a:solidFill>
                  <a:srgbClr val="FF0000"/>
                </a:solidFill>
              </a:rPr>
              <a:t>positive numbers.</a:t>
            </a:r>
          </a:p>
        </p:txBody>
      </p:sp>
      <p:pic>
        <p:nvPicPr>
          <p:cNvPr id="25" name="Online Media 2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6119616-744C-9E40-9D31-6070E8E320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98304" y="2361212"/>
            <a:ext cx="812800" cy="812800"/>
          </a:xfrm>
          <a:prstGeom prst="rect">
            <a:avLst/>
          </a:prstGeom>
        </p:spPr>
      </p:pic>
      <p:pic>
        <p:nvPicPr>
          <p:cNvPr id="27" name="Online Media 2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68A4CEC-B9DE-F740-9E9E-37385C5D74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98304" y="3351196"/>
            <a:ext cx="812800" cy="812800"/>
          </a:xfrm>
          <a:prstGeom prst="rect">
            <a:avLst/>
          </a:prstGeom>
        </p:spPr>
      </p:pic>
      <p:pic>
        <p:nvPicPr>
          <p:cNvPr id="29" name="Online Media 2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F16FFBB-3973-6547-9819-CA8C4645835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517888" y="1139208"/>
            <a:ext cx="812800" cy="812800"/>
          </a:xfrm>
          <a:prstGeom prst="rect">
            <a:avLst/>
          </a:prstGeom>
        </p:spPr>
      </p:pic>
      <p:pic>
        <p:nvPicPr>
          <p:cNvPr id="30" name="Online Media 2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8154102-F513-754B-9701-3585CE2BC25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60613" y="5209600"/>
            <a:ext cx="812800" cy="812800"/>
          </a:xfrm>
          <a:prstGeom prst="rect">
            <a:avLst/>
          </a:prstGeom>
        </p:spPr>
      </p:pic>
      <p:pic>
        <p:nvPicPr>
          <p:cNvPr id="31" name="Online Media 3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D0D4710-D160-5446-8E44-FB80D397F0C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98304" y="4278266"/>
            <a:ext cx="812800" cy="812800"/>
          </a:xfrm>
          <a:prstGeom prst="rect">
            <a:avLst/>
          </a:prstGeom>
        </p:spPr>
      </p:pic>
      <p:pic>
        <p:nvPicPr>
          <p:cNvPr id="32" name="Online Media 3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C8D4C3E-E738-9144-A6B6-096B67F2E5C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27619" y="60166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6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76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28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90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75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3" grpId="0"/>
      <p:bldP spid="17" grpId="0" animBg="1"/>
      <p:bldP spid="17" grpId="1" animBg="1"/>
      <p:bldP spid="18" grpId="0" animBg="1"/>
      <p:bldP spid="20" grpId="0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negative numbers in context of temperature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444339" y="138639"/>
            <a:ext cx="1557554" cy="5991498"/>
            <a:chOff x="1973943" y="914399"/>
            <a:chExt cx="1207407" cy="4644572"/>
          </a:xfrm>
        </p:grpSpPr>
        <p:grpSp>
          <p:nvGrpSpPr>
            <p:cNvPr id="9" name="Group 8"/>
            <p:cNvGrpSpPr/>
            <p:nvPr/>
          </p:nvGrpSpPr>
          <p:grpSpPr>
            <a:xfrm>
              <a:off x="1973943" y="914399"/>
              <a:ext cx="1207407" cy="4644572"/>
              <a:chOff x="1973943" y="914399"/>
              <a:chExt cx="1207407" cy="464457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286" t="20090" r="15274" b="23120"/>
              <a:stretch/>
            </p:blipFill>
            <p:spPr>
              <a:xfrm>
                <a:off x="1973943" y="914399"/>
                <a:ext cx="1207407" cy="4644572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844000" y="1008000"/>
                <a:ext cx="288000" cy="41100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2533867" y="5119689"/>
              <a:ext cx="367147" cy="3714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78400" y="2453439"/>
              <a:ext cx="97200" cy="26790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354800" y="2124000"/>
            <a:ext cx="125388" cy="2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488000" y="2124000"/>
            <a:ext cx="540000" cy="95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488000" y="4140000"/>
            <a:ext cx="540000" cy="95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entagon 20"/>
          <p:cNvSpPr/>
          <p:nvPr/>
        </p:nvSpPr>
        <p:spPr>
          <a:xfrm>
            <a:off x="3114558" y="1610406"/>
            <a:ext cx="3258640" cy="10953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One day last Spring, the temperature was 10°C.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92000" y="194400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10°C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92000" y="3955334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-2°C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878970" y="835195"/>
            <a:ext cx="4553455" cy="82850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What is the difference in temperature?</a:t>
            </a:r>
          </a:p>
        </p:txBody>
      </p:sp>
      <p:sp>
        <p:nvSpPr>
          <p:cNvPr id="2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116000" y="1988411"/>
            <a:ext cx="4553455" cy="1233398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The difference between 10 and 0 is 10; then between 0 and -2 another 2. </a:t>
            </a:r>
          </a:p>
        </p:txBody>
      </p:sp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BD2F5B09-61A1-4661-AD0E-E8083C6D2712}"/>
              </a:ext>
            </a:extLst>
          </p:cNvPr>
          <p:cNvSpPr/>
          <p:nvPr/>
        </p:nvSpPr>
        <p:spPr>
          <a:xfrm rot="5400000">
            <a:off x="6768000" y="2837438"/>
            <a:ext cx="1728000" cy="301124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25400" cap="flat" cmpd="sng" algn="ctr">
            <a:solidFill>
              <a:srgbClr val="00206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BD2F5B09-61A1-4661-AD0E-E8083C6D2712}"/>
              </a:ext>
            </a:extLst>
          </p:cNvPr>
          <p:cNvSpPr/>
          <p:nvPr/>
        </p:nvSpPr>
        <p:spPr>
          <a:xfrm rot="5400000">
            <a:off x="7473007" y="3860538"/>
            <a:ext cx="296155" cy="26277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25400" cap="flat" cmpd="sng" algn="ctr">
            <a:solidFill>
              <a:srgbClr val="00206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012320" y="3313044"/>
            <a:ext cx="4553455" cy="101162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The </a:t>
            </a:r>
            <a:r>
              <a:rPr lang="en-GB" b="1" dirty="0">
                <a:solidFill>
                  <a:srgbClr val="FF0000"/>
                </a:solidFill>
              </a:rPr>
              <a:t>difference</a:t>
            </a:r>
            <a:r>
              <a:rPr lang="en-GB" b="1" dirty="0">
                <a:solidFill>
                  <a:srgbClr val="253746"/>
                </a:solidFill>
              </a:rPr>
              <a:t> is 12, with a </a:t>
            </a:r>
            <a:r>
              <a:rPr lang="en-GB" b="1" dirty="0">
                <a:solidFill>
                  <a:srgbClr val="FF0000"/>
                </a:solidFill>
              </a:rPr>
              <a:t>change</a:t>
            </a:r>
            <a:r>
              <a:rPr lang="en-GB" b="1" dirty="0">
                <a:solidFill>
                  <a:srgbClr val="253746"/>
                </a:solidFill>
              </a:rPr>
              <a:t> of -12. </a:t>
            </a:r>
          </a:p>
        </p:txBody>
      </p:sp>
      <p:sp>
        <p:nvSpPr>
          <p:cNvPr id="33" name="Pentagon 32"/>
          <p:cNvSpPr/>
          <p:nvPr/>
        </p:nvSpPr>
        <p:spPr>
          <a:xfrm>
            <a:off x="410333" y="4433727"/>
            <a:ext cx="5803900" cy="1608937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The difference between two temperatures will always be a positive number. A change will be given as a negative number if the temperature falls, or as a positive number if it rises.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3028293" y="3601686"/>
            <a:ext cx="3411203" cy="10953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Overnight, it fell to minus 2°C.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2FE19B4-1FB4-684C-9E9B-3D5CA0C09A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03104" y="850900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C804BEF-B3C5-6341-82E5-156752D301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86112" y="1944000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783EF47-F1CC-5D4C-8B30-FBD628EDFD3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19368" y="32064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2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90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4" grpId="0" animBg="1"/>
      <p:bldP spid="21" grpId="1" animBg="1"/>
      <p:bldP spid="24" grpId="0"/>
      <p:bldP spid="25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Use negative numbers in context of temperature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444339" y="138639"/>
            <a:ext cx="1557554" cy="5991498"/>
            <a:chOff x="1973943" y="914399"/>
            <a:chExt cx="1207407" cy="4644572"/>
          </a:xfrm>
        </p:grpSpPr>
        <p:grpSp>
          <p:nvGrpSpPr>
            <p:cNvPr id="9" name="Group 8"/>
            <p:cNvGrpSpPr/>
            <p:nvPr/>
          </p:nvGrpSpPr>
          <p:grpSpPr>
            <a:xfrm>
              <a:off x="1973943" y="914399"/>
              <a:ext cx="1207407" cy="4644572"/>
              <a:chOff x="1973943" y="914399"/>
              <a:chExt cx="1207407" cy="464457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286" t="20090" r="15274" b="23120"/>
              <a:stretch/>
            </p:blipFill>
            <p:spPr>
              <a:xfrm>
                <a:off x="1973943" y="914399"/>
                <a:ext cx="1207407" cy="4644572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844000" y="1008000"/>
                <a:ext cx="288000" cy="41100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2533867" y="5119689"/>
              <a:ext cx="367147" cy="3714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78400" y="2453439"/>
              <a:ext cx="97200" cy="26790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354800" y="2124000"/>
            <a:ext cx="125388" cy="2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488000" y="2973600"/>
            <a:ext cx="540000" cy="95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54800" y="2970000"/>
            <a:ext cx="125388" cy="17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488000" y="4140000"/>
            <a:ext cx="540000" cy="95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92000" y="3955334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-2°C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878970" y="835195"/>
            <a:ext cx="5006845" cy="190038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The next day, the temperature rose from -2 °C to 5°C.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What is the </a:t>
            </a:r>
            <a:r>
              <a:rPr lang="en-GB" b="1" dirty="0">
                <a:solidFill>
                  <a:srgbClr val="FF0000"/>
                </a:solidFill>
              </a:rPr>
              <a:t>difference</a:t>
            </a:r>
            <a:r>
              <a:rPr lang="en-GB" b="1" dirty="0">
                <a:solidFill>
                  <a:srgbClr val="253746"/>
                </a:solidFill>
              </a:rPr>
              <a:t> and the </a:t>
            </a:r>
            <a:r>
              <a:rPr lang="en-GB" b="1" dirty="0">
                <a:solidFill>
                  <a:srgbClr val="FF0000"/>
                </a:solidFill>
              </a:rPr>
              <a:t>change</a:t>
            </a:r>
            <a:r>
              <a:rPr lang="en-GB" b="1" dirty="0">
                <a:solidFill>
                  <a:srgbClr val="253746"/>
                </a:solidFill>
              </a:rPr>
              <a:t> from the overnight temperature?</a:t>
            </a:r>
          </a:p>
        </p:txBody>
      </p:sp>
      <p:sp>
        <p:nvSpPr>
          <p:cNvPr id="2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332360" y="3132000"/>
            <a:ext cx="4553455" cy="1233398"/>
          </a:xfrm>
          <a:prstGeom prst="wedgeEllipseCallout">
            <a:avLst>
              <a:gd name="adj1" fmla="val -56097"/>
              <a:gd name="adj2" fmla="val 4366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The difference between -2 and 0 is 2; then between 0 and 5 another 5. </a:t>
            </a:r>
          </a:p>
        </p:txBody>
      </p:sp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BD2F5B09-61A1-4661-AD0E-E8083C6D2712}"/>
              </a:ext>
            </a:extLst>
          </p:cNvPr>
          <p:cNvSpPr/>
          <p:nvPr/>
        </p:nvSpPr>
        <p:spPr>
          <a:xfrm rot="5400000">
            <a:off x="7191000" y="3260438"/>
            <a:ext cx="882000" cy="301124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25400" cap="flat" cmpd="sng" algn="ctr">
            <a:solidFill>
              <a:srgbClr val="002060"/>
            </a:solidFill>
            <a:prstDash val="solid"/>
            <a:headEnd type="triangle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BD2F5B09-61A1-4661-AD0E-E8083C6D2712}"/>
              </a:ext>
            </a:extLst>
          </p:cNvPr>
          <p:cNvSpPr/>
          <p:nvPr/>
        </p:nvSpPr>
        <p:spPr>
          <a:xfrm rot="5400000">
            <a:off x="7473007" y="3860538"/>
            <a:ext cx="296155" cy="26277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25400" cap="flat" cmpd="sng" algn="ctr">
            <a:solidFill>
              <a:srgbClr val="002060"/>
            </a:solidFill>
            <a:prstDash val="solid"/>
            <a:headEnd type="triangle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538100" y="4734000"/>
            <a:ext cx="4553455" cy="1011622"/>
          </a:xfrm>
          <a:prstGeom prst="wedgeEllipseCallout">
            <a:avLst>
              <a:gd name="adj1" fmla="val -57991"/>
              <a:gd name="adj2" fmla="val 3937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The </a:t>
            </a:r>
            <a:r>
              <a:rPr lang="en-GB" b="1" dirty="0">
                <a:solidFill>
                  <a:srgbClr val="FF0000"/>
                </a:solidFill>
              </a:rPr>
              <a:t>difference</a:t>
            </a:r>
            <a:r>
              <a:rPr lang="en-GB" b="1" dirty="0">
                <a:solidFill>
                  <a:srgbClr val="253746"/>
                </a:solidFill>
              </a:rPr>
              <a:t> is 7, with a </a:t>
            </a:r>
            <a:r>
              <a:rPr lang="en-GB" b="1" dirty="0">
                <a:solidFill>
                  <a:srgbClr val="FF0000"/>
                </a:solidFill>
              </a:rPr>
              <a:t>change</a:t>
            </a:r>
            <a:r>
              <a:rPr lang="en-GB" b="1" dirty="0">
                <a:solidFill>
                  <a:srgbClr val="253746"/>
                </a:solidFill>
              </a:rPr>
              <a:t> of 7.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02418" y="279369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5°C</a:t>
            </a:r>
          </a:p>
        </p:txBody>
      </p:sp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E242B25-EEC5-014E-BC3B-04A22725A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31019" y="1311200"/>
            <a:ext cx="812800" cy="812800"/>
          </a:xfrm>
          <a:prstGeom prst="rect">
            <a:avLst/>
          </a:prstGeom>
        </p:spPr>
      </p:pic>
      <p:pic>
        <p:nvPicPr>
          <p:cNvPr id="17" name="Online Media 1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067684D-166A-1A44-B666-FBB5FE8BF4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31019" y="2140849"/>
            <a:ext cx="812800" cy="812800"/>
          </a:xfrm>
          <a:prstGeom prst="rect">
            <a:avLst/>
          </a:prstGeom>
        </p:spPr>
      </p:pic>
      <p:pic>
        <p:nvPicPr>
          <p:cNvPr id="18" name="Online Media 1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FBE5ED8-88B4-FF4D-A94A-06933937F6F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31019" y="31630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6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5" grpId="0" animBg="1"/>
      <p:bldP spid="26" grpId="0" animBg="1"/>
      <p:bldP spid="29" grpId="0" animBg="1"/>
      <p:bldP spid="31" grpId="0" animBg="1"/>
      <p:bldP spid="32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2601</TotalTime>
  <Words>309</Words>
  <Application>Microsoft Office PowerPoint</Application>
  <PresentationFormat>On-screen Show (4:3)</PresentationFormat>
  <Paragraphs>36</Paragraphs>
  <Slides>3</Slides>
  <Notes>3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229</cp:revision>
  <dcterms:created xsi:type="dcterms:W3CDTF">2018-09-13T11:08:58Z</dcterms:created>
  <dcterms:modified xsi:type="dcterms:W3CDTF">2020-06-01T10:22:25Z</dcterms:modified>
</cp:coreProperties>
</file>