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8" r:id="rId2"/>
    <p:sldId id="298" r:id="rId3"/>
    <p:sldId id="29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84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84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02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38641" y="194010"/>
            <a:ext cx="5978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a fraction wall to compare pairs of fractions.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695189"/>
              </p:ext>
            </p:extLst>
          </p:nvPr>
        </p:nvGraphicFramePr>
        <p:xfrm>
          <a:off x="1260000" y="3420000"/>
          <a:ext cx="647999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43807"/>
              </p:ext>
            </p:extLst>
          </p:nvPr>
        </p:nvGraphicFramePr>
        <p:xfrm>
          <a:off x="1260000" y="3852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43549"/>
              </p:ext>
            </p:extLst>
          </p:nvPr>
        </p:nvGraphicFramePr>
        <p:xfrm>
          <a:off x="1260000" y="2988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82829"/>
              </p:ext>
            </p:extLst>
          </p:nvPr>
        </p:nvGraphicFramePr>
        <p:xfrm>
          <a:off x="1260000" y="2124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34055"/>
              </p:ext>
            </p:extLst>
          </p:nvPr>
        </p:nvGraphicFramePr>
        <p:xfrm>
          <a:off x="1260000" y="2556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59770"/>
              </p:ext>
            </p:extLst>
          </p:nvPr>
        </p:nvGraphicFramePr>
        <p:xfrm>
          <a:off x="1260000" y="1692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81909"/>
              </p:ext>
            </p:extLst>
          </p:nvPr>
        </p:nvGraphicFramePr>
        <p:xfrm>
          <a:off x="1260000" y="1260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872480"/>
              </p:ext>
            </p:extLst>
          </p:nvPr>
        </p:nvGraphicFramePr>
        <p:xfrm>
          <a:off x="1260000" y="82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 whole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5721" y="4653440"/>
            <a:ext cx="3877033" cy="600075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This is a </a:t>
            </a:r>
            <a:r>
              <a:rPr lang="en-GB" sz="2000" b="1" dirty="0">
                <a:solidFill>
                  <a:srgbClr val="FF0000"/>
                </a:solidFill>
              </a:rPr>
              <a:t>Fraction Wall.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93714" y="4522947"/>
            <a:ext cx="4621448" cy="1247777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Each line on the fraction wall is like a strip of paper folded into equal-sized parts. 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CC255070-F16C-4EBF-AFAD-E613E0DA7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3698" y="1351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74637"/>
              </p:ext>
            </p:extLst>
          </p:nvPr>
        </p:nvGraphicFramePr>
        <p:xfrm>
          <a:off x="1260000" y="3420000"/>
          <a:ext cx="6479998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60553"/>
              </p:ext>
            </p:extLst>
          </p:nvPr>
        </p:nvGraphicFramePr>
        <p:xfrm>
          <a:off x="1260000" y="385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13044"/>
              </p:ext>
            </p:extLst>
          </p:nvPr>
        </p:nvGraphicFramePr>
        <p:xfrm>
          <a:off x="1260000" y="298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85075"/>
              </p:ext>
            </p:extLst>
          </p:nvPr>
        </p:nvGraphicFramePr>
        <p:xfrm>
          <a:off x="1260000" y="2124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09765"/>
              </p:ext>
            </p:extLst>
          </p:nvPr>
        </p:nvGraphicFramePr>
        <p:xfrm>
          <a:off x="1260000" y="2556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02132"/>
              </p:ext>
            </p:extLst>
          </p:nvPr>
        </p:nvGraphicFramePr>
        <p:xfrm>
          <a:off x="1260000" y="169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85785"/>
              </p:ext>
            </p:extLst>
          </p:nvPr>
        </p:nvGraphicFramePr>
        <p:xfrm>
          <a:off x="1260000" y="1260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595901"/>
              </p:ext>
            </p:extLst>
          </p:nvPr>
        </p:nvGraphicFramePr>
        <p:xfrm>
          <a:off x="1260000" y="82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20701"/>
              </p:ext>
            </p:extLst>
          </p:nvPr>
        </p:nvGraphicFramePr>
        <p:xfrm>
          <a:off x="1260000" y="1260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b="1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 rot="10800000">
            <a:off x="7791450" y="1200150"/>
            <a:ext cx="628650" cy="457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 rot="10800000">
            <a:off x="7791450" y="1676395"/>
            <a:ext cx="628650" cy="457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19253"/>
              </p:ext>
            </p:extLst>
          </p:nvPr>
        </p:nvGraphicFramePr>
        <p:xfrm>
          <a:off x="1260000" y="169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4298" y="4508447"/>
            <a:ext cx="4278648" cy="1514475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This strip has been split into fifths, five equal parts, so the fraction has 5 at the bottom.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8641" y="4466729"/>
            <a:ext cx="3474720" cy="1456376"/>
          </a:xfrm>
          <a:prstGeom prst="wedgeEllipseCallout">
            <a:avLst>
              <a:gd name="adj1" fmla="val -58142"/>
              <a:gd name="adj2" fmla="val -1526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we want to show 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253746"/>
                </a:solidFill>
              </a:rPr>
              <a:t>how many parts of the strip should we shade in?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7312" y="1707216"/>
            <a:ext cx="44114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baseline="30000" dirty="0"/>
              <a:t>2</a:t>
            </a:r>
            <a:r>
              <a:rPr lang="en-GB" b="1" dirty="0"/>
              <a:t>/</a:t>
            </a:r>
            <a:r>
              <a:rPr lang="en-GB" b="1" baseline="-25000" dirty="0"/>
              <a:t>3</a:t>
            </a:r>
          </a:p>
        </p:txBody>
      </p:sp>
      <p:sp>
        <p:nvSpPr>
          <p:cNvPr id="25" name="Right Arrow 24"/>
          <p:cNvSpPr/>
          <p:nvPr/>
        </p:nvSpPr>
        <p:spPr>
          <a:xfrm rot="10800000">
            <a:off x="7820025" y="2529835"/>
            <a:ext cx="62865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07623"/>
              </p:ext>
            </p:extLst>
          </p:nvPr>
        </p:nvGraphicFramePr>
        <p:xfrm>
          <a:off x="1260000" y="2556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21351" y="2297782"/>
            <a:ext cx="4278648" cy="1514475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This strip has been split into three equal parts, thirds, so the fraction has 3 at the bottom.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43783" y="4861877"/>
            <a:ext cx="4065188" cy="1247777"/>
          </a:xfrm>
          <a:prstGeom prst="wedgeEllipseCallout">
            <a:avLst>
              <a:gd name="adj1" fmla="val -60386"/>
              <a:gd name="adj2" fmla="val -963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much of the whole strip has been coloured? How can we write that?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DF7DEE-9836-44DC-8FD3-34FBCAB51CD0}"/>
              </a:ext>
            </a:extLst>
          </p:cNvPr>
          <p:cNvSpPr txBox="1"/>
          <p:nvPr/>
        </p:nvSpPr>
        <p:spPr>
          <a:xfrm>
            <a:off x="438641" y="194010"/>
            <a:ext cx="5978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a fraction wall to compare pairs of fractions.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85652" y="1603075"/>
            <a:ext cx="3981449" cy="1514475"/>
          </a:xfrm>
          <a:prstGeom prst="wedgeEllipseCallout">
            <a:avLst>
              <a:gd name="adj1" fmla="val -12055"/>
              <a:gd name="adj2" fmla="val -279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This strip has been split into </a:t>
            </a:r>
            <a:r>
              <a:rPr lang="en-GB" sz="2000" b="1" dirty="0">
                <a:solidFill>
                  <a:srgbClr val="7030A0"/>
                </a:solidFill>
              </a:rPr>
              <a:t>two</a:t>
            </a:r>
            <a:r>
              <a:rPr lang="en-GB" sz="2000" b="1" dirty="0">
                <a:solidFill>
                  <a:srgbClr val="253746"/>
                </a:solidFill>
              </a:rPr>
              <a:t>, so the fraction has </a:t>
            </a:r>
            <a:r>
              <a:rPr lang="en-GB" sz="2000" b="1" dirty="0">
                <a:solidFill>
                  <a:srgbClr val="7030A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at the bottom; the </a:t>
            </a:r>
            <a:r>
              <a:rPr lang="en-GB" sz="2000" b="1" dirty="0">
                <a:solidFill>
                  <a:srgbClr val="FF0000"/>
                </a:solidFill>
              </a:rPr>
              <a:t>denominator. 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64514" y="3006000"/>
            <a:ext cx="4065188" cy="1247777"/>
          </a:xfrm>
          <a:prstGeom prst="wedgeEllipseCallout">
            <a:avLst>
              <a:gd name="adj1" fmla="val 5889"/>
              <a:gd name="adj2" fmla="val -1748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we shade just one of part of this strip we have shaded 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7" name="2">
            <a:hlinkClick r:id="" action="ppaction://media"/>
            <a:extLst>
              <a:ext uri="{FF2B5EF4-FFF2-40B4-BE49-F238E27FC236}">
                <a16:creationId xmlns:a16="http://schemas.microsoft.com/office/drawing/2014/main" id="{AF68D93E-7261-46F0-B3EA-1AC2CD0A0D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2754" y="993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4" grpId="2" animBg="1"/>
      <p:bldP spid="4" grpId="3" animBg="1"/>
      <p:bldP spid="4" grpId="4" animBg="1"/>
      <p:bldP spid="21" grpId="0" animBg="1"/>
      <p:bldP spid="21" grpId="1" animBg="1"/>
      <p:bldP spid="23" grpId="0" animBg="1"/>
      <p:bldP spid="24" grpId="0" animBg="1"/>
      <p:bldP spid="5" grpId="0" animBg="1"/>
      <p:bldP spid="5" grpId="1" animBg="1"/>
      <p:bldP spid="25" grpId="0" animBg="1"/>
      <p:bldP spid="28" grpId="0" animBg="1"/>
      <p:bldP spid="28" grpId="1" animBg="1"/>
      <p:bldP spid="29" grpId="0" animBg="1"/>
      <p:bldP spid="29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06110"/>
              </p:ext>
            </p:extLst>
          </p:nvPr>
        </p:nvGraphicFramePr>
        <p:xfrm>
          <a:off x="1260000" y="3420000"/>
          <a:ext cx="6479998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62893"/>
              </p:ext>
            </p:extLst>
          </p:nvPr>
        </p:nvGraphicFramePr>
        <p:xfrm>
          <a:off x="1260000" y="385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52291"/>
              </p:ext>
            </p:extLst>
          </p:nvPr>
        </p:nvGraphicFramePr>
        <p:xfrm>
          <a:off x="1260000" y="298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007224"/>
              </p:ext>
            </p:extLst>
          </p:nvPr>
        </p:nvGraphicFramePr>
        <p:xfrm>
          <a:off x="1260000" y="2124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40208"/>
              </p:ext>
            </p:extLst>
          </p:nvPr>
        </p:nvGraphicFramePr>
        <p:xfrm>
          <a:off x="1260000" y="2556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25113"/>
              </p:ext>
            </p:extLst>
          </p:nvPr>
        </p:nvGraphicFramePr>
        <p:xfrm>
          <a:off x="1260000" y="169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648504"/>
              </p:ext>
            </p:extLst>
          </p:nvPr>
        </p:nvGraphicFramePr>
        <p:xfrm>
          <a:off x="1260000" y="1260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36099"/>
              </p:ext>
            </p:extLst>
          </p:nvPr>
        </p:nvGraphicFramePr>
        <p:xfrm>
          <a:off x="1260000" y="82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8641" y="4509375"/>
            <a:ext cx="3297079" cy="1107280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use the </a:t>
            </a:r>
            <a:r>
              <a:rPr lang="en-GB" sz="2000" b="1" dirty="0">
                <a:solidFill>
                  <a:srgbClr val="FF0000"/>
                </a:solidFill>
              </a:rPr>
              <a:t>Fraction Wall </a:t>
            </a:r>
            <a:r>
              <a:rPr lang="en-GB" sz="2000" b="1" dirty="0">
                <a:solidFill>
                  <a:srgbClr val="253746"/>
                </a:solidFill>
              </a:rPr>
              <a:t>to compare fractions.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02274" y="4439127"/>
            <a:ext cx="4621448" cy="1247777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Which is bigger, </a:t>
            </a:r>
            <a:r>
              <a:rPr lang="en-GB" sz="2000" b="1" baseline="30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 or </a:t>
            </a:r>
            <a:r>
              <a:rPr lang="en-GB" sz="2000" b="1" baseline="30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6</a:t>
            </a:r>
            <a:r>
              <a:rPr lang="en-GB" sz="2000" b="1" dirty="0">
                <a:solidFill>
                  <a:srgbClr val="FF0000"/>
                </a:solidFill>
              </a:rPr>
              <a:t>?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Colour both in on the wall and it is easy to see.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63831"/>
              </p:ext>
            </p:extLst>
          </p:nvPr>
        </p:nvGraphicFramePr>
        <p:xfrm>
          <a:off x="1260000" y="169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28000" y="1692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2</a:t>
            </a:r>
            <a:r>
              <a:rPr lang="en-GB" b="1" dirty="0"/>
              <a:t>/</a:t>
            </a:r>
            <a:r>
              <a:rPr lang="en-GB" b="1" baseline="-25000" dirty="0"/>
              <a:t>3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47960"/>
              </p:ext>
            </p:extLst>
          </p:nvPr>
        </p:nvGraphicFramePr>
        <p:xfrm>
          <a:off x="1260000" y="298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8000" y="29950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2</a:t>
            </a:r>
            <a:r>
              <a:rPr lang="en-GB" b="1" dirty="0"/>
              <a:t>/</a:t>
            </a:r>
            <a:r>
              <a:rPr lang="en-GB" b="1" baseline="-25000" dirty="0"/>
              <a:t>6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02274" y="4439126"/>
            <a:ext cx="4621448" cy="1247777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Which is bigger, 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  </a:t>
            </a:r>
            <a:r>
              <a:rPr lang="en-GB" sz="2000" b="1" dirty="0">
                <a:solidFill>
                  <a:srgbClr val="FF0000"/>
                </a:solidFill>
              </a:rPr>
              <a:t>or 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4</a:t>
            </a:r>
            <a:r>
              <a:rPr lang="en-GB" sz="2000" b="1" dirty="0">
                <a:solidFill>
                  <a:srgbClr val="FF0000"/>
                </a:solidFill>
              </a:rPr>
              <a:t>?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Colour both in on the wall and it is easy to see.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394130"/>
              </p:ext>
            </p:extLst>
          </p:nvPr>
        </p:nvGraphicFramePr>
        <p:xfrm>
          <a:off x="1260000" y="2124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28000" y="2124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3</a:t>
            </a:r>
            <a:r>
              <a:rPr lang="en-GB" b="1" dirty="0"/>
              <a:t>/</a:t>
            </a:r>
            <a:r>
              <a:rPr lang="en-GB" b="1" baseline="-25000" dirty="0"/>
              <a:t>4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8204"/>
              </p:ext>
            </p:extLst>
          </p:nvPr>
        </p:nvGraphicFramePr>
        <p:xfrm>
          <a:off x="1260000" y="2556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28000" y="25530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3</a:t>
            </a:r>
            <a:r>
              <a:rPr lang="en-GB" b="1" dirty="0"/>
              <a:t>/</a:t>
            </a:r>
            <a:r>
              <a:rPr lang="en-GB" b="1" baseline="-25000" dirty="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99DF52-47C4-4559-9BFA-7D0F6B967420}"/>
              </a:ext>
            </a:extLst>
          </p:cNvPr>
          <p:cNvSpPr txBox="1"/>
          <p:nvPr/>
        </p:nvSpPr>
        <p:spPr>
          <a:xfrm>
            <a:off x="438641" y="194010"/>
            <a:ext cx="5978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a fraction wall to compare pairs of fractions.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19A41-9E90-4A97-9021-85574CDBE6DE}"/>
              </a:ext>
            </a:extLst>
          </p:cNvPr>
          <p:cNvSpPr txBox="1"/>
          <p:nvPr/>
        </p:nvSpPr>
        <p:spPr>
          <a:xfrm>
            <a:off x="923190" y="5768390"/>
            <a:ext cx="372377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We can write </a:t>
            </a:r>
            <a:r>
              <a:rPr lang="en-GB" sz="2800" b="1" baseline="30000" dirty="0">
                <a:solidFill>
                  <a:srgbClr val="FF0000"/>
                </a:solidFill>
              </a:rPr>
              <a:t>2</a:t>
            </a:r>
            <a:r>
              <a:rPr lang="en-GB" sz="2800" b="1" dirty="0">
                <a:solidFill>
                  <a:srgbClr val="FF0000"/>
                </a:solidFill>
              </a:rPr>
              <a:t>/</a:t>
            </a:r>
            <a:r>
              <a:rPr lang="en-GB" sz="2800" b="1" baseline="-25000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rgbClr val="FF0000"/>
                </a:solidFill>
              </a:rPr>
              <a:t> &gt; </a:t>
            </a:r>
            <a:r>
              <a:rPr lang="en-GB" sz="2800" b="1" baseline="30000" dirty="0">
                <a:solidFill>
                  <a:srgbClr val="FF0000"/>
                </a:solidFill>
              </a:rPr>
              <a:t>2</a:t>
            </a:r>
            <a:r>
              <a:rPr lang="en-GB" sz="2800" b="1" dirty="0">
                <a:solidFill>
                  <a:srgbClr val="FF0000"/>
                </a:solidFill>
              </a:rPr>
              <a:t>/</a:t>
            </a:r>
            <a:r>
              <a:rPr lang="en-GB" sz="2800" b="1" baseline="-25000" dirty="0">
                <a:solidFill>
                  <a:srgbClr val="FF0000"/>
                </a:solidFill>
              </a:rPr>
              <a:t>6</a:t>
            </a:r>
            <a:endParaRPr lang="en-GB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F76F8E-D656-4096-96A5-E6F43C93980C}"/>
              </a:ext>
            </a:extLst>
          </p:cNvPr>
          <p:cNvSpPr txBox="1"/>
          <p:nvPr/>
        </p:nvSpPr>
        <p:spPr>
          <a:xfrm>
            <a:off x="4905408" y="5774998"/>
            <a:ext cx="372377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We can write </a:t>
            </a:r>
            <a:r>
              <a:rPr lang="en-GB" sz="2800" b="1" baseline="30000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rgbClr val="FF0000"/>
                </a:solidFill>
              </a:rPr>
              <a:t>/</a:t>
            </a:r>
            <a:r>
              <a:rPr lang="en-GB" sz="2800" b="1" baseline="-25000" dirty="0">
                <a:solidFill>
                  <a:srgbClr val="FF0000"/>
                </a:solidFill>
              </a:rPr>
              <a:t>5</a:t>
            </a:r>
            <a:r>
              <a:rPr lang="en-GB" sz="2800" b="1" dirty="0">
                <a:solidFill>
                  <a:srgbClr val="FF0000"/>
                </a:solidFill>
              </a:rPr>
              <a:t> &lt; </a:t>
            </a:r>
            <a:r>
              <a:rPr lang="en-GB" sz="2800" b="1" baseline="30000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rgbClr val="FF0000"/>
                </a:solidFill>
              </a:rPr>
              <a:t>/</a:t>
            </a:r>
            <a:r>
              <a:rPr lang="en-GB" sz="2800" b="1" baseline="-25000" dirty="0">
                <a:solidFill>
                  <a:srgbClr val="FF0000"/>
                </a:solidFill>
              </a:rPr>
              <a:t>4</a:t>
            </a:r>
            <a:endParaRPr lang="en-GB" sz="2800" dirty="0"/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270A3C40-7D9E-4BA7-867A-F42A56180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26214" y="5470198"/>
            <a:ext cx="609600" cy="609600"/>
          </a:xfrm>
          <a:prstGeom prst="rect">
            <a:avLst/>
          </a:prstGeom>
        </p:spPr>
      </p:pic>
      <p:pic>
        <p:nvPicPr>
          <p:cNvPr id="5" name="4">
            <a:hlinkClick r:id="" action="ppaction://media"/>
            <a:extLst>
              <a:ext uri="{FF2B5EF4-FFF2-40B4-BE49-F238E27FC236}">
                <a16:creationId xmlns:a16="http://schemas.microsoft.com/office/drawing/2014/main" id="{1DF969D4-A020-4F8B-A648-EF360E8A6B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3777" y="5382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21" grpId="0"/>
      <p:bldP spid="21" grpId="1"/>
      <p:bldP spid="23" grpId="0"/>
      <p:bldP spid="23" grpId="1"/>
      <p:bldP spid="24" grpId="0" animBg="1"/>
      <p:bldP spid="26" grpId="0"/>
      <p:bldP spid="28" grpId="0"/>
      <p:bldP spid="3" grpId="0" animBg="1"/>
      <p:bldP spid="3" grpId="1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3395</TotalTime>
  <Words>256</Words>
  <Application>Microsoft Office PowerPoint</Application>
  <PresentationFormat>On-screen Show (4:3)</PresentationFormat>
  <Paragraphs>41</Paragraphs>
  <Slides>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235</cp:revision>
  <dcterms:created xsi:type="dcterms:W3CDTF">2018-09-13T11:08:58Z</dcterms:created>
  <dcterms:modified xsi:type="dcterms:W3CDTF">2020-03-23T12:16:03Z</dcterms:modified>
</cp:coreProperties>
</file>