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83" r:id="rId6"/>
    <p:sldId id="267" r:id="rId7"/>
    <p:sldId id="282" r:id="rId8"/>
    <p:sldId id="26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7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31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0" y="30596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898648" y="1714519"/>
            <a:ext cx="173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Tenses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8159642" y="2309838"/>
            <a:ext cx="1760350" cy="2238321"/>
            <a:chOff x="8914919" y="2804188"/>
            <a:chExt cx="1408280" cy="1999399"/>
          </a:xfrm>
        </p:grpSpPr>
        <p:sp>
          <p:nvSpPr>
            <p:cNvPr id="5" name="Isosceles Triangle 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gonal Stripe 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21822" y="2703264"/>
            <a:ext cx="6096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1. Past and present (simple) </a:t>
            </a:r>
            <a:br>
              <a:rPr lang="en-GB" sz="2400" dirty="0"/>
            </a:br>
            <a:r>
              <a:rPr lang="en-GB" sz="2400" dirty="0"/>
              <a:t>2. Progressive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: present and past</a:t>
            </a:r>
            <a:br>
              <a:rPr lang="en-GB" sz="2400" dirty="0"/>
            </a:br>
            <a:r>
              <a:rPr lang="en-GB" sz="2400" dirty="0"/>
              <a:t>3. Perfect form of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9992" y="2388683"/>
            <a:ext cx="1373360" cy="2080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8B6CCF-D130-C94E-91D1-473C52AAC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0843" y="44693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Verbs</a:t>
            </a:r>
            <a:r>
              <a:rPr lang="en-GB" sz="3200" dirty="0"/>
              <a:t> indicate that someone or something is </a:t>
            </a:r>
          </a:p>
          <a:p>
            <a:pPr algn="ctr"/>
            <a:r>
              <a:rPr lang="en-GB" sz="3200" dirty="0"/>
              <a:t>doing, feeling or being.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9" y="4937402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dirty="0">
                <a:solidFill>
                  <a:srgbClr val="0000FF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1272" y="2592916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78401" y="2514967"/>
            <a:ext cx="3193778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</a:t>
            </a:r>
            <a:r>
              <a:rPr lang="en-US" sz="2400" dirty="0"/>
              <a:t> loves her cat.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31525" y="2491319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Basanti’s</a:t>
            </a:r>
            <a:r>
              <a:rPr lang="en-US" sz="2400" dirty="0"/>
              <a:t> cat sleeps all day long.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257393" y="4038024"/>
            <a:ext cx="2403134" cy="779639"/>
          </a:xfrm>
          <a:prstGeom prst="wedgeRoundRectCallout">
            <a:avLst>
              <a:gd name="adj1" fmla="val 60654"/>
              <a:gd name="adj2" fmla="val -375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 err="1"/>
              <a:t>sympathise</a:t>
            </a:r>
            <a:r>
              <a:rPr lang="en-US" sz="2400" dirty="0"/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56410" y="3976653"/>
            <a:ext cx="4375728" cy="779639"/>
          </a:xfrm>
          <a:prstGeom prst="wedgeRoundRectCallout">
            <a:avLst>
              <a:gd name="adj1" fmla="val -39633"/>
              <a:gd name="adj2" fmla="val -939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absolutely adore my budgie.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828414" y="1911375"/>
            <a:ext cx="1821707" cy="2654792"/>
            <a:chOff x="8828414" y="1911375"/>
            <a:chExt cx="1821707" cy="265479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9480746" y="2326344"/>
              <a:ext cx="188609" cy="42754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103528" y="3055685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9304711" y="2376644"/>
              <a:ext cx="1081358" cy="18988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828414" y="4553593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631633" y="1911375"/>
              <a:ext cx="101848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21184" y="1900302"/>
            <a:ext cx="2110908" cy="2730241"/>
            <a:chOff x="1221184" y="1900302"/>
            <a:chExt cx="2110908" cy="2730241"/>
          </a:xfrm>
        </p:grpSpPr>
        <p:sp>
          <p:nvSpPr>
            <p:cNvPr id="18" name="TextBox 17"/>
            <p:cNvSpPr txBox="1"/>
            <p:nvPr/>
          </p:nvSpPr>
          <p:spPr>
            <a:xfrm>
              <a:off x="1221184" y="1900302"/>
              <a:ext cx="1054698" cy="461665"/>
            </a:xfrm>
            <a:prstGeom prst="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verbs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25326" y="2340421"/>
              <a:ext cx="262538" cy="40089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12160" y="3107487"/>
              <a:ext cx="716714" cy="1257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398734" y="2341923"/>
              <a:ext cx="751409" cy="202154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801099" y="4627539"/>
              <a:ext cx="1530993" cy="300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Callout 32"/>
          <p:cNvSpPr/>
          <p:nvPr/>
        </p:nvSpPr>
        <p:spPr>
          <a:xfrm>
            <a:off x="7506639" y="5470052"/>
            <a:ext cx="3583570" cy="628743"/>
          </a:xfrm>
          <a:prstGeom prst="wedgeEllipseCallout">
            <a:avLst>
              <a:gd name="adj1" fmla="val -62099"/>
              <a:gd name="adj2" fmla="val -323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Can you spot these? </a:t>
            </a:r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601550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2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500892" y="2263533"/>
            <a:ext cx="3117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b="1" dirty="0"/>
              <a:t>past</a:t>
            </a:r>
            <a:endParaRPr lang="en-GB" sz="2800" dirty="0"/>
          </a:p>
          <a:p>
            <a:pPr algn="ctr">
              <a:lnSpc>
                <a:spcPct val="150000"/>
              </a:lnSpc>
            </a:pPr>
            <a:r>
              <a:rPr lang="en-GB" sz="2800" dirty="0"/>
              <a:t>or in the </a:t>
            </a:r>
            <a:r>
              <a:rPr lang="en-GB" sz="2800" b="1" dirty="0"/>
              <a:t>present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32256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625" l="0" r="97048">
                        <a14:foregroundMark x1="73063" y1="38750" x2="73063" y2="38750"/>
                        <a14:foregroundMark x1="67897" y1="50625" x2="67897" y2="50625"/>
                        <a14:foregroundMark x1="72694" y1="60000" x2="72694" y2="60000"/>
                        <a14:foregroundMark x1="22140" y1="56875" x2="22140" y2="56875"/>
                        <a14:foregroundMark x1="18081" y1="31875" x2="18081" y2="31875"/>
                        <a14:foregroundMark x1="73801" y1="14375" x2="73801" y2="14375"/>
                        <a14:foregroundMark x1="66790" y1="55000" x2="66790" y2="55000"/>
                        <a14:foregroundMark x1="66790" y1="55000" x2="66790" y2="55000"/>
                        <a14:foregroundMark x1="67159" y1="63750" x2="67159" y2="63750"/>
                        <a14:foregroundMark x1="67159" y1="63750" x2="67159" y2="63750"/>
                        <a14:foregroundMark x1="93358" y1="46875" x2="93358" y2="46875"/>
                        <a14:foregroundMark x1="93358" y1="46875" x2="93358" y2="46875"/>
                        <a14:foregroundMark x1="97048" y1="49375" x2="97048" y2="49375"/>
                        <a14:foregroundMark x1="59041" y1="5625" x2="59041" y2="5625"/>
                        <a14:foregroundMark x1="59041" y1="5625" x2="59041" y2="5625"/>
                        <a14:foregroundMark x1="5166" y1="59375" x2="5166" y2="59375"/>
                        <a14:foregroundMark x1="5166" y1="59375" x2="5166" y2="59375"/>
                        <a14:foregroundMark x1="60517" y1="60000" x2="60517" y2="60000"/>
                        <a14:foregroundMark x1="60517" y1="60000" x2="60517" y2="60000"/>
                        <a14:foregroundMark x1="58303" y1="50000" x2="58303" y2="50000"/>
                        <a14:foregroundMark x1="58303" y1="50000" x2="58303" y2="50000"/>
                        <a14:foregroundMark x1="28413" y1="91250" x2="28413" y2="91250"/>
                        <a14:foregroundMark x1="369" y1="71250" x2="369" y2="71250"/>
                        <a14:foregroundMark x1="62731" y1="40625" x2="62731" y2="40625"/>
                        <a14:backgroundMark x1="28044" y1="96250" x2="28044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284" y="2240820"/>
            <a:ext cx="3436620" cy="1948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4308" y="3740074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251504" y="2051200"/>
            <a:ext cx="4375728" cy="779639"/>
          </a:xfrm>
          <a:prstGeom prst="wedgeRoundRectCallout">
            <a:avLst>
              <a:gd name="adj1" fmla="val -60610"/>
              <a:gd name="adj2" fmla="val -524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Basanti’s</a:t>
            </a:r>
            <a:r>
              <a:rPr lang="en-US" sz="2400" dirty="0"/>
              <a:t> cat caught a mouse.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545105" y="3511382"/>
            <a:ext cx="2781865" cy="779639"/>
          </a:xfrm>
          <a:prstGeom prst="wedgeRoundRectCallout">
            <a:avLst>
              <a:gd name="adj1" fmla="val 60006"/>
              <a:gd name="adj2" fmla="val 334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/>
              <a:t>My budgie sings all day long.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95708" y="4363467"/>
            <a:ext cx="3470404" cy="955688"/>
          </a:xfrm>
          <a:prstGeom prst="wedgeEllipseCallout">
            <a:avLst>
              <a:gd name="adj1" fmla="val 17165"/>
              <a:gd name="adj2" fmla="val -833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Write a sentence in the present tense.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383157" y="5004784"/>
            <a:ext cx="3470404" cy="1270058"/>
          </a:xfrm>
          <a:prstGeom prst="wedgeEllipseCallout">
            <a:avLst>
              <a:gd name="adj1" fmla="val 41440"/>
              <a:gd name="adj2" fmla="val -797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Now rewrite it in the past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010" y="5558077"/>
            <a:ext cx="413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 football every Saturday.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339" y="5609878"/>
            <a:ext cx="487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played football every Saturday.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9990" y="5092809"/>
            <a:ext cx="1609463" cy="461665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3" grpId="0"/>
      <p:bldP spid="3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</a:rPr>
              <a:t>Verbs</a:t>
            </a:r>
            <a:r>
              <a:rPr lang="en-GB" sz="3600" dirty="0"/>
              <a:t>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70987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can tell us </a:t>
            </a:r>
            <a:r>
              <a:rPr lang="en-GB" sz="2800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78144"/>
              </p:ext>
            </p:extLst>
          </p:nvPr>
        </p:nvGraphicFramePr>
        <p:xfrm>
          <a:off x="998714" y="2496212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tense</a:t>
                      </a:r>
                      <a:endParaRPr lang="en-GB" sz="2800" dirty="0"/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tense</a:t>
                      </a:r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8275" y="3754151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7566" y="429966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eat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0911" y="486792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2784" y="3233787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880" y="3741577"/>
            <a:ext cx="3780437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She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 bag.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061" y="4337389"/>
            <a:ext cx="3802832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an ice-cream.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141" y="4905652"/>
            <a:ext cx="3957983" cy="52322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You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not have to smile.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946" y="3183488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The sheep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.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789" y="1773051"/>
            <a:ext cx="2570742" cy="412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0C47981-4AAF-AD4B-8B4F-1F8D4719B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5552" y="862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1774" y="78417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For 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we add </a:t>
            </a:r>
            <a:r>
              <a:rPr lang="en-GB" sz="2400" i="1" u="sng" dirty="0" err="1"/>
              <a:t>ed</a:t>
            </a:r>
            <a:r>
              <a:rPr lang="en-GB" sz="2400" i="1" dirty="0"/>
              <a:t> </a:t>
            </a:r>
            <a:r>
              <a:rPr lang="en-GB" sz="2400" dirty="0"/>
              <a:t>to show that an action is </a:t>
            </a:r>
          </a:p>
          <a:p>
            <a:pPr algn="ctr"/>
            <a:r>
              <a:rPr lang="en-GB" sz="2400" b="1" dirty="0"/>
              <a:t>in the past </a:t>
            </a:r>
            <a:r>
              <a:rPr lang="en-GB" sz="2400" dirty="0"/>
              <a:t>and </a:t>
            </a:r>
            <a:r>
              <a:rPr lang="en-GB" sz="2400" b="1" dirty="0"/>
              <a:t>complete</a:t>
            </a:r>
            <a:r>
              <a:rPr lang="en-GB" sz="2400" dirty="0"/>
              <a:t>.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33042" y="2003218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2582" y="1987766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jump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735" y="2904205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listen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0182" y="202549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scor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0923" y="2025491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2441" y="2880692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balanc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647" y="2904205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skat</a:t>
            </a:r>
            <a:r>
              <a:rPr lang="en-GB" sz="2800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773" y="3786192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Irregular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take different forms when showing past tense; we learn them through hearing them used. </a:t>
            </a:r>
            <a:endParaRPr lang="en-GB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33042" y="4970401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ran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1279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won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9767" y="4988753"/>
            <a:ext cx="1591632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8908" y="4988753"/>
            <a:ext cx="15916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threw</a:t>
            </a:r>
            <a:endParaRPr lang="en-GB" sz="2800" i="1" u="sng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1110" y="987627"/>
            <a:ext cx="1736090" cy="241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5263BF-E7FD-4C40-A699-076E1B3EB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773" y="7440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90424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present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18" name="Diagonal Stripe 1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gonal Stripe 16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94F265C-FC1C-BA43-B939-DCD5478F1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620" y="8656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Change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past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20977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531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carries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92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do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52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94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5033" y="364268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carried</a:t>
            </a:r>
            <a:r>
              <a:rPr lang="en-GB" sz="2800" i="1" dirty="0">
                <a:latin typeface="+mj-lt"/>
              </a:rPr>
              <a:t> the cat.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638" y="410017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did</a:t>
            </a:r>
            <a:r>
              <a:rPr lang="en-GB" sz="2800" i="1" dirty="0">
                <a:latin typeface="+mj-lt"/>
              </a:rPr>
              <a:t> not want to go.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0243" y="45929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lost!</a:t>
            </a:r>
            <a:endParaRPr lang="en-GB" sz="2800" i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655" y="3185195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It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 and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rained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7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610" y="114580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Past tense</a:t>
            </a:r>
            <a:r>
              <a:rPr lang="en-GB" sz="3600" b="1" dirty="0"/>
              <a:t> </a:t>
            </a:r>
            <a:endParaRPr lang="en-GB" sz="5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2158" y="2653290"/>
            <a:ext cx="1408280" cy="1999399"/>
            <a:chOff x="8914919" y="2804188"/>
            <a:chExt cx="1408280" cy="1999399"/>
          </a:xfrm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gonal Stripe 21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1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95403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565" y="797563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F84931-5D7F-5640-A6DF-A1C84266C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1472" y="790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simple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present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tense.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48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1143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grabbed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found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grabs</a:t>
            </a:r>
            <a:r>
              <a:rPr lang="en-GB" sz="2800" i="1" dirty="0">
                <a:latin typeface="+mj-lt"/>
              </a:rPr>
              <a:t> her cat.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find</a:t>
            </a:r>
            <a:r>
              <a:rPr lang="en-GB" sz="2800" i="1" dirty="0">
                <a:latin typeface="+mj-lt"/>
              </a:rPr>
              <a:t> the cage.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am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relieved.</a:t>
            </a:r>
            <a:endParaRPr lang="en-GB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79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budgie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squawks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610" y="114580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Present tense </a:t>
            </a:r>
            <a:endParaRPr lang="en-GB" sz="4800" b="1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12" y="860437"/>
            <a:ext cx="1840230" cy="181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6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426</Words>
  <Application>Microsoft Macintosh PowerPoint</Application>
  <PresentationFormat>Widescreen</PresentationFormat>
  <Paragraphs>103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196</cp:revision>
  <cp:lastPrinted>2019-02-20T14:33:39Z</cp:lastPrinted>
  <dcterms:created xsi:type="dcterms:W3CDTF">2013-08-23T07:43:20Z</dcterms:created>
  <dcterms:modified xsi:type="dcterms:W3CDTF">2020-03-30T13:34:48Z</dcterms:modified>
</cp:coreProperties>
</file>