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88" r:id="rId2"/>
    <p:sldId id="295" r:id="rId3"/>
    <p:sldId id="296" r:id="rId4"/>
    <p:sldId id="29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DF502F-6B9A-4773-B557-4666B6BEA721}" v="47" dt="2020-04-01T09:48:50.3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92579" autoAdjust="0"/>
  </p:normalViewPr>
  <p:slideViewPr>
    <p:cSldViewPr snapToGrid="0">
      <p:cViewPr varScale="1">
        <p:scale>
          <a:sx n="63" d="100"/>
          <a:sy n="63" d="100"/>
        </p:scale>
        <p:origin x="11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EADF502F-6B9A-4773-B557-4666B6BEA721}"/>
    <pc:docChg chg="custSel delSld modSld delMainMaster">
      <pc:chgData name="Jennie Kerwin" userId="89cc6116eb6c0dac" providerId="LiveId" clId="{EADF502F-6B9A-4773-B557-4666B6BEA721}" dt="2020-04-01T09:48:50.358" v="143"/>
      <pc:docMkLst>
        <pc:docMk/>
      </pc:docMkLst>
      <pc:sldChg chg="del">
        <pc:chgData name="Jennie Kerwin" userId="89cc6116eb6c0dac" providerId="LiveId" clId="{EADF502F-6B9A-4773-B557-4666B6BEA721}" dt="2020-04-01T09:42:45.245" v="0" actId="2696"/>
        <pc:sldMkLst>
          <pc:docMk/>
          <pc:sldMk cId="373814585" sldId="256"/>
        </pc:sldMkLst>
      </pc:sldChg>
      <pc:sldChg chg="del">
        <pc:chgData name="Jennie Kerwin" userId="89cc6116eb6c0dac" providerId="LiveId" clId="{EADF502F-6B9A-4773-B557-4666B6BEA721}" dt="2020-04-01T09:42:49.466" v="18" actId="2696"/>
        <pc:sldMkLst>
          <pc:docMk/>
          <pc:sldMk cId="2435895325" sldId="286"/>
        </pc:sldMkLst>
      </pc:sldChg>
      <pc:sldChg chg="del">
        <pc:chgData name="Jennie Kerwin" userId="89cc6116eb6c0dac" providerId="LiveId" clId="{EADF502F-6B9A-4773-B557-4666B6BEA721}" dt="2020-04-01T09:42:48.095" v="17" actId="2696"/>
        <pc:sldMkLst>
          <pc:docMk/>
          <pc:sldMk cId="3612290388" sldId="292"/>
        </pc:sldMkLst>
      </pc:sldChg>
      <pc:sldChg chg="del">
        <pc:chgData name="Jennie Kerwin" userId="89cc6116eb6c0dac" providerId="LiveId" clId="{EADF502F-6B9A-4773-B557-4666B6BEA721}" dt="2020-04-01T09:42:50.376" v="19" actId="2696"/>
        <pc:sldMkLst>
          <pc:docMk/>
          <pc:sldMk cId="2019376558" sldId="293"/>
        </pc:sldMkLst>
      </pc:sldChg>
      <pc:sldChg chg="addSp delSp modSp delAnim modAnim">
        <pc:chgData name="Jennie Kerwin" userId="89cc6116eb6c0dac" providerId="LiveId" clId="{EADF502F-6B9A-4773-B557-4666B6BEA721}" dt="2020-04-01T09:48:50.358" v="143"/>
        <pc:sldMkLst>
          <pc:docMk/>
          <pc:sldMk cId="241494765" sldId="297"/>
        </pc:sldMkLst>
        <pc:spChg chg="mod">
          <ac:chgData name="Jennie Kerwin" userId="89cc6116eb6c0dac" providerId="LiveId" clId="{EADF502F-6B9A-4773-B557-4666B6BEA721}" dt="2020-04-01T09:46:40.473" v="78" actId="1076"/>
          <ac:spMkLst>
            <pc:docMk/>
            <pc:sldMk cId="241494765" sldId="297"/>
            <ac:spMk id="2" creationId="{9D141817-6B6F-4F31-B989-9E9D360E215A}"/>
          </ac:spMkLst>
        </pc:spChg>
        <pc:spChg chg="mod">
          <ac:chgData name="Jennie Kerwin" userId="89cc6116eb6c0dac" providerId="LiveId" clId="{EADF502F-6B9A-4773-B557-4666B6BEA721}" dt="2020-04-01T09:46:40.473" v="78" actId="1076"/>
          <ac:spMkLst>
            <pc:docMk/>
            <pc:sldMk cId="241494765" sldId="297"/>
            <ac:spMk id="4" creationId="{CF75528D-53CD-4CBD-84AF-0BE603BF0D89}"/>
          </ac:spMkLst>
        </pc:spChg>
        <pc:spChg chg="mod">
          <ac:chgData name="Jennie Kerwin" userId="89cc6116eb6c0dac" providerId="LiveId" clId="{EADF502F-6B9A-4773-B557-4666B6BEA721}" dt="2020-04-01T09:46:40.473" v="78" actId="1076"/>
          <ac:spMkLst>
            <pc:docMk/>
            <pc:sldMk cId="241494765" sldId="297"/>
            <ac:spMk id="5" creationId="{A0687271-5E3E-43F2-80A3-5F62F37E2D4A}"/>
          </ac:spMkLst>
        </pc:spChg>
        <pc:spChg chg="mod">
          <ac:chgData name="Jennie Kerwin" userId="89cc6116eb6c0dac" providerId="LiveId" clId="{EADF502F-6B9A-4773-B557-4666B6BEA721}" dt="2020-04-01T09:46:40.473" v="78" actId="1076"/>
          <ac:spMkLst>
            <pc:docMk/>
            <pc:sldMk cId="241494765" sldId="297"/>
            <ac:spMk id="6" creationId="{B990C092-82F6-4939-94C9-A41AD91A9A00}"/>
          </ac:spMkLst>
        </pc:spChg>
        <pc:spChg chg="mod">
          <ac:chgData name="Jennie Kerwin" userId="89cc6116eb6c0dac" providerId="LiveId" clId="{EADF502F-6B9A-4773-B557-4666B6BEA721}" dt="2020-04-01T09:44:56.864" v="62" actId="20577"/>
          <ac:spMkLst>
            <pc:docMk/>
            <pc:sldMk cId="241494765" sldId="297"/>
            <ac:spMk id="11" creationId="{A3BCEF6A-2B97-4DE7-8CD9-BB3F38B5216E}"/>
          </ac:spMkLst>
        </pc:spChg>
        <pc:spChg chg="mod">
          <ac:chgData name="Jennie Kerwin" userId="89cc6116eb6c0dac" providerId="LiveId" clId="{EADF502F-6B9A-4773-B557-4666B6BEA721}" dt="2020-04-01T09:46:40.473" v="78" actId="1076"/>
          <ac:spMkLst>
            <pc:docMk/>
            <pc:sldMk cId="241494765" sldId="297"/>
            <ac:spMk id="13" creationId="{D4192AA1-59C6-4E1E-9096-AB1AA2DC0AA8}"/>
          </ac:spMkLst>
        </pc:spChg>
        <pc:spChg chg="mod">
          <ac:chgData name="Jennie Kerwin" userId="89cc6116eb6c0dac" providerId="LiveId" clId="{EADF502F-6B9A-4773-B557-4666B6BEA721}" dt="2020-04-01T09:46:40.473" v="78" actId="1076"/>
          <ac:spMkLst>
            <pc:docMk/>
            <pc:sldMk cId="241494765" sldId="297"/>
            <ac:spMk id="14" creationId="{4854CF3C-40C9-43D9-B08F-79FCB95EA09D}"/>
          </ac:spMkLst>
        </pc:spChg>
        <pc:spChg chg="mod">
          <ac:chgData name="Jennie Kerwin" userId="89cc6116eb6c0dac" providerId="LiveId" clId="{EADF502F-6B9A-4773-B557-4666B6BEA721}" dt="2020-04-01T09:46:40.473" v="78" actId="1076"/>
          <ac:spMkLst>
            <pc:docMk/>
            <pc:sldMk cId="241494765" sldId="297"/>
            <ac:spMk id="15" creationId="{94518136-037B-4534-9393-48C69D178978}"/>
          </ac:spMkLst>
        </pc:spChg>
        <pc:spChg chg="mod">
          <ac:chgData name="Jennie Kerwin" userId="89cc6116eb6c0dac" providerId="LiveId" clId="{EADF502F-6B9A-4773-B557-4666B6BEA721}" dt="2020-04-01T09:46:40.473" v="78" actId="1076"/>
          <ac:spMkLst>
            <pc:docMk/>
            <pc:sldMk cId="241494765" sldId="297"/>
            <ac:spMk id="16" creationId="{337E36F2-28A3-4491-9C51-7F7EA4756886}"/>
          </ac:spMkLst>
        </pc:spChg>
        <pc:spChg chg="del">
          <ac:chgData name="Jennie Kerwin" userId="89cc6116eb6c0dac" providerId="LiveId" clId="{EADF502F-6B9A-4773-B557-4666B6BEA721}" dt="2020-04-01T09:44:01.159" v="20" actId="478"/>
          <ac:spMkLst>
            <pc:docMk/>
            <pc:sldMk cId="241494765" sldId="297"/>
            <ac:spMk id="18" creationId="{1692163D-1D12-4F09-9184-801BEB4B3D80}"/>
          </ac:spMkLst>
        </pc:spChg>
        <pc:spChg chg="add mod">
          <ac:chgData name="Jennie Kerwin" userId="89cc6116eb6c0dac" providerId="LiveId" clId="{EADF502F-6B9A-4773-B557-4666B6BEA721}" dt="2020-04-01T09:48:39.168" v="142" actId="1076"/>
          <ac:spMkLst>
            <pc:docMk/>
            <pc:sldMk cId="241494765" sldId="297"/>
            <ac:spMk id="19" creationId="{CBE6FEFE-DC77-4C58-9567-69073709CCC8}"/>
          </ac:spMkLst>
        </pc:spChg>
        <pc:spChg chg="add mod">
          <ac:chgData name="Jennie Kerwin" userId="89cc6116eb6c0dac" providerId="LiveId" clId="{EADF502F-6B9A-4773-B557-4666B6BEA721}" dt="2020-04-01T09:48:33.552" v="141" actId="1076"/>
          <ac:spMkLst>
            <pc:docMk/>
            <pc:sldMk cId="241494765" sldId="297"/>
            <ac:spMk id="20" creationId="{5669885A-B990-45F1-B6DB-F706D7D9F2D4}"/>
          </ac:spMkLst>
        </pc:spChg>
        <pc:grpChg chg="mod">
          <ac:chgData name="Jennie Kerwin" userId="89cc6116eb6c0dac" providerId="LiveId" clId="{EADF502F-6B9A-4773-B557-4666B6BEA721}" dt="2020-04-01T09:46:50.489" v="80" actId="1076"/>
          <ac:grpSpMkLst>
            <pc:docMk/>
            <pc:sldMk cId="241494765" sldId="297"/>
            <ac:grpSpMk id="10" creationId="{F221E1CE-791C-47B3-8A1E-F63A30B8B19D}"/>
          </ac:grpSpMkLst>
        </pc:grpChg>
        <pc:picChg chg="mod">
          <ac:chgData name="Jennie Kerwin" userId="89cc6116eb6c0dac" providerId="LiveId" clId="{EADF502F-6B9A-4773-B557-4666B6BEA721}" dt="2020-04-01T09:45:02.387" v="63" actId="1076"/>
          <ac:picMkLst>
            <pc:docMk/>
            <pc:sldMk cId="241494765" sldId="297"/>
            <ac:picMk id="12" creationId="{F81AE6EA-4952-48F5-9A11-ABFC550F9018}"/>
          </ac:picMkLst>
        </pc:picChg>
      </pc:sldChg>
      <pc:sldChg chg="del">
        <pc:chgData name="Jennie Kerwin" userId="89cc6116eb6c0dac" providerId="LiveId" clId="{EADF502F-6B9A-4773-B557-4666B6BEA721}" dt="2020-04-01T09:42:45.905" v="1" actId="2696"/>
        <pc:sldMkLst>
          <pc:docMk/>
          <pc:sldMk cId="718356626" sldId="300"/>
        </pc:sldMkLst>
      </pc:sldChg>
      <pc:sldChg chg="del">
        <pc:chgData name="Jennie Kerwin" userId="89cc6116eb6c0dac" providerId="LiveId" clId="{EADF502F-6B9A-4773-B557-4666B6BEA721}" dt="2020-04-01T09:42:47.005" v="3" actId="2696"/>
        <pc:sldMkLst>
          <pc:docMk/>
          <pc:sldMk cId="2047741859" sldId="301"/>
        </pc:sldMkLst>
      </pc:sldChg>
      <pc:sldChg chg="del">
        <pc:chgData name="Jennie Kerwin" userId="89cc6116eb6c0dac" providerId="LiveId" clId="{EADF502F-6B9A-4773-B557-4666B6BEA721}" dt="2020-04-01T09:42:46.475" v="2" actId="2696"/>
        <pc:sldMkLst>
          <pc:docMk/>
          <pc:sldMk cId="2047741859" sldId="302"/>
        </pc:sldMkLst>
      </pc:sldChg>
      <pc:sldMasterChg chg="del delSldLayout">
        <pc:chgData name="Jennie Kerwin" userId="89cc6116eb6c0dac" providerId="LiveId" clId="{EADF502F-6B9A-4773-B557-4666B6BEA721}" dt="2020-04-01T09:42:47.025" v="16" actId="2696"/>
        <pc:sldMasterMkLst>
          <pc:docMk/>
          <pc:sldMasterMk cId="1077804628" sldId="2147483673"/>
        </pc:sldMasterMkLst>
        <pc:sldLayoutChg chg="del">
          <pc:chgData name="Jennie Kerwin" userId="89cc6116eb6c0dac" providerId="LiveId" clId="{EADF502F-6B9A-4773-B557-4666B6BEA721}" dt="2020-04-01T09:42:47.005" v="4" actId="2696"/>
          <pc:sldLayoutMkLst>
            <pc:docMk/>
            <pc:sldMasterMk cId="1077804628" sldId="2147483673"/>
            <pc:sldLayoutMk cId="3438548597" sldId="2147483674"/>
          </pc:sldLayoutMkLst>
        </pc:sldLayoutChg>
        <pc:sldLayoutChg chg="del">
          <pc:chgData name="Jennie Kerwin" userId="89cc6116eb6c0dac" providerId="LiveId" clId="{EADF502F-6B9A-4773-B557-4666B6BEA721}" dt="2020-04-01T09:42:47.005" v="5" actId="2696"/>
          <pc:sldLayoutMkLst>
            <pc:docMk/>
            <pc:sldMasterMk cId="1077804628" sldId="2147483673"/>
            <pc:sldLayoutMk cId="1816627851" sldId="2147483675"/>
          </pc:sldLayoutMkLst>
        </pc:sldLayoutChg>
        <pc:sldLayoutChg chg="del">
          <pc:chgData name="Jennie Kerwin" userId="89cc6116eb6c0dac" providerId="LiveId" clId="{EADF502F-6B9A-4773-B557-4666B6BEA721}" dt="2020-04-01T09:42:47.005" v="6" actId="2696"/>
          <pc:sldLayoutMkLst>
            <pc:docMk/>
            <pc:sldMasterMk cId="1077804628" sldId="2147483673"/>
            <pc:sldLayoutMk cId="4251642861" sldId="2147483676"/>
          </pc:sldLayoutMkLst>
        </pc:sldLayoutChg>
        <pc:sldLayoutChg chg="del">
          <pc:chgData name="Jennie Kerwin" userId="89cc6116eb6c0dac" providerId="LiveId" clId="{EADF502F-6B9A-4773-B557-4666B6BEA721}" dt="2020-04-01T09:42:47.005" v="7" actId="2696"/>
          <pc:sldLayoutMkLst>
            <pc:docMk/>
            <pc:sldMasterMk cId="1077804628" sldId="2147483673"/>
            <pc:sldLayoutMk cId="1131889726" sldId="2147483677"/>
          </pc:sldLayoutMkLst>
        </pc:sldLayoutChg>
        <pc:sldLayoutChg chg="del">
          <pc:chgData name="Jennie Kerwin" userId="89cc6116eb6c0dac" providerId="LiveId" clId="{EADF502F-6B9A-4773-B557-4666B6BEA721}" dt="2020-04-01T09:42:47.005" v="8" actId="2696"/>
          <pc:sldLayoutMkLst>
            <pc:docMk/>
            <pc:sldMasterMk cId="1077804628" sldId="2147483673"/>
            <pc:sldLayoutMk cId="3998069179" sldId="2147483678"/>
          </pc:sldLayoutMkLst>
        </pc:sldLayoutChg>
        <pc:sldLayoutChg chg="del">
          <pc:chgData name="Jennie Kerwin" userId="89cc6116eb6c0dac" providerId="LiveId" clId="{EADF502F-6B9A-4773-B557-4666B6BEA721}" dt="2020-04-01T09:42:47.015" v="9" actId="2696"/>
          <pc:sldLayoutMkLst>
            <pc:docMk/>
            <pc:sldMasterMk cId="1077804628" sldId="2147483673"/>
            <pc:sldLayoutMk cId="784461328" sldId="2147483679"/>
          </pc:sldLayoutMkLst>
        </pc:sldLayoutChg>
        <pc:sldLayoutChg chg="del">
          <pc:chgData name="Jennie Kerwin" userId="89cc6116eb6c0dac" providerId="LiveId" clId="{EADF502F-6B9A-4773-B557-4666B6BEA721}" dt="2020-04-01T09:42:47.015" v="10" actId="2696"/>
          <pc:sldLayoutMkLst>
            <pc:docMk/>
            <pc:sldMasterMk cId="1077804628" sldId="2147483673"/>
            <pc:sldLayoutMk cId="755434862" sldId="2147483680"/>
          </pc:sldLayoutMkLst>
        </pc:sldLayoutChg>
        <pc:sldLayoutChg chg="del">
          <pc:chgData name="Jennie Kerwin" userId="89cc6116eb6c0dac" providerId="LiveId" clId="{EADF502F-6B9A-4773-B557-4666B6BEA721}" dt="2020-04-01T09:42:47.015" v="11" actId="2696"/>
          <pc:sldLayoutMkLst>
            <pc:docMk/>
            <pc:sldMasterMk cId="1077804628" sldId="2147483673"/>
            <pc:sldLayoutMk cId="585133413" sldId="2147483681"/>
          </pc:sldLayoutMkLst>
        </pc:sldLayoutChg>
        <pc:sldLayoutChg chg="del">
          <pc:chgData name="Jennie Kerwin" userId="89cc6116eb6c0dac" providerId="LiveId" clId="{EADF502F-6B9A-4773-B557-4666B6BEA721}" dt="2020-04-01T09:42:47.015" v="12" actId="2696"/>
          <pc:sldLayoutMkLst>
            <pc:docMk/>
            <pc:sldMasterMk cId="1077804628" sldId="2147483673"/>
            <pc:sldLayoutMk cId="4010049288" sldId="2147483682"/>
          </pc:sldLayoutMkLst>
        </pc:sldLayoutChg>
        <pc:sldLayoutChg chg="del">
          <pc:chgData name="Jennie Kerwin" userId="89cc6116eb6c0dac" providerId="LiveId" clId="{EADF502F-6B9A-4773-B557-4666B6BEA721}" dt="2020-04-01T09:42:47.015" v="13" actId="2696"/>
          <pc:sldLayoutMkLst>
            <pc:docMk/>
            <pc:sldMasterMk cId="1077804628" sldId="2147483673"/>
            <pc:sldLayoutMk cId="3609615421" sldId="2147483683"/>
          </pc:sldLayoutMkLst>
        </pc:sldLayoutChg>
        <pc:sldLayoutChg chg="del">
          <pc:chgData name="Jennie Kerwin" userId="89cc6116eb6c0dac" providerId="LiveId" clId="{EADF502F-6B9A-4773-B557-4666B6BEA721}" dt="2020-04-01T09:42:47.015" v="14" actId="2696"/>
          <pc:sldLayoutMkLst>
            <pc:docMk/>
            <pc:sldMasterMk cId="1077804628" sldId="2147483673"/>
            <pc:sldLayoutMk cId="3817672582" sldId="2147483684"/>
          </pc:sldLayoutMkLst>
        </pc:sldLayoutChg>
        <pc:sldLayoutChg chg="del">
          <pc:chgData name="Jennie Kerwin" userId="89cc6116eb6c0dac" providerId="LiveId" clId="{EADF502F-6B9A-4773-B557-4666B6BEA721}" dt="2020-04-01T09:42:47.015" v="15" actId="2696"/>
          <pc:sldLayoutMkLst>
            <pc:docMk/>
            <pc:sldMasterMk cId="1077804628" sldId="2147483673"/>
            <pc:sldLayoutMk cId="2227119276" sldId="214748368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617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515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094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966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amilton-trust.org.uk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6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200" b="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2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4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5.m4a"/><Relationship Id="rId13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audio" Target="../media/media4.m4a"/><Relationship Id="rId12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media" Target="../media/media4.m4a"/><Relationship Id="rId11" Type="http://schemas.openxmlformats.org/officeDocument/2006/relationships/notesSlide" Target="../notesSlides/notesSlide1.xml"/><Relationship Id="rId5" Type="http://schemas.openxmlformats.org/officeDocument/2006/relationships/audio" Target="../media/media3.m4a"/><Relationship Id="rId10" Type="http://schemas.openxmlformats.org/officeDocument/2006/relationships/slideLayout" Target="../slideLayouts/slideLayout12.xml"/><Relationship Id="rId4" Type="http://schemas.microsoft.com/office/2007/relationships/media" Target="../media/media3.m4a"/><Relationship Id="rId9" Type="http://schemas.openxmlformats.org/officeDocument/2006/relationships/audio" Target="../media/media5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hyperlink" Target="https://www.mathsisfun.com/geometry/quadrilaterals-interactive.html" TargetMode="Externa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8.m4a"/><Relationship Id="rId7" Type="http://schemas.openxmlformats.org/officeDocument/2006/relationships/image" Target="../media/image5.png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8.m4a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0D71DE-5C79-4255-B479-729B95AEF261}"/>
              </a:ext>
            </a:extLst>
          </p:cNvPr>
          <p:cNvSpPr/>
          <p:nvPr/>
        </p:nvSpPr>
        <p:spPr>
          <a:xfrm>
            <a:off x="79513" y="61090"/>
            <a:ext cx="8455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75"/>
              </a:spcAft>
              <a:buClr>
                <a:schemeClr val="accent2"/>
              </a:buClr>
              <a:buSzPct val="120000"/>
            </a:pP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</a:rPr>
              <a:t>Classify and sort quadrilaterals.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E5E31-094D-4E1D-B7CB-D8EE7683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993EA7-6CC2-43E5-B787-751AA8651322}"/>
              </a:ext>
            </a:extLst>
          </p:cNvPr>
          <p:cNvSpPr txBox="1"/>
          <p:nvPr/>
        </p:nvSpPr>
        <p:spPr>
          <a:xfrm>
            <a:off x="520262" y="461665"/>
            <a:ext cx="801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buClr>
                <a:srgbClr val="EA7600"/>
              </a:buClr>
            </a:pPr>
            <a:r>
              <a:rPr lang="en-GB" sz="2400" b="1" dirty="0">
                <a:solidFill>
                  <a:srgbClr val="253746"/>
                </a:solidFill>
              </a:rPr>
              <a:t>Draw two different quadrilaterals (4 straight sides). 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44EE47A-B101-4C9E-BFD7-A33100EA4886}"/>
              </a:ext>
            </a:extLst>
          </p:cNvPr>
          <p:cNvSpPr/>
          <p:nvPr/>
        </p:nvSpPr>
        <p:spPr>
          <a:xfrm>
            <a:off x="1151144" y="2037027"/>
            <a:ext cx="2139680" cy="1200328"/>
          </a:xfrm>
          <a:prstGeom prst="wedgeRoundRectCallout">
            <a:avLst>
              <a:gd name="adj1" fmla="val -88736"/>
              <a:gd name="adj2" fmla="val -1002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253746"/>
                </a:solidFill>
              </a:rPr>
              <a:t>Does one shape have at least one pair of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parallel</a:t>
            </a:r>
            <a:r>
              <a:rPr lang="en-GB" sz="1600" b="1" dirty="0">
                <a:solidFill>
                  <a:srgbClr val="253746"/>
                </a:solidFill>
              </a:rPr>
              <a:t> sides?</a:t>
            </a:r>
            <a:br>
              <a:rPr lang="en-GB" sz="1600" b="1" dirty="0">
                <a:solidFill>
                  <a:srgbClr val="253746"/>
                </a:solidFill>
              </a:rPr>
            </a:br>
            <a:r>
              <a:rPr lang="en-GB" sz="1600" b="1" dirty="0">
                <a:solidFill>
                  <a:srgbClr val="253746"/>
                </a:solidFill>
              </a:rPr>
              <a:t>What shape is it? </a:t>
            </a:r>
            <a:endParaRPr lang="en-GB" sz="1600" b="1" i="1" dirty="0">
              <a:solidFill>
                <a:srgbClr val="253746"/>
              </a:solidFill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592CDA8-54F8-440F-9CE9-05739148F06E}"/>
              </a:ext>
            </a:extLst>
          </p:cNvPr>
          <p:cNvSpPr/>
          <p:nvPr/>
        </p:nvSpPr>
        <p:spPr>
          <a:xfrm>
            <a:off x="4572000" y="1854605"/>
            <a:ext cx="2488367" cy="1011065"/>
          </a:xfrm>
          <a:prstGeom prst="wedgeRoundRectCallout">
            <a:avLst>
              <a:gd name="adj1" fmla="val 77017"/>
              <a:gd name="adj2" fmla="val -2381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253746"/>
                </a:solidFill>
              </a:rPr>
              <a:t>Does one shape have at least one pair of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perpendicular</a:t>
            </a:r>
            <a:r>
              <a:rPr lang="en-GB" sz="1600" b="1" dirty="0">
                <a:solidFill>
                  <a:srgbClr val="253746"/>
                </a:solidFill>
              </a:rPr>
              <a:t> sides?</a:t>
            </a:r>
            <a:br>
              <a:rPr lang="en-GB" sz="1600" b="1" dirty="0">
                <a:solidFill>
                  <a:srgbClr val="253746"/>
                </a:solidFill>
              </a:rPr>
            </a:br>
            <a:r>
              <a:rPr lang="en-GB" sz="1600" b="1" dirty="0">
                <a:solidFill>
                  <a:srgbClr val="253746"/>
                </a:solidFill>
              </a:rPr>
              <a:t>What shape is it? </a:t>
            </a:r>
            <a:endParaRPr lang="en-GB" sz="1600" b="1" i="1" dirty="0">
              <a:solidFill>
                <a:srgbClr val="253746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361168B-2B08-415B-BFA4-3205F651D6CD}"/>
              </a:ext>
            </a:extLst>
          </p:cNvPr>
          <p:cNvSpPr/>
          <p:nvPr/>
        </p:nvSpPr>
        <p:spPr>
          <a:xfrm>
            <a:off x="3015798" y="3329289"/>
            <a:ext cx="2205087" cy="924896"/>
          </a:xfrm>
          <a:prstGeom prst="wedgeRoundRectCallout">
            <a:avLst>
              <a:gd name="adj1" fmla="val -2061"/>
              <a:gd name="adj2" fmla="val -9762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253746"/>
                </a:solidFill>
              </a:rPr>
              <a:t>Does one shape have four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 right angles</a:t>
            </a:r>
            <a:r>
              <a:rPr lang="en-GB" sz="1600" b="1" dirty="0">
                <a:solidFill>
                  <a:srgbClr val="253746"/>
                </a:solidFill>
              </a:rPr>
              <a:t>?</a:t>
            </a:r>
            <a:br>
              <a:rPr lang="en-GB" sz="1600" b="1" dirty="0">
                <a:solidFill>
                  <a:srgbClr val="253746"/>
                </a:solidFill>
              </a:rPr>
            </a:br>
            <a:r>
              <a:rPr lang="en-GB" sz="1600" b="1" dirty="0">
                <a:solidFill>
                  <a:srgbClr val="253746"/>
                </a:solidFill>
              </a:rPr>
              <a:t>What shape is it? </a:t>
            </a:r>
            <a:endParaRPr lang="en-GB" sz="1600" b="1" i="1" dirty="0">
              <a:solidFill>
                <a:srgbClr val="253746"/>
              </a:solidFill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8CD9E6E-93A2-4EF4-BCFC-43D98B5961FE}"/>
              </a:ext>
            </a:extLst>
          </p:cNvPr>
          <p:cNvSpPr/>
          <p:nvPr/>
        </p:nvSpPr>
        <p:spPr>
          <a:xfrm>
            <a:off x="5816183" y="3010123"/>
            <a:ext cx="2139680" cy="924896"/>
          </a:xfrm>
          <a:prstGeom prst="wedgeRoundRectCallout">
            <a:avLst>
              <a:gd name="adj1" fmla="val 74232"/>
              <a:gd name="adj2" fmla="val -1076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253746"/>
                </a:solidFill>
              </a:rPr>
              <a:t>Does one shape have four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equal sides</a:t>
            </a:r>
            <a:r>
              <a:rPr lang="en-GB" sz="1600" b="1" dirty="0">
                <a:solidFill>
                  <a:srgbClr val="253746"/>
                </a:solidFill>
              </a:rPr>
              <a:t>?</a:t>
            </a:r>
            <a:br>
              <a:rPr lang="en-GB" sz="1600" b="1" dirty="0">
                <a:solidFill>
                  <a:srgbClr val="253746"/>
                </a:solidFill>
              </a:rPr>
            </a:br>
            <a:r>
              <a:rPr lang="en-GB" sz="1600" b="1" dirty="0">
                <a:solidFill>
                  <a:srgbClr val="253746"/>
                </a:solidFill>
              </a:rPr>
              <a:t>What shape is it? </a:t>
            </a:r>
            <a:endParaRPr lang="en-GB" sz="1600" b="1" i="1" dirty="0">
              <a:solidFill>
                <a:srgbClr val="25374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90CD36-7658-453C-8DF6-75E30E0A7D52}"/>
              </a:ext>
            </a:extLst>
          </p:cNvPr>
          <p:cNvSpPr txBox="1"/>
          <p:nvPr/>
        </p:nvSpPr>
        <p:spPr>
          <a:xfrm>
            <a:off x="552402" y="4157186"/>
            <a:ext cx="1935140" cy="1200329"/>
          </a:xfrm>
          <a:prstGeom prst="rect">
            <a:avLst/>
          </a:prstGeom>
          <a:blipFill dpi="0"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2537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Rectangles have </a:t>
            </a:r>
            <a:r>
              <a:rPr lang="en-GB" sz="2400" b="1" i="1" dirty="0">
                <a:solidFill>
                  <a:srgbClr val="C00000"/>
                </a:solidFill>
              </a:rPr>
              <a:t>four right angles</a:t>
            </a:r>
            <a:r>
              <a:rPr lang="en-GB" sz="24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9AA04B-DBA9-40BD-A412-5CE464FDC103}"/>
              </a:ext>
            </a:extLst>
          </p:cNvPr>
          <p:cNvSpPr txBox="1"/>
          <p:nvPr/>
        </p:nvSpPr>
        <p:spPr>
          <a:xfrm>
            <a:off x="2695050" y="4346119"/>
            <a:ext cx="2512799" cy="1200329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2537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Squares have </a:t>
            </a:r>
            <a:r>
              <a:rPr lang="en-GB" sz="2400" b="1" i="1" dirty="0">
                <a:solidFill>
                  <a:srgbClr val="C00000"/>
                </a:solidFill>
              </a:rPr>
              <a:t>four right angles </a:t>
            </a:r>
            <a:r>
              <a:rPr lang="en-GB" sz="2400" b="1" dirty="0">
                <a:solidFill>
                  <a:srgbClr val="C00000"/>
                </a:solidFill>
              </a:rPr>
              <a:t>AND </a:t>
            </a:r>
            <a:r>
              <a:rPr lang="en-GB" sz="2400" b="1" i="1" dirty="0">
                <a:solidFill>
                  <a:srgbClr val="C00000"/>
                </a:solidFill>
              </a:rPr>
              <a:t>four equal sides</a:t>
            </a:r>
            <a:r>
              <a:rPr lang="en-GB" sz="24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678664-3A7F-499F-9D53-0849D3465631}"/>
              </a:ext>
            </a:extLst>
          </p:cNvPr>
          <p:cNvSpPr txBox="1"/>
          <p:nvPr/>
        </p:nvSpPr>
        <p:spPr>
          <a:xfrm>
            <a:off x="5527705" y="4068722"/>
            <a:ext cx="3299699" cy="1569660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2537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A rhombus has </a:t>
            </a:r>
            <a:r>
              <a:rPr lang="en-GB" sz="2400" b="1" i="1" dirty="0">
                <a:solidFill>
                  <a:srgbClr val="C00000"/>
                </a:solidFill>
              </a:rPr>
              <a:t>four</a:t>
            </a:r>
            <a:r>
              <a:rPr lang="en-GB" sz="2400" b="1" dirty="0">
                <a:solidFill>
                  <a:srgbClr val="C00000"/>
                </a:solidFill>
              </a:rPr>
              <a:t> </a:t>
            </a:r>
            <a:r>
              <a:rPr lang="en-GB" sz="2400" b="1" i="1" dirty="0">
                <a:solidFill>
                  <a:srgbClr val="C00000"/>
                </a:solidFill>
              </a:rPr>
              <a:t>equal sides</a:t>
            </a:r>
            <a:r>
              <a:rPr lang="en-GB" sz="2400" b="1" dirty="0">
                <a:solidFill>
                  <a:srgbClr val="C00000"/>
                </a:solidFill>
              </a:rPr>
              <a:t>, but </a:t>
            </a:r>
            <a:r>
              <a:rPr lang="en-GB" sz="2400" b="1" i="1" dirty="0">
                <a:solidFill>
                  <a:srgbClr val="C00000"/>
                </a:solidFill>
              </a:rPr>
              <a:t>two different angle sizes </a:t>
            </a:r>
            <a:r>
              <a:rPr lang="en-GB" sz="2400" b="1" dirty="0">
                <a:solidFill>
                  <a:srgbClr val="C00000"/>
                </a:solidFill>
              </a:rPr>
              <a:t>(opposite angles equal). 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9C850A9-87A7-4669-94E4-2D4D38F2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/>
          <a:p>
            <a:pPr algn="r"/>
            <a:r>
              <a:rPr lang="en-GB" dirty="0">
                <a:solidFill>
                  <a:srgbClr val="EA7600"/>
                </a:solidFill>
              </a:rPr>
              <a:t>Year </a:t>
            </a:r>
            <a:r>
              <a:rPr lang="en-GB" dirty="0"/>
              <a:t>6</a:t>
            </a:r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ECA6F1-E687-4129-86DC-69E067F5F8A7}"/>
              </a:ext>
            </a:extLst>
          </p:cNvPr>
          <p:cNvSpPr/>
          <p:nvPr/>
        </p:nvSpPr>
        <p:spPr>
          <a:xfrm>
            <a:off x="608772" y="5504464"/>
            <a:ext cx="1503410" cy="46244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D98C2B-A5D5-4A56-9D0C-E90367DF4547}"/>
              </a:ext>
            </a:extLst>
          </p:cNvPr>
          <p:cNvSpPr/>
          <p:nvPr/>
        </p:nvSpPr>
        <p:spPr>
          <a:xfrm rot="1325976">
            <a:off x="3169754" y="5535599"/>
            <a:ext cx="685907" cy="68590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26947C4B-1764-473D-B66F-51FBAE9402EE}"/>
              </a:ext>
            </a:extLst>
          </p:cNvPr>
          <p:cNvSpPr/>
          <p:nvPr/>
        </p:nvSpPr>
        <p:spPr>
          <a:xfrm rot="2846091">
            <a:off x="6626489" y="5611904"/>
            <a:ext cx="1031539" cy="775593"/>
          </a:xfrm>
          <a:prstGeom prst="parallelogram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1">
            <a:hlinkClick r:id="" action="ppaction://media"/>
            <a:extLst>
              <a:ext uri="{FF2B5EF4-FFF2-40B4-BE49-F238E27FC236}">
                <a16:creationId xmlns:a16="http://schemas.microsoft.com/office/drawing/2014/main" id="{31E8A84A-309B-480C-9E13-C4DA54650ED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87" end="8285.8367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760914" y="1659878"/>
            <a:ext cx="609600" cy="609600"/>
          </a:xfrm>
          <a:prstGeom prst="rect">
            <a:avLst/>
          </a:prstGeom>
        </p:spPr>
      </p:pic>
      <p:pic>
        <p:nvPicPr>
          <p:cNvPr id="18" name="2">
            <a:hlinkClick r:id="" action="ppaction://media"/>
            <a:extLst>
              <a:ext uri="{FF2B5EF4-FFF2-40B4-BE49-F238E27FC236}">
                <a16:creationId xmlns:a16="http://schemas.microsoft.com/office/drawing/2014/main" id="{2676CE74-2AB7-4711-9EFE-3030BC97779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351" end="1234.823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739632" y="2587073"/>
            <a:ext cx="609600" cy="609600"/>
          </a:xfrm>
          <a:prstGeom prst="rect">
            <a:avLst/>
          </a:prstGeom>
        </p:spPr>
      </p:pic>
      <p:pic>
        <p:nvPicPr>
          <p:cNvPr id="19" name="1a">
            <a:hlinkClick r:id="" action="ppaction://media"/>
            <a:extLst>
              <a:ext uri="{FF2B5EF4-FFF2-40B4-BE49-F238E27FC236}">
                <a16:creationId xmlns:a16="http://schemas.microsoft.com/office/drawing/2014/main" id="{6C1D63D2-DC98-4E77-AABB-68A3C0D7C7F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760914" y="305661"/>
            <a:ext cx="609600" cy="609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DB7C554-C148-401B-B48D-EF6C3B9A196F}"/>
              </a:ext>
            </a:extLst>
          </p:cNvPr>
          <p:cNvSpPr txBox="1"/>
          <p:nvPr/>
        </p:nvSpPr>
        <p:spPr>
          <a:xfrm>
            <a:off x="520262" y="941766"/>
            <a:ext cx="8014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buClr>
                <a:srgbClr val="EA7600"/>
              </a:buClr>
            </a:pPr>
            <a:r>
              <a:rPr lang="en-GB" sz="2400" b="1" dirty="0">
                <a:solidFill>
                  <a:srgbClr val="253746"/>
                </a:solidFill>
              </a:rPr>
              <a:t>Describe your shapes and agree what is different and what is the same about them. </a:t>
            </a:r>
          </a:p>
        </p:txBody>
      </p:sp>
      <p:pic>
        <p:nvPicPr>
          <p:cNvPr id="22" name="a">
            <a:hlinkClick r:id="" action="ppaction://media"/>
            <a:extLst>
              <a:ext uri="{FF2B5EF4-FFF2-40B4-BE49-F238E27FC236}">
                <a16:creationId xmlns:a16="http://schemas.microsoft.com/office/drawing/2014/main" id="{E56B2893-B2AC-49F2-A93E-76AFA9C4A81D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08826" y="475456"/>
            <a:ext cx="609600" cy="609600"/>
          </a:xfrm>
          <a:prstGeom prst="rect">
            <a:avLst/>
          </a:prstGeom>
        </p:spPr>
      </p:pic>
      <p:pic>
        <p:nvPicPr>
          <p:cNvPr id="23" name="b">
            <a:hlinkClick r:id="" action="ppaction://media"/>
            <a:extLst>
              <a:ext uri="{FF2B5EF4-FFF2-40B4-BE49-F238E27FC236}">
                <a16:creationId xmlns:a16="http://schemas.microsoft.com/office/drawing/2014/main" id="{6693D4B4-17B0-49AD-B8E5-152571731E84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11604" y="1772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54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57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06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809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99"/>
                            </p:stCondLst>
                            <p:childTnLst>
                              <p:par>
                                <p:cTn id="6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940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5" grpId="0"/>
      <p:bldP spid="6" grpId="0" animBg="1"/>
      <p:bldP spid="10" grpId="0" animBg="1"/>
      <p:bldP spid="11" grpId="0" animBg="1"/>
      <p:bldP spid="12" grpId="0" animBg="1"/>
      <p:bldP spid="3" grpId="0" animBg="1"/>
      <p:bldP spid="13" grpId="0" animBg="1"/>
      <p:bldP spid="14" grpId="0" animBg="1"/>
      <p:bldP spid="2" grpId="0" animBg="1"/>
      <p:bldP spid="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0D71DE-5C79-4255-B479-729B95AEF261}"/>
              </a:ext>
            </a:extLst>
          </p:cNvPr>
          <p:cNvSpPr/>
          <p:nvPr/>
        </p:nvSpPr>
        <p:spPr>
          <a:xfrm>
            <a:off x="79513" y="61090"/>
            <a:ext cx="8455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rgbClr val="ED7D31"/>
              </a:buClr>
              <a:buSzPct val="120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Classify and sort quadrilaterals.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E5E31-094D-4E1D-B7CB-D8EE7683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7600382D-4C55-4E2C-A0A6-C552A3C333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147" y="662152"/>
            <a:ext cx="5362575" cy="3124200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7B68BCC-98A0-4AA1-BED6-08549845EB47}"/>
              </a:ext>
            </a:extLst>
          </p:cNvPr>
          <p:cNvSpPr/>
          <p:nvPr/>
        </p:nvSpPr>
        <p:spPr>
          <a:xfrm>
            <a:off x="5996493" y="650752"/>
            <a:ext cx="1935140" cy="1011065"/>
          </a:xfrm>
          <a:prstGeom prst="wedgeRoundRectCallout">
            <a:avLst>
              <a:gd name="adj1" fmla="val 85868"/>
              <a:gd name="adj2" fmla="val -3630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253746"/>
                </a:solidFill>
              </a:rPr>
              <a:t>Let’s explore quadrilaterals!</a:t>
            </a:r>
            <a:endParaRPr lang="en-GB" sz="1600" b="1" i="1" dirty="0">
              <a:solidFill>
                <a:srgbClr val="253746"/>
              </a:solidFill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CD67EE93-4D3A-4FB8-AA7C-29F4A7057ADC}"/>
              </a:ext>
            </a:extLst>
          </p:cNvPr>
          <p:cNvSpPr/>
          <p:nvPr/>
        </p:nvSpPr>
        <p:spPr>
          <a:xfrm flipH="1">
            <a:off x="5203686" y="1988673"/>
            <a:ext cx="2621179" cy="1143000"/>
          </a:xfrm>
          <a:prstGeom prst="homePlat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Click on the picture to go to the site.</a:t>
            </a:r>
            <a:endParaRPr lang="en-GB" sz="2000" dirty="0">
              <a:solidFill>
                <a:srgbClr val="253746"/>
              </a:solidFill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9371CBA9-18A9-4286-928A-899470C20006}"/>
              </a:ext>
            </a:extLst>
          </p:cNvPr>
          <p:cNvSpPr/>
          <p:nvPr/>
        </p:nvSpPr>
        <p:spPr>
          <a:xfrm>
            <a:off x="1948721" y="4114273"/>
            <a:ext cx="3609501" cy="1713991"/>
          </a:xfrm>
          <a:prstGeom prst="homePlat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C</a:t>
            </a:r>
            <a:r>
              <a:rPr lang="en-GB" sz="2000" dirty="0">
                <a:solidFill>
                  <a:srgbClr val="253746"/>
                </a:solidFill>
              </a:rPr>
              <a:t>lick on ‘angles’ and each shape in turn.</a:t>
            </a:r>
            <a:br>
              <a:rPr lang="en-GB" sz="2000" dirty="0">
                <a:solidFill>
                  <a:srgbClr val="253746"/>
                </a:solidFill>
              </a:rPr>
            </a:br>
            <a:r>
              <a:rPr lang="en-GB" sz="2000" dirty="0">
                <a:solidFill>
                  <a:srgbClr val="253746"/>
                </a:solidFill>
              </a:rPr>
              <a:t>Move a vertex (corner)…</a:t>
            </a:r>
            <a:br>
              <a:rPr lang="en-GB" sz="2000" dirty="0">
                <a:solidFill>
                  <a:srgbClr val="253746"/>
                </a:solidFill>
              </a:rPr>
            </a:br>
            <a:r>
              <a:rPr lang="en-GB" sz="2000" dirty="0">
                <a:solidFill>
                  <a:srgbClr val="253746"/>
                </a:solidFill>
              </a:rPr>
              <a:t>What happens to the shape</a:t>
            </a:r>
            <a:r>
              <a:rPr lang="en-GB" sz="2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?</a:t>
            </a:r>
            <a:endParaRPr lang="en-GB" sz="2000" dirty="0">
              <a:solidFill>
                <a:srgbClr val="253746"/>
              </a:solidFill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69AE3564-E0C8-4C05-A02F-2411C005FC68}"/>
              </a:ext>
            </a:extLst>
          </p:cNvPr>
          <p:cNvSpPr/>
          <p:nvPr/>
        </p:nvSpPr>
        <p:spPr>
          <a:xfrm>
            <a:off x="6084864" y="4530235"/>
            <a:ext cx="2426208" cy="1143000"/>
          </a:xfrm>
          <a:prstGeom prst="homePlat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253746"/>
                </a:solidFill>
              </a:rPr>
              <a:t>Repeat, this time clicking on ‘diagonals’</a:t>
            </a:r>
            <a:r>
              <a:rPr lang="en-GB" sz="2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.</a:t>
            </a:r>
            <a:endParaRPr lang="en-GB" sz="2000" dirty="0">
              <a:solidFill>
                <a:srgbClr val="253746"/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9C850A9-87A7-4669-94E4-2D4D38F2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/>
          <a:p>
            <a:pPr algn="r"/>
            <a:r>
              <a:rPr lang="en-GB" dirty="0">
                <a:solidFill>
                  <a:srgbClr val="EA7600"/>
                </a:solidFill>
              </a:rPr>
              <a:t>Year </a:t>
            </a:r>
            <a:r>
              <a:rPr lang="en-GB" dirty="0"/>
              <a:t>6</a:t>
            </a:r>
            <a:endParaRPr lang="en-GB" dirty="0">
              <a:solidFill>
                <a:srgbClr val="EA7600"/>
              </a:solidFill>
            </a:endParaRPr>
          </a:p>
        </p:txBody>
      </p:sp>
      <p:pic>
        <p:nvPicPr>
          <p:cNvPr id="2" name="1">
            <a:hlinkClick r:id="" action="ppaction://media"/>
            <a:extLst>
              <a:ext uri="{FF2B5EF4-FFF2-40B4-BE49-F238E27FC236}">
                <a16:creationId xmlns:a16="http://schemas.microsoft.com/office/drawing/2014/main" id="{67B3A883-9544-40D8-8D3B-EA41F4B7BC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84080" y="1068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0D71DE-5C79-4255-B479-729B95AEF261}"/>
              </a:ext>
            </a:extLst>
          </p:cNvPr>
          <p:cNvSpPr/>
          <p:nvPr/>
        </p:nvSpPr>
        <p:spPr>
          <a:xfrm>
            <a:off x="79513" y="61090"/>
            <a:ext cx="8455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rgbClr val="ED7D31"/>
              </a:buClr>
              <a:buSzPct val="120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Classify and sort quadrilaterals.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E5E31-094D-4E1D-B7CB-D8EE7683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D141817-6B6F-4F31-B989-9E9D360E215A}"/>
              </a:ext>
            </a:extLst>
          </p:cNvPr>
          <p:cNvSpPr/>
          <p:nvPr/>
        </p:nvSpPr>
        <p:spPr>
          <a:xfrm>
            <a:off x="1133856" y="615262"/>
            <a:ext cx="4082448" cy="2824314"/>
          </a:xfrm>
          <a:prstGeom prst="ellipse">
            <a:avLst/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90C092-82F6-4939-94C9-A41AD91A9A00}"/>
              </a:ext>
            </a:extLst>
          </p:cNvPr>
          <p:cNvSpPr/>
          <p:nvPr/>
        </p:nvSpPr>
        <p:spPr>
          <a:xfrm>
            <a:off x="3663696" y="615262"/>
            <a:ext cx="4082448" cy="2824314"/>
          </a:xfrm>
          <a:prstGeom prst="ellipse">
            <a:avLst/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21E1CE-791C-47B3-8A1E-F63A30B8B19D}"/>
              </a:ext>
            </a:extLst>
          </p:cNvPr>
          <p:cNvGrpSpPr/>
          <p:nvPr/>
        </p:nvGrpSpPr>
        <p:grpSpPr>
          <a:xfrm>
            <a:off x="5943602" y="230367"/>
            <a:ext cx="2797498" cy="1244165"/>
            <a:chOff x="1540035" y="4225430"/>
            <a:chExt cx="3120181" cy="1408759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A3BCEF6A-2B97-4DE7-8CD9-BB3F38B5216E}"/>
                </a:ext>
              </a:extLst>
            </p:cNvPr>
            <p:cNvSpPr/>
            <p:nvPr/>
          </p:nvSpPr>
          <p:spPr>
            <a:xfrm>
              <a:off x="1540035" y="4609824"/>
              <a:ext cx="3120181" cy="1024365"/>
            </a:xfrm>
            <a:prstGeom prst="wedgeRoundRectCallout">
              <a:avLst>
                <a:gd name="adj1" fmla="val -47168"/>
                <a:gd name="adj2" fmla="val 88626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rgbClr val="253746"/>
                  </a:solidFill>
                </a:rPr>
                <a:t>What criteria could we use to sort these quadrilaterals in this Venn diagram?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81AE6EA-4952-48F5-9A11-ABFC550F9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7925" y="4225430"/>
              <a:ext cx="952188" cy="5379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F75528D-53CD-4CBD-84AF-0BE603BF0D89}"/>
              </a:ext>
            </a:extLst>
          </p:cNvPr>
          <p:cNvSpPr/>
          <p:nvPr/>
        </p:nvSpPr>
        <p:spPr>
          <a:xfrm>
            <a:off x="483456" y="2830041"/>
            <a:ext cx="914400" cy="914400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687271-5E3E-43F2-80A3-5F62F37E2D4A}"/>
              </a:ext>
            </a:extLst>
          </p:cNvPr>
          <p:cNvSpPr/>
          <p:nvPr/>
        </p:nvSpPr>
        <p:spPr>
          <a:xfrm>
            <a:off x="1300160" y="5273293"/>
            <a:ext cx="1616528" cy="762124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D4192AA1-59C6-4E1E-9096-AB1AA2DC0AA8}"/>
              </a:ext>
            </a:extLst>
          </p:cNvPr>
          <p:cNvSpPr/>
          <p:nvPr/>
        </p:nvSpPr>
        <p:spPr>
          <a:xfrm>
            <a:off x="3203716" y="5080091"/>
            <a:ext cx="1216152" cy="914400"/>
          </a:xfrm>
          <a:prstGeom prst="parallelogram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rapezoid 13">
            <a:extLst>
              <a:ext uri="{FF2B5EF4-FFF2-40B4-BE49-F238E27FC236}">
                <a16:creationId xmlns:a16="http://schemas.microsoft.com/office/drawing/2014/main" id="{4854CF3C-40C9-43D9-B08F-79FCB95EA09D}"/>
              </a:ext>
            </a:extLst>
          </p:cNvPr>
          <p:cNvSpPr/>
          <p:nvPr/>
        </p:nvSpPr>
        <p:spPr>
          <a:xfrm>
            <a:off x="2790624" y="3978847"/>
            <a:ext cx="1394863" cy="914400"/>
          </a:xfrm>
          <a:prstGeom prst="trapezoid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94518136-037B-4534-9393-48C69D178978}"/>
              </a:ext>
            </a:extLst>
          </p:cNvPr>
          <p:cNvSpPr/>
          <p:nvPr/>
        </p:nvSpPr>
        <p:spPr>
          <a:xfrm>
            <a:off x="380029" y="3819622"/>
            <a:ext cx="1216152" cy="1636264"/>
          </a:xfrm>
          <a:prstGeom prst="diamond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337E36F2-28A3-4491-9C51-7F7EA4756886}"/>
              </a:ext>
            </a:extLst>
          </p:cNvPr>
          <p:cNvSpPr/>
          <p:nvPr/>
        </p:nvSpPr>
        <p:spPr>
          <a:xfrm>
            <a:off x="1499019" y="3442249"/>
            <a:ext cx="1118180" cy="1636264"/>
          </a:xfrm>
          <a:custGeom>
            <a:avLst/>
            <a:gdLst>
              <a:gd name="connsiteX0" fmla="*/ 0 w 1216152"/>
              <a:gd name="connsiteY0" fmla="*/ 818132 h 1636264"/>
              <a:gd name="connsiteX1" fmla="*/ 608076 w 1216152"/>
              <a:gd name="connsiteY1" fmla="*/ 0 h 1636264"/>
              <a:gd name="connsiteX2" fmla="*/ 1216152 w 1216152"/>
              <a:gd name="connsiteY2" fmla="*/ 818132 h 1636264"/>
              <a:gd name="connsiteX3" fmla="*/ 608076 w 1216152"/>
              <a:gd name="connsiteY3" fmla="*/ 1636264 h 1636264"/>
              <a:gd name="connsiteX4" fmla="*/ 0 w 1216152"/>
              <a:gd name="connsiteY4" fmla="*/ 818132 h 1636264"/>
              <a:gd name="connsiteX0" fmla="*/ 0 w 1150837"/>
              <a:gd name="connsiteY0" fmla="*/ 818132 h 1636264"/>
              <a:gd name="connsiteX1" fmla="*/ 608076 w 1150837"/>
              <a:gd name="connsiteY1" fmla="*/ 0 h 1636264"/>
              <a:gd name="connsiteX2" fmla="*/ 1150837 w 1150837"/>
              <a:gd name="connsiteY2" fmla="*/ 524218 h 1636264"/>
              <a:gd name="connsiteX3" fmla="*/ 608076 w 1150837"/>
              <a:gd name="connsiteY3" fmla="*/ 1636264 h 1636264"/>
              <a:gd name="connsiteX4" fmla="*/ 0 w 1150837"/>
              <a:gd name="connsiteY4" fmla="*/ 818132 h 1636264"/>
              <a:gd name="connsiteX0" fmla="*/ 0 w 1118180"/>
              <a:gd name="connsiteY0" fmla="*/ 442575 h 1636264"/>
              <a:gd name="connsiteX1" fmla="*/ 575419 w 1118180"/>
              <a:gd name="connsiteY1" fmla="*/ 0 h 1636264"/>
              <a:gd name="connsiteX2" fmla="*/ 1118180 w 1118180"/>
              <a:gd name="connsiteY2" fmla="*/ 524218 h 1636264"/>
              <a:gd name="connsiteX3" fmla="*/ 575419 w 1118180"/>
              <a:gd name="connsiteY3" fmla="*/ 1636264 h 1636264"/>
              <a:gd name="connsiteX4" fmla="*/ 0 w 1118180"/>
              <a:gd name="connsiteY4" fmla="*/ 442575 h 1636264"/>
              <a:gd name="connsiteX0" fmla="*/ 0 w 1118180"/>
              <a:gd name="connsiteY0" fmla="*/ 442575 h 1636264"/>
              <a:gd name="connsiteX1" fmla="*/ 575419 w 1118180"/>
              <a:gd name="connsiteY1" fmla="*/ 0 h 1636264"/>
              <a:gd name="connsiteX2" fmla="*/ 1118180 w 1118180"/>
              <a:gd name="connsiteY2" fmla="*/ 442575 h 1636264"/>
              <a:gd name="connsiteX3" fmla="*/ 575419 w 1118180"/>
              <a:gd name="connsiteY3" fmla="*/ 1636264 h 1636264"/>
              <a:gd name="connsiteX4" fmla="*/ 0 w 1118180"/>
              <a:gd name="connsiteY4" fmla="*/ 442575 h 163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8180" h="1636264">
                <a:moveTo>
                  <a:pt x="0" y="442575"/>
                </a:moveTo>
                <a:lnTo>
                  <a:pt x="575419" y="0"/>
                </a:lnTo>
                <a:lnTo>
                  <a:pt x="1118180" y="442575"/>
                </a:lnTo>
                <a:lnTo>
                  <a:pt x="575419" y="1636264"/>
                </a:lnTo>
                <a:lnTo>
                  <a:pt x="0" y="442575"/>
                </a:lnTo>
                <a:close/>
              </a:path>
            </a:pathLst>
          </a:cu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9C850A9-87A7-4669-94E4-2D4D38F2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/>
          <a:p>
            <a:pPr algn="r"/>
            <a:r>
              <a:rPr lang="en-GB" dirty="0">
                <a:solidFill>
                  <a:srgbClr val="EA7600"/>
                </a:solidFill>
              </a:rPr>
              <a:t>Year </a:t>
            </a:r>
            <a:r>
              <a:rPr lang="en-GB" dirty="0"/>
              <a:t>6</a:t>
            </a:r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92163D-1D12-4F09-9184-801BEB4B3D80}"/>
              </a:ext>
            </a:extLst>
          </p:cNvPr>
          <p:cNvSpPr txBox="1"/>
          <p:nvPr/>
        </p:nvSpPr>
        <p:spPr>
          <a:xfrm>
            <a:off x="4776151" y="3617307"/>
            <a:ext cx="3561382" cy="2542363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2537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en-GB" b="1" dirty="0">
                <a:solidFill>
                  <a:srgbClr val="C00000"/>
                </a:solidFill>
              </a:rPr>
              <a:t>at least 1 pair of parallel sides</a:t>
            </a:r>
            <a:br>
              <a:rPr lang="en-GB" b="1" dirty="0">
                <a:solidFill>
                  <a:srgbClr val="C00000"/>
                </a:solidFill>
              </a:rPr>
            </a:br>
            <a:r>
              <a:rPr lang="en-GB" b="1" dirty="0">
                <a:solidFill>
                  <a:schemeClr val="accent2"/>
                </a:solidFill>
              </a:rPr>
              <a:t>at least 1 line of symmetry</a:t>
            </a:r>
            <a:br>
              <a:rPr lang="en-GB" b="1" dirty="0">
                <a:solidFill>
                  <a:srgbClr val="C00000"/>
                </a:solidFill>
              </a:rPr>
            </a:br>
            <a:r>
              <a:rPr lang="en-GB" b="1" dirty="0">
                <a:solidFill>
                  <a:schemeClr val="accent6"/>
                </a:solidFill>
              </a:rPr>
              <a:t>4 equal length sides</a:t>
            </a:r>
            <a:br>
              <a:rPr lang="en-GB" b="1" dirty="0">
                <a:solidFill>
                  <a:srgbClr val="C00000"/>
                </a:solidFill>
              </a:rPr>
            </a:br>
            <a:r>
              <a:rPr lang="en-GB" b="1" dirty="0">
                <a:solidFill>
                  <a:srgbClr val="0070C0"/>
                </a:solidFill>
              </a:rPr>
              <a:t>equal opposite angles</a:t>
            </a:r>
            <a:br>
              <a:rPr lang="en-GB" b="1" dirty="0">
                <a:solidFill>
                  <a:srgbClr val="C00000"/>
                </a:solidFill>
              </a:rPr>
            </a:br>
            <a:r>
              <a:rPr lang="en-GB" b="1" dirty="0">
                <a:solidFill>
                  <a:srgbClr val="002060"/>
                </a:solidFill>
              </a:rPr>
              <a:t>one or two pairs of parallel sides</a:t>
            </a:r>
            <a:br>
              <a:rPr lang="en-GB" b="1" dirty="0">
                <a:solidFill>
                  <a:srgbClr val="C00000"/>
                </a:solidFill>
              </a:rPr>
            </a:br>
            <a:r>
              <a:rPr lang="en-GB" b="1" dirty="0">
                <a:solidFill>
                  <a:srgbClr val="7030A0"/>
                </a:solidFill>
              </a:rPr>
              <a:t>4 right angles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4B1CC6B3-0D58-4843-B728-DCC271E3813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45" end="7768.467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32446" y="310462"/>
            <a:ext cx="609600" cy="609600"/>
          </a:xfrm>
          <a:prstGeom prst="rect">
            <a:avLst/>
          </a:prstGeom>
        </p:spPr>
      </p:pic>
      <p:pic>
        <p:nvPicPr>
          <p:cNvPr id="7" name="2">
            <a:hlinkClick r:id="" action="ppaction://media"/>
            <a:extLst>
              <a:ext uri="{FF2B5EF4-FFF2-40B4-BE49-F238E27FC236}">
                <a16:creationId xmlns:a16="http://schemas.microsoft.com/office/drawing/2014/main" id="{94ED4781-B876-4A17-AB27-692FD983C5F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32446" y="17226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8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9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0D71DE-5C79-4255-B479-729B95AEF261}"/>
              </a:ext>
            </a:extLst>
          </p:cNvPr>
          <p:cNvSpPr/>
          <p:nvPr/>
        </p:nvSpPr>
        <p:spPr>
          <a:xfrm>
            <a:off x="79513" y="61090"/>
            <a:ext cx="8455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rgbClr val="ED7D31"/>
              </a:buClr>
              <a:buSzPct val="120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Classify and sort quadrilaterals.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E5E31-094D-4E1D-B7CB-D8EE7683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D141817-6B6F-4F31-B989-9E9D360E215A}"/>
              </a:ext>
            </a:extLst>
          </p:cNvPr>
          <p:cNvSpPr/>
          <p:nvPr/>
        </p:nvSpPr>
        <p:spPr>
          <a:xfrm>
            <a:off x="1049655" y="1669579"/>
            <a:ext cx="4082448" cy="3657600"/>
          </a:xfrm>
          <a:prstGeom prst="ellipse">
            <a:avLst/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90C092-82F6-4939-94C9-A41AD91A9A00}"/>
              </a:ext>
            </a:extLst>
          </p:cNvPr>
          <p:cNvSpPr/>
          <p:nvPr/>
        </p:nvSpPr>
        <p:spPr>
          <a:xfrm>
            <a:off x="3579495" y="1669579"/>
            <a:ext cx="4082448" cy="3657600"/>
          </a:xfrm>
          <a:prstGeom prst="ellipse">
            <a:avLst/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21E1CE-791C-47B3-8A1E-F63A30B8B19D}"/>
              </a:ext>
            </a:extLst>
          </p:cNvPr>
          <p:cNvGrpSpPr/>
          <p:nvPr/>
        </p:nvGrpSpPr>
        <p:grpSpPr>
          <a:xfrm>
            <a:off x="3202545" y="61090"/>
            <a:ext cx="2797498" cy="1207303"/>
            <a:chOff x="1540035" y="4267169"/>
            <a:chExt cx="3120181" cy="1367020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A3BCEF6A-2B97-4DE7-8CD9-BB3F38B5216E}"/>
                </a:ext>
              </a:extLst>
            </p:cNvPr>
            <p:cNvSpPr/>
            <p:nvPr/>
          </p:nvSpPr>
          <p:spPr>
            <a:xfrm>
              <a:off x="1540035" y="4609824"/>
              <a:ext cx="3120181" cy="1024365"/>
            </a:xfrm>
            <a:prstGeom prst="wedgeRoundRectCallout">
              <a:avLst>
                <a:gd name="adj1" fmla="val -47168"/>
                <a:gd name="adj2" fmla="val 88626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How have these quadrilaterals been sorted?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81AE6EA-4952-48F5-9A11-ABFC550F9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4031" y="4267169"/>
              <a:ext cx="952188" cy="5379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F75528D-53CD-4CBD-84AF-0BE603BF0D89}"/>
              </a:ext>
            </a:extLst>
          </p:cNvPr>
          <p:cNvSpPr/>
          <p:nvPr/>
        </p:nvSpPr>
        <p:spPr>
          <a:xfrm>
            <a:off x="2472507" y="3732120"/>
            <a:ext cx="9144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687271-5E3E-43F2-80A3-5F62F37E2D4A}"/>
              </a:ext>
            </a:extLst>
          </p:cNvPr>
          <p:cNvSpPr/>
          <p:nvPr/>
        </p:nvSpPr>
        <p:spPr>
          <a:xfrm>
            <a:off x="1982147" y="2077472"/>
            <a:ext cx="1616528" cy="7621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D4192AA1-59C6-4E1E-9096-AB1AA2DC0AA8}"/>
              </a:ext>
            </a:extLst>
          </p:cNvPr>
          <p:cNvSpPr/>
          <p:nvPr/>
        </p:nvSpPr>
        <p:spPr>
          <a:xfrm>
            <a:off x="5012643" y="4087794"/>
            <a:ext cx="1216152" cy="914400"/>
          </a:xfrm>
          <a:prstGeom prst="parallelogram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rapezoid 13">
            <a:extLst>
              <a:ext uri="{FF2B5EF4-FFF2-40B4-BE49-F238E27FC236}">
                <a16:creationId xmlns:a16="http://schemas.microsoft.com/office/drawing/2014/main" id="{4854CF3C-40C9-43D9-B08F-79FCB95EA09D}"/>
              </a:ext>
            </a:extLst>
          </p:cNvPr>
          <p:cNvSpPr/>
          <p:nvPr/>
        </p:nvSpPr>
        <p:spPr>
          <a:xfrm>
            <a:off x="5132103" y="1841921"/>
            <a:ext cx="1394863" cy="914400"/>
          </a:xfrm>
          <a:prstGeom prst="trapezoid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94518136-037B-4534-9393-48C69D178978}"/>
              </a:ext>
            </a:extLst>
          </p:cNvPr>
          <p:cNvSpPr/>
          <p:nvPr/>
        </p:nvSpPr>
        <p:spPr>
          <a:xfrm>
            <a:off x="3723363" y="2757177"/>
            <a:ext cx="1216152" cy="1636264"/>
          </a:xfrm>
          <a:prstGeom prst="diamond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337E36F2-28A3-4491-9C51-7F7EA4756886}"/>
              </a:ext>
            </a:extLst>
          </p:cNvPr>
          <p:cNvSpPr/>
          <p:nvPr/>
        </p:nvSpPr>
        <p:spPr>
          <a:xfrm>
            <a:off x="6000043" y="2908730"/>
            <a:ext cx="1118180" cy="1636264"/>
          </a:xfrm>
          <a:custGeom>
            <a:avLst/>
            <a:gdLst>
              <a:gd name="connsiteX0" fmla="*/ 0 w 1216152"/>
              <a:gd name="connsiteY0" fmla="*/ 818132 h 1636264"/>
              <a:gd name="connsiteX1" fmla="*/ 608076 w 1216152"/>
              <a:gd name="connsiteY1" fmla="*/ 0 h 1636264"/>
              <a:gd name="connsiteX2" fmla="*/ 1216152 w 1216152"/>
              <a:gd name="connsiteY2" fmla="*/ 818132 h 1636264"/>
              <a:gd name="connsiteX3" fmla="*/ 608076 w 1216152"/>
              <a:gd name="connsiteY3" fmla="*/ 1636264 h 1636264"/>
              <a:gd name="connsiteX4" fmla="*/ 0 w 1216152"/>
              <a:gd name="connsiteY4" fmla="*/ 818132 h 1636264"/>
              <a:gd name="connsiteX0" fmla="*/ 0 w 1150837"/>
              <a:gd name="connsiteY0" fmla="*/ 818132 h 1636264"/>
              <a:gd name="connsiteX1" fmla="*/ 608076 w 1150837"/>
              <a:gd name="connsiteY1" fmla="*/ 0 h 1636264"/>
              <a:gd name="connsiteX2" fmla="*/ 1150837 w 1150837"/>
              <a:gd name="connsiteY2" fmla="*/ 524218 h 1636264"/>
              <a:gd name="connsiteX3" fmla="*/ 608076 w 1150837"/>
              <a:gd name="connsiteY3" fmla="*/ 1636264 h 1636264"/>
              <a:gd name="connsiteX4" fmla="*/ 0 w 1150837"/>
              <a:gd name="connsiteY4" fmla="*/ 818132 h 1636264"/>
              <a:gd name="connsiteX0" fmla="*/ 0 w 1118180"/>
              <a:gd name="connsiteY0" fmla="*/ 442575 h 1636264"/>
              <a:gd name="connsiteX1" fmla="*/ 575419 w 1118180"/>
              <a:gd name="connsiteY1" fmla="*/ 0 h 1636264"/>
              <a:gd name="connsiteX2" fmla="*/ 1118180 w 1118180"/>
              <a:gd name="connsiteY2" fmla="*/ 524218 h 1636264"/>
              <a:gd name="connsiteX3" fmla="*/ 575419 w 1118180"/>
              <a:gd name="connsiteY3" fmla="*/ 1636264 h 1636264"/>
              <a:gd name="connsiteX4" fmla="*/ 0 w 1118180"/>
              <a:gd name="connsiteY4" fmla="*/ 442575 h 1636264"/>
              <a:gd name="connsiteX0" fmla="*/ 0 w 1118180"/>
              <a:gd name="connsiteY0" fmla="*/ 442575 h 1636264"/>
              <a:gd name="connsiteX1" fmla="*/ 575419 w 1118180"/>
              <a:gd name="connsiteY1" fmla="*/ 0 h 1636264"/>
              <a:gd name="connsiteX2" fmla="*/ 1118180 w 1118180"/>
              <a:gd name="connsiteY2" fmla="*/ 442575 h 1636264"/>
              <a:gd name="connsiteX3" fmla="*/ 575419 w 1118180"/>
              <a:gd name="connsiteY3" fmla="*/ 1636264 h 1636264"/>
              <a:gd name="connsiteX4" fmla="*/ 0 w 1118180"/>
              <a:gd name="connsiteY4" fmla="*/ 442575 h 163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8180" h="1636264">
                <a:moveTo>
                  <a:pt x="0" y="442575"/>
                </a:moveTo>
                <a:lnTo>
                  <a:pt x="575419" y="0"/>
                </a:lnTo>
                <a:lnTo>
                  <a:pt x="1118180" y="442575"/>
                </a:lnTo>
                <a:lnTo>
                  <a:pt x="575419" y="1636264"/>
                </a:lnTo>
                <a:lnTo>
                  <a:pt x="0" y="442575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9C850A9-87A7-4669-94E4-2D4D38F2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E6FEFE-DC77-4C58-9567-69073709CCC8}"/>
              </a:ext>
            </a:extLst>
          </p:cNvPr>
          <p:cNvSpPr txBox="1"/>
          <p:nvPr/>
        </p:nvSpPr>
        <p:spPr>
          <a:xfrm>
            <a:off x="1739540" y="5090739"/>
            <a:ext cx="2470352" cy="830997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2537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Two lines of symmetry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69885A-B990-45F1-B6DB-F706D7D9F2D4}"/>
              </a:ext>
            </a:extLst>
          </p:cNvPr>
          <p:cNvSpPr txBox="1"/>
          <p:nvPr/>
        </p:nvSpPr>
        <p:spPr>
          <a:xfrm>
            <a:off x="4840288" y="5090739"/>
            <a:ext cx="1821457" cy="830997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2537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No right angles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67FA9A5F-1DC2-4AEB-BDB4-E9FD7D9CBC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90166" y="5112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6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8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1891</TotalTime>
  <Words>269</Words>
  <Application>Microsoft Office PowerPoint</Application>
  <PresentationFormat>On-screen Show (4:3)</PresentationFormat>
  <Paragraphs>34</Paragraphs>
  <Slides>4</Slides>
  <Notes>4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157</cp:revision>
  <dcterms:created xsi:type="dcterms:W3CDTF">2018-09-13T11:08:58Z</dcterms:created>
  <dcterms:modified xsi:type="dcterms:W3CDTF">2020-04-06T11:01:03Z</dcterms:modified>
</cp:coreProperties>
</file>