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80" r:id="rId2"/>
    <p:sldId id="344" r:id="rId3"/>
    <p:sldId id="352" r:id="rId4"/>
    <p:sldId id="360" r:id="rId5"/>
    <p:sldId id="345" r:id="rId6"/>
    <p:sldId id="341" r:id="rId7"/>
    <p:sldId id="356" r:id="rId8"/>
    <p:sldId id="357" r:id="rId9"/>
    <p:sldId id="340" r:id="rId10"/>
    <p:sldId id="25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72" userDrawn="1">
          <p15:clr>
            <a:srgbClr val="A4A3A4"/>
          </p15:clr>
        </p15:guide>
        <p15:guide id="2" pos="393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66FF"/>
    <a:srgbClr val="FFABFF"/>
    <a:srgbClr val="FF81FF"/>
    <a:srgbClr val="990099"/>
    <a:srgbClr val="9E9EBE"/>
    <a:srgbClr val="FFAFD7"/>
    <a:srgbClr val="FF3399"/>
    <a:srgbClr val="666699"/>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44" autoAdjust="0"/>
    <p:restoredTop sz="89320" autoAdjust="0"/>
  </p:normalViewPr>
  <p:slideViewPr>
    <p:cSldViewPr snapToGrid="0">
      <p:cViewPr varScale="1">
        <p:scale>
          <a:sx n="48" d="100"/>
          <a:sy n="48" d="100"/>
        </p:scale>
        <p:origin x="1118" y="58"/>
      </p:cViewPr>
      <p:guideLst>
        <p:guide orient="horz" pos="2772"/>
        <p:guide pos="3931"/>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2" d="100"/>
          <a:sy n="52" d="100"/>
        </p:scale>
        <p:origin x="286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45069D-0DA1-4F58-8F43-90C43489E8AD}" type="datetimeFigureOut">
              <a:rPr lang="en-GB" smtClean="0"/>
              <a:t>14/04/2020</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09BC24-41CC-4FC4-BA18-F894B7ED82D1}" type="slidenum">
              <a:rPr lang="en-GB" smtClean="0"/>
              <a:t>‹#›</a:t>
            </a:fld>
            <a:endParaRPr lang="en-GB" dirty="0"/>
          </a:p>
        </p:txBody>
      </p:sp>
    </p:spTree>
    <p:extLst>
      <p:ext uri="{BB962C8B-B14F-4D97-AF65-F5344CB8AC3E}">
        <p14:creationId xmlns:p14="http://schemas.microsoft.com/office/powerpoint/2010/main" val="1692228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09BC24-41CC-4FC4-BA18-F894B7ED82D1}" type="slidenum">
              <a:rPr lang="en-GB" smtClean="0"/>
              <a:t>1</a:t>
            </a:fld>
            <a:endParaRPr lang="en-GB" dirty="0"/>
          </a:p>
        </p:txBody>
      </p:sp>
    </p:spTree>
    <p:extLst>
      <p:ext uri="{BB962C8B-B14F-4D97-AF65-F5344CB8AC3E}">
        <p14:creationId xmlns:p14="http://schemas.microsoft.com/office/powerpoint/2010/main" val="3141480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09BC24-41CC-4FC4-BA18-F894B7ED82D1}" type="slidenum">
              <a:rPr lang="en-GB" smtClean="0"/>
              <a:t>2</a:t>
            </a:fld>
            <a:endParaRPr lang="en-GB" dirty="0"/>
          </a:p>
        </p:txBody>
      </p:sp>
    </p:spTree>
    <p:extLst>
      <p:ext uri="{BB962C8B-B14F-4D97-AF65-F5344CB8AC3E}">
        <p14:creationId xmlns:p14="http://schemas.microsoft.com/office/powerpoint/2010/main" val="2743735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09BC24-41CC-4FC4-BA18-F894B7ED82D1}" type="slidenum">
              <a:rPr lang="en-GB" smtClean="0"/>
              <a:t>3</a:t>
            </a:fld>
            <a:endParaRPr lang="en-GB" dirty="0"/>
          </a:p>
        </p:txBody>
      </p:sp>
    </p:spTree>
    <p:extLst>
      <p:ext uri="{BB962C8B-B14F-4D97-AF65-F5344CB8AC3E}">
        <p14:creationId xmlns:p14="http://schemas.microsoft.com/office/powerpoint/2010/main" val="1507163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09BC24-41CC-4FC4-BA18-F894B7ED82D1}" type="slidenum">
              <a:rPr lang="en-GB" smtClean="0"/>
              <a:t>4</a:t>
            </a:fld>
            <a:endParaRPr lang="en-GB" dirty="0"/>
          </a:p>
        </p:txBody>
      </p:sp>
    </p:spTree>
    <p:extLst>
      <p:ext uri="{BB962C8B-B14F-4D97-AF65-F5344CB8AC3E}">
        <p14:creationId xmlns:p14="http://schemas.microsoft.com/office/powerpoint/2010/main" val="151479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09BC24-41CC-4FC4-BA18-F894B7ED82D1}" type="slidenum">
              <a:rPr lang="en-GB" smtClean="0"/>
              <a:t>5</a:t>
            </a:fld>
            <a:endParaRPr lang="en-GB" dirty="0"/>
          </a:p>
        </p:txBody>
      </p:sp>
    </p:spTree>
    <p:extLst>
      <p:ext uri="{BB962C8B-B14F-4D97-AF65-F5344CB8AC3E}">
        <p14:creationId xmlns:p14="http://schemas.microsoft.com/office/powerpoint/2010/main" val="267416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09BC24-41CC-4FC4-BA18-F894B7ED82D1}" type="slidenum">
              <a:rPr lang="en-GB" smtClean="0"/>
              <a:t>6</a:t>
            </a:fld>
            <a:endParaRPr lang="en-GB" dirty="0"/>
          </a:p>
        </p:txBody>
      </p:sp>
    </p:spTree>
    <p:extLst>
      <p:ext uri="{BB962C8B-B14F-4D97-AF65-F5344CB8AC3E}">
        <p14:creationId xmlns:p14="http://schemas.microsoft.com/office/powerpoint/2010/main" val="1334740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09BC24-41CC-4FC4-BA18-F894B7ED82D1}" type="slidenum">
              <a:rPr lang="en-GB" smtClean="0"/>
              <a:t>7</a:t>
            </a:fld>
            <a:endParaRPr lang="en-GB" dirty="0"/>
          </a:p>
        </p:txBody>
      </p:sp>
    </p:spTree>
    <p:extLst>
      <p:ext uri="{BB962C8B-B14F-4D97-AF65-F5344CB8AC3E}">
        <p14:creationId xmlns:p14="http://schemas.microsoft.com/office/powerpoint/2010/main" val="1094844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09BC24-41CC-4FC4-BA18-F894B7ED82D1}" type="slidenum">
              <a:rPr lang="en-GB" smtClean="0"/>
              <a:t>8</a:t>
            </a:fld>
            <a:endParaRPr lang="en-GB" dirty="0"/>
          </a:p>
        </p:txBody>
      </p:sp>
    </p:spTree>
    <p:extLst>
      <p:ext uri="{BB962C8B-B14F-4D97-AF65-F5344CB8AC3E}">
        <p14:creationId xmlns:p14="http://schemas.microsoft.com/office/powerpoint/2010/main" val="444537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09BC24-41CC-4FC4-BA18-F894B7ED82D1}" type="slidenum">
              <a:rPr lang="en-GB" smtClean="0"/>
              <a:t>9</a:t>
            </a:fld>
            <a:endParaRPr lang="en-GB" dirty="0"/>
          </a:p>
        </p:txBody>
      </p:sp>
    </p:spTree>
    <p:extLst>
      <p:ext uri="{BB962C8B-B14F-4D97-AF65-F5344CB8AC3E}">
        <p14:creationId xmlns:p14="http://schemas.microsoft.com/office/powerpoint/2010/main" val="1880127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52AEE5F-8F5A-4802-B70F-D306782E7DF3}" type="datetimeFigureOut">
              <a:rPr lang="en-GB" smtClean="0"/>
              <a:t>14/04/2020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3425611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2AEE5F-8F5A-4802-B70F-D306782E7DF3}" type="datetimeFigureOut">
              <a:rPr lang="en-GB" smtClean="0"/>
              <a:t>14/04/2020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3028254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2AEE5F-8F5A-4802-B70F-D306782E7DF3}" type="datetimeFigureOut">
              <a:rPr lang="en-GB" smtClean="0"/>
              <a:t>14/04/2020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1808080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2AEE5F-8F5A-4802-B70F-D306782E7DF3}" type="datetimeFigureOut">
              <a:rPr lang="en-GB" smtClean="0"/>
              <a:t>14/04/2020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2243201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2AEE5F-8F5A-4802-B70F-D306782E7DF3}" type="datetimeFigureOut">
              <a:rPr lang="en-GB" smtClean="0"/>
              <a:t>14/04/2020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2989414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52AEE5F-8F5A-4802-B70F-D306782E7DF3}" type="datetimeFigureOut">
              <a:rPr lang="en-GB" smtClean="0"/>
              <a:t>14/04/2020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3833632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52AEE5F-8F5A-4802-B70F-D306782E7DF3}" type="datetimeFigureOut">
              <a:rPr lang="en-GB" smtClean="0"/>
              <a:t>14/04/2020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2435399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52AEE5F-8F5A-4802-B70F-D306782E7DF3}" type="datetimeFigureOut">
              <a:rPr lang="en-GB" smtClean="0"/>
              <a:t>14/04/2020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3033778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2AEE5F-8F5A-4802-B70F-D306782E7DF3}" type="datetimeFigureOut">
              <a:rPr lang="en-GB" smtClean="0"/>
              <a:t>14/04/2020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2708655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2AEE5F-8F5A-4802-B70F-D306782E7DF3}" type="datetimeFigureOut">
              <a:rPr lang="en-GB" smtClean="0"/>
              <a:t>14/04/2020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1200257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2AEE5F-8F5A-4802-B70F-D306782E7DF3}" type="datetimeFigureOut">
              <a:rPr lang="en-GB" smtClean="0"/>
              <a:t>14/04/2020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3096398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2AEE5F-8F5A-4802-B70F-D306782E7DF3}" type="datetimeFigureOut">
              <a:rPr lang="en-GB" smtClean="0"/>
              <a:t>14/04/2020</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C79AC1-07B4-42AE-95AF-E9964C39BE45}" type="slidenum">
              <a:rPr lang="en-GB" smtClean="0"/>
              <a:t>‹#›</a:t>
            </a:fld>
            <a:endParaRPr lang="en-GB" dirty="0"/>
          </a:p>
        </p:txBody>
      </p:sp>
    </p:spTree>
    <p:extLst>
      <p:ext uri="{BB962C8B-B14F-4D97-AF65-F5344CB8AC3E}">
        <p14:creationId xmlns:p14="http://schemas.microsoft.com/office/powerpoint/2010/main" val="2238686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tiff"/><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www.hamilton-trust.org.uk/" TargetMode="External"/><Relationship Id="rId1" Type="http://schemas.openxmlformats.org/officeDocument/2006/relationships/slideLayout" Target="../slideLayouts/slideLayout2.xml"/><Relationship Id="rId4" Type="http://schemas.openxmlformats.org/officeDocument/2006/relationships/image" Target="../media/image11.tif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3.tiff"/><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microsoft.com/office/2007/relationships/media" Target="../media/media4.m4a"/><Relationship Id="rId7" Type="http://schemas.openxmlformats.org/officeDocument/2006/relationships/image" Target="../media/image4.tiff"/><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audio" Target="../media/media4.m4a"/></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5.tiff"/><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microsoft.com/office/2007/relationships/media" Target="../media/media7.m4a"/><Relationship Id="rId7" Type="http://schemas.openxmlformats.org/officeDocument/2006/relationships/image" Target="../media/image6.tiff"/><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notesSlide" Target="../notesSlides/notesSlide6.xml"/><Relationship Id="rId5" Type="http://schemas.openxmlformats.org/officeDocument/2006/relationships/slideLayout" Target="../slideLayouts/slideLayout7.xml"/><Relationship Id="rId4" Type="http://schemas.openxmlformats.org/officeDocument/2006/relationships/audio" Target="../media/media7.m4a"/></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8.tiff"/><Relationship Id="rId5" Type="http://schemas.openxmlformats.org/officeDocument/2006/relationships/image" Target="../media/image7.tiff"/><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2.png"/><Relationship Id="rId5" Type="http://schemas.openxmlformats.org/officeDocument/2006/relationships/image" Target="../media/image9.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9328" y="1185563"/>
            <a:ext cx="9468463" cy="1117891"/>
          </a:xfrm>
        </p:spPr>
        <p:txBody>
          <a:bodyPr>
            <a:noAutofit/>
          </a:bodyPr>
          <a:lstStyle/>
          <a:p>
            <a:r>
              <a:rPr lang="en-GB" b="1" dirty="0">
                <a:solidFill>
                  <a:srgbClr val="0000FF"/>
                </a:solidFill>
                <a:latin typeface="+mn-lt"/>
              </a:rPr>
              <a:t/>
            </a:r>
            <a:br>
              <a:rPr lang="en-GB" b="1" dirty="0">
                <a:solidFill>
                  <a:srgbClr val="0000FF"/>
                </a:solidFill>
                <a:latin typeface="+mn-lt"/>
              </a:rPr>
            </a:br>
            <a:r>
              <a:rPr lang="en-GB" b="1" dirty="0">
                <a:solidFill>
                  <a:srgbClr val="0000FF"/>
                </a:solidFill>
                <a:latin typeface="+mn-lt"/>
              </a:rPr>
              <a:t>Present Perfect Form</a:t>
            </a:r>
            <a:endParaRPr lang="en-GB" sz="8000" b="1" dirty="0">
              <a:solidFill>
                <a:srgbClr val="0000FF"/>
              </a:solidFill>
            </a:endParaRPr>
          </a:p>
        </p:txBody>
      </p:sp>
      <p:sp>
        <p:nvSpPr>
          <p:cNvPr id="5" name="Rectangle 4"/>
          <p:cNvSpPr/>
          <p:nvPr/>
        </p:nvSpPr>
        <p:spPr>
          <a:xfrm>
            <a:off x="506437" y="464234"/>
            <a:ext cx="11141612" cy="5852160"/>
          </a:xfrm>
          <a:prstGeom prst="rect">
            <a:avLst/>
          </a:prstGeom>
          <a:noFill/>
          <a:ln w="63500" cmpd="dbl">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B06E2231-36D0-7A4F-B421-0E22DF2C23E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28878" y="2426619"/>
            <a:ext cx="4051633" cy="2703732"/>
          </a:xfrm>
          <a:prstGeom prst="rect">
            <a:avLst/>
          </a:prstGeom>
        </p:spPr>
      </p:pic>
      <p:pic>
        <p:nvPicPr>
          <p:cNvPr id="3" name="Online Media 2" descr="Recorded Sound">
            <a:hlinkClick r:id="" action="ppaction://media"/>
            <a:extLst>
              <a:ext uri="{FF2B5EF4-FFF2-40B4-BE49-F238E27FC236}">
                <a16:creationId xmlns:a16="http://schemas.microsoft.com/office/drawing/2014/main" id="{B9CADAEA-8F11-DF47-9C54-793BD2EA06A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094331" y="4859637"/>
            <a:ext cx="812800" cy="812800"/>
          </a:xfrm>
          <a:prstGeom prst="rect">
            <a:avLst/>
          </a:prstGeom>
        </p:spPr>
      </p:pic>
    </p:spTree>
    <p:extLst>
      <p:ext uri="{BB962C8B-B14F-4D97-AF65-F5344CB8AC3E}">
        <p14:creationId xmlns:p14="http://schemas.microsoft.com/office/powerpoint/2010/main" val="67204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28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6643" y="1936031"/>
            <a:ext cx="5743575" cy="3565124"/>
          </a:xfrm>
        </p:spPr>
        <p:txBody>
          <a:bodyPr>
            <a:normAutofit/>
          </a:bodyPr>
          <a:lstStyle/>
          <a:p>
            <a:endParaRPr lang="en-GB" dirty="0"/>
          </a:p>
          <a:p>
            <a:endParaRPr lang="en-GB" dirty="0"/>
          </a:p>
          <a:p>
            <a:pPr marL="0" indent="0" algn="ctr">
              <a:buNone/>
            </a:pPr>
            <a:r>
              <a:rPr lang="en-GB" dirty="0"/>
              <a:t>This is a Hamilton Trust Presentation. For more fantastic resources visit our website </a:t>
            </a:r>
            <a:br>
              <a:rPr lang="en-GB" dirty="0"/>
            </a:br>
            <a:r>
              <a:rPr lang="en-GB" dirty="0">
                <a:hlinkClick r:id="rId2"/>
              </a:rPr>
              <a:t>https://www.hamilton-trust.org.uk/</a:t>
            </a:r>
            <a:r>
              <a:rPr lang="en-GB" dirty="0"/>
              <a:t> .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4212" y="802915"/>
            <a:ext cx="5743575" cy="1581150"/>
          </a:xfrm>
          <a:prstGeom prst="rect">
            <a:avLst/>
          </a:prstGeom>
        </p:spPr>
      </p:pic>
      <p:sp>
        <p:nvSpPr>
          <p:cNvPr id="5" name="Rectangle 4">
            <a:extLst>
              <a:ext uri="{FF2B5EF4-FFF2-40B4-BE49-F238E27FC236}">
                <a16:creationId xmlns:a16="http://schemas.microsoft.com/office/drawing/2014/main" id="{107957D5-E1F6-4BAB-8E43-B72E2923BC03}"/>
              </a:ext>
            </a:extLst>
          </p:cNvPr>
          <p:cNvSpPr/>
          <p:nvPr/>
        </p:nvSpPr>
        <p:spPr>
          <a:xfrm>
            <a:off x="506437" y="464234"/>
            <a:ext cx="11141612" cy="5852160"/>
          </a:xfrm>
          <a:prstGeom prst="rect">
            <a:avLst/>
          </a:prstGeom>
          <a:noFill/>
          <a:ln w="63500" cmpd="dbl">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059F05AB-CE88-4AB5-812C-95DCE15E58B7}"/>
              </a:ext>
            </a:extLst>
          </p:cNvPr>
          <p:cNvPicPr>
            <a:picLocks noChangeAspect="1"/>
          </p:cNvPicPr>
          <p:nvPr/>
        </p:nvPicPr>
        <p:blipFill>
          <a:blip r:embed="rId4"/>
          <a:stretch>
            <a:fillRect/>
          </a:stretch>
        </p:blipFill>
        <p:spPr>
          <a:xfrm>
            <a:off x="6740377" y="3036338"/>
            <a:ext cx="4783797" cy="3178910"/>
          </a:xfrm>
          <a:prstGeom prst="rect">
            <a:avLst/>
          </a:prstGeom>
        </p:spPr>
      </p:pic>
    </p:spTree>
    <p:extLst>
      <p:ext uri="{BB962C8B-B14F-4D97-AF65-F5344CB8AC3E}">
        <p14:creationId xmlns:p14="http://schemas.microsoft.com/office/powerpoint/2010/main" val="2776099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0044" y="664662"/>
            <a:ext cx="10573555" cy="646331"/>
          </a:xfrm>
          <a:prstGeom prst="rect">
            <a:avLst/>
          </a:prstGeom>
          <a:noFill/>
        </p:spPr>
        <p:txBody>
          <a:bodyPr wrap="square" rtlCol="0">
            <a:spAutoFit/>
          </a:bodyPr>
          <a:lstStyle/>
          <a:p>
            <a:pPr algn="ctr"/>
            <a:r>
              <a:rPr lang="en-GB" sz="3600" b="1" dirty="0">
                <a:solidFill>
                  <a:srgbClr val="0000FF"/>
                </a:solidFill>
              </a:rPr>
              <a:t>Verbs </a:t>
            </a:r>
            <a:r>
              <a:rPr lang="en-GB" sz="2400" dirty="0"/>
              <a:t>tell us that someone or something is </a:t>
            </a:r>
            <a:r>
              <a:rPr lang="en-GB" sz="2400" dirty="0">
                <a:solidFill>
                  <a:srgbClr val="0000FF"/>
                </a:solidFill>
              </a:rPr>
              <a:t>doing</a:t>
            </a:r>
            <a:r>
              <a:rPr lang="en-GB" sz="2400" dirty="0"/>
              <a:t>, </a:t>
            </a:r>
            <a:r>
              <a:rPr lang="en-GB" sz="2400" dirty="0">
                <a:solidFill>
                  <a:srgbClr val="0000FF"/>
                </a:solidFill>
              </a:rPr>
              <a:t>feeling</a:t>
            </a:r>
            <a:r>
              <a:rPr lang="en-GB" sz="2400" dirty="0"/>
              <a:t> or </a:t>
            </a:r>
            <a:r>
              <a:rPr lang="en-GB" sz="2400" dirty="0">
                <a:solidFill>
                  <a:srgbClr val="0000FF"/>
                </a:solidFill>
              </a:rPr>
              <a:t>being</a:t>
            </a:r>
            <a:r>
              <a:rPr lang="en-GB" sz="2400" dirty="0"/>
              <a:t>.</a:t>
            </a:r>
          </a:p>
        </p:txBody>
      </p:sp>
      <p:sp>
        <p:nvSpPr>
          <p:cNvPr id="5" name="TextBox 4"/>
          <p:cNvSpPr txBox="1"/>
          <p:nvPr/>
        </p:nvSpPr>
        <p:spPr>
          <a:xfrm>
            <a:off x="1075901" y="2097944"/>
            <a:ext cx="3617822" cy="492443"/>
          </a:xfrm>
          <a:prstGeom prst="rect">
            <a:avLst/>
          </a:prstGeom>
          <a:noFill/>
        </p:spPr>
        <p:txBody>
          <a:bodyPr wrap="square" rtlCol="0">
            <a:spAutoFit/>
          </a:bodyPr>
          <a:lstStyle/>
          <a:p>
            <a:pPr algn="ctr"/>
            <a:r>
              <a:rPr lang="en-GB" sz="2600" i="1" dirty="0"/>
              <a:t>The men </a:t>
            </a:r>
            <a:r>
              <a:rPr lang="en-GB" sz="2600" i="1" dirty="0">
                <a:solidFill>
                  <a:srgbClr val="0000FF"/>
                </a:solidFill>
              </a:rPr>
              <a:t>arrived</a:t>
            </a:r>
            <a:r>
              <a:rPr lang="en-GB" sz="2600" i="1" dirty="0"/>
              <a:t>.</a:t>
            </a:r>
          </a:p>
        </p:txBody>
      </p:sp>
      <p:sp>
        <p:nvSpPr>
          <p:cNvPr id="7" name="Rectangle 6"/>
          <p:cNvSpPr/>
          <p:nvPr/>
        </p:nvSpPr>
        <p:spPr>
          <a:xfrm>
            <a:off x="506437" y="295315"/>
            <a:ext cx="11141612" cy="5852160"/>
          </a:xfrm>
          <a:prstGeom prst="rect">
            <a:avLst/>
          </a:prstGeom>
          <a:noFill/>
          <a:ln w="63500" cmpd="dbl">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p:cNvSpPr txBox="1"/>
          <p:nvPr/>
        </p:nvSpPr>
        <p:spPr>
          <a:xfrm>
            <a:off x="1480502" y="2887246"/>
            <a:ext cx="3617822" cy="492443"/>
          </a:xfrm>
          <a:prstGeom prst="rect">
            <a:avLst/>
          </a:prstGeom>
          <a:noFill/>
        </p:spPr>
        <p:txBody>
          <a:bodyPr wrap="square" rtlCol="0">
            <a:spAutoFit/>
          </a:bodyPr>
          <a:lstStyle/>
          <a:p>
            <a:pPr algn="ctr"/>
            <a:r>
              <a:rPr lang="en-GB" sz="2600" i="1" dirty="0"/>
              <a:t>The creatures </a:t>
            </a:r>
            <a:r>
              <a:rPr lang="en-GB" sz="2600" i="1" dirty="0">
                <a:solidFill>
                  <a:srgbClr val="0000FF"/>
                </a:solidFill>
              </a:rPr>
              <a:t>worried</a:t>
            </a:r>
            <a:r>
              <a:rPr lang="en-GB" sz="2600" i="1" dirty="0"/>
              <a:t>.</a:t>
            </a:r>
          </a:p>
        </p:txBody>
      </p:sp>
      <p:sp>
        <p:nvSpPr>
          <p:cNvPr id="10" name="TextBox 9"/>
          <p:cNvSpPr txBox="1"/>
          <p:nvPr/>
        </p:nvSpPr>
        <p:spPr>
          <a:xfrm>
            <a:off x="1229649" y="3676548"/>
            <a:ext cx="3617822" cy="492443"/>
          </a:xfrm>
          <a:prstGeom prst="rect">
            <a:avLst/>
          </a:prstGeom>
          <a:noFill/>
        </p:spPr>
        <p:txBody>
          <a:bodyPr wrap="square" rtlCol="0">
            <a:spAutoFit/>
          </a:bodyPr>
          <a:lstStyle/>
          <a:p>
            <a:pPr algn="ctr"/>
            <a:r>
              <a:rPr lang="en-GB" sz="2600" i="1" dirty="0"/>
              <a:t>The forest </a:t>
            </a:r>
            <a:r>
              <a:rPr lang="en-GB" sz="2600" i="1" dirty="0">
                <a:solidFill>
                  <a:srgbClr val="0000FF"/>
                </a:solidFill>
              </a:rPr>
              <a:t>is </a:t>
            </a:r>
            <a:r>
              <a:rPr lang="en-GB" sz="2600" i="1" dirty="0"/>
              <a:t>silent.</a:t>
            </a:r>
          </a:p>
        </p:txBody>
      </p:sp>
      <p:pic>
        <p:nvPicPr>
          <p:cNvPr id="4" name="Picture 3">
            <a:extLst>
              <a:ext uri="{FF2B5EF4-FFF2-40B4-BE49-F238E27FC236}">
                <a16:creationId xmlns:a16="http://schemas.microsoft.com/office/drawing/2014/main" id="{3D0F56C0-0D9B-3B48-A16D-FD8ACB153B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94491" y="1680340"/>
            <a:ext cx="4719881" cy="3140045"/>
          </a:xfrm>
          <a:prstGeom prst="rect">
            <a:avLst/>
          </a:prstGeom>
        </p:spPr>
      </p:pic>
      <p:pic>
        <p:nvPicPr>
          <p:cNvPr id="3" name="Online Media 2" descr="Recorded Sound">
            <a:hlinkClick r:id="" action="ppaction://media"/>
            <a:extLst>
              <a:ext uri="{FF2B5EF4-FFF2-40B4-BE49-F238E27FC236}">
                <a16:creationId xmlns:a16="http://schemas.microsoft.com/office/drawing/2014/main" id="{B692B81F-7E9B-1F48-B136-E54D5F6351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842429" y="4848752"/>
            <a:ext cx="812800" cy="812800"/>
          </a:xfrm>
          <a:prstGeom prst="rect">
            <a:avLst/>
          </a:prstGeom>
        </p:spPr>
      </p:pic>
    </p:spTree>
    <p:extLst>
      <p:ext uri="{BB962C8B-B14F-4D97-AF65-F5344CB8AC3E}">
        <p14:creationId xmlns:p14="http://schemas.microsoft.com/office/powerpoint/2010/main" val="2286905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546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3"/>
                </p:tgtEl>
              </p:cMediaNode>
            </p:audio>
          </p:childTnLst>
        </p:cTn>
      </p:par>
    </p:tnLst>
    <p:bldLst>
      <p:bldP spid="5" grpId="0" uiExpand="1" build="p"/>
      <p:bldP spid="9" grpId="0" uiExpand="1" build="p"/>
      <p:bldP spid="10"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0465" y="4822592"/>
            <a:ext cx="10573555" cy="523220"/>
          </a:xfrm>
          <a:prstGeom prst="rect">
            <a:avLst/>
          </a:prstGeom>
          <a:noFill/>
        </p:spPr>
        <p:txBody>
          <a:bodyPr wrap="square" rtlCol="0">
            <a:spAutoFit/>
          </a:bodyPr>
          <a:lstStyle/>
          <a:p>
            <a:pPr algn="ctr"/>
            <a:r>
              <a:rPr lang="en-GB" sz="2800" b="1" dirty="0">
                <a:solidFill>
                  <a:srgbClr val="0000FF"/>
                </a:solidFill>
              </a:rPr>
              <a:t>Verbs </a:t>
            </a:r>
            <a:r>
              <a:rPr lang="en-GB" sz="2800" dirty="0"/>
              <a:t>tell us that someone or something is </a:t>
            </a:r>
            <a:r>
              <a:rPr lang="en-GB" sz="2800" dirty="0">
                <a:solidFill>
                  <a:srgbClr val="0000FF"/>
                </a:solidFill>
              </a:rPr>
              <a:t>doing</a:t>
            </a:r>
            <a:r>
              <a:rPr lang="en-GB" sz="2800" dirty="0"/>
              <a:t>, </a:t>
            </a:r>
            <a:r>
              <a:rPr lang="en-GB" sz="2800" dirty="0">
                <a:solidFill>
                  <a:srgbClr val="0000FF"/>
                </a:solidFill>
              </a:rPr>
              <a:t>feeling</a:t>
            </a:r>
            <a:r>
              <a:rPr lang="en-GB" sz="2800" dirty="0"/>
              <a:t> or </a:t>
            </a:r>
            <a:r>
              <a:rPr lang="en-GB" sz="2800" dirty="0">
                <a:solidFill>
                  <a:srgbClr val="0000FF"/>
                </a:solidFill>
              </a:rPr>
              <a:t>being</a:t>
            </a:r>
            <a:r>
              <a:rPr lang="en-GB" sz="2800" dirty="0"/>
              <a:t>.</a:t>
            </a:r>
          </a:p>
        </p:txBody>
      </p:sp>
      <p:sp>
        <p:nvSpPr>
          <p:cNvPr id="7" name="Rectangle 6"/>
          <p:cNvSpPr/>
          <p:nvPr/>
        </p:nvSpPr>
        <p:spPr>
          <a:xfrm>
            <a:off x="506437" y="295315"/>
            <a:ext cx="11141612" cy="5852160"/>
          </a:xfrm>
          <a:prstGeom prst="rect">
            <a:avLst/>
          </a:prstGeom>
          <a:noFill/>
          <a:ln w="63500" cmpd="dbl">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A797B2CC-044D-9946-B294-777C4FAC3F3A}"/>
              </a:ext>
            </a:extLst>
          </p:cNvPr>
          <p:cNvSpPr/>
          <p:nvPr/>
        </p:nvSpPr>
        <p:spPr>
          <a:xfrm>
            <a:off x="1382878" y="1710108"/>
            <a:ext cx="9810427" cy="461665"/>
          </a:xfrm>
          <a:prstGeom prst="rect">
            <a:avLst/>
          </a:prstGeom>
        </p:spPr>
        <p:txBody>
          <a:bodyPr wrap="square">
            <a:spAutoFit/>
          </a:bodyPr>
          <a:lstStyle/>
          <a:p>
            <a:endParaRPr lang="en-US" sz="2400" dirty="0"/>
          </a:p>
        </p:txBody>
      </p:sp>
      <p:sp>
        <p:nvSpPr>
          <p:cNvPr id="6" name="Rectangle 5">
            <a:extLst>
              <a:ext uri="{FF2B5EF4-FFF2-40B4-BE49-F238E27FC236}">
                <a16:creationId xmlns:a16="http://schemas.microsoft.com/office/drawing/2014/main" id="{DD0CAB01-C82B-044D-8B46-C8A07BF88E23}"/>
              </a:ext>
            </a:extLst>
          </p:cNvPr>
          <p:cNvSpPr/>
          <p:nvPr/>
        </p:nvSpPr>
        <p:spPr>
          <a:xfrm>
            <a:off x="2917557" y="653052"/>
            <a:ext cx="5961761" cy="523220"/>
          </a:xfrm>
          <a:prstGeom prst="rect">
            <a:avLst/>
          </a:prstGeom>
        </p:spPr>
        <p:txBody>
          <a:bodyPr wrap="none">
            <a:spAutoFit/>
          </a:bodyPr>
          <a:lstStyle/>
          <a:p>
            <a:pPr algn="ctr"/>
            <a:r>
              <a:rPr lang="en-GB" sz="2800" b="1" i="1" dirty="0">
                <a:solidFill>
                  <a:srgbClr val="7030A0"/>
                </a:solidFill>
              </a:rPr>
              <a:t>Which are the verbs in this paragraph?</a:t>
            </a:r>
          </a:p>
        </p:txBody>
      </p:sp>
      <p:sp>
        <p:nvSpPr>
          <p:cNvPr id="14" name="TextBox 13">
            <a:extLst>
              <a:ext uri="{FF2B5EF4-FFF2-40B4-BE49-F238E27FC236}">
                <a16:creationId xmlns:a16="http://schemas.microsoft.com/office/drawing/2014/main" id="{D3991C73-36F5-4A4E-B39A-0C3A6D0DEEA4}"/>
              </a:ext>
            </a:extLst>
          </p:cNvPr>
          <p:cNvSpPr txBox="1"/>
          <p:nvPr/>
        </p:nvSpPr>
        <p:spPr>
          <a:xfrm>
            <a:off x="698807" y="1336080"/>
            <a:ext cx="10756870" cy="3108543"/>
          </a:xfrm>
          <a:prstGeom prst="rect">
            <a:avLst/>
          </a:prstGeom>
          <a:solidFill>
            <a:schemeClr val="accent6">
              <a:lumMod val="20000"/>
              <a:lumOff val="80000"/>
            </a:schemeClr>
          </a:solidFill>
        </p:spPr>
        <p:txBody>
          <a:bodyPr wrap="square" rtlCol="0">
            <a:spAutoFit/>
          </a:bodyPr>
          <a:lstStyle/>
          <a:p>
            <a:r>
              <a:rPr lang="en-US" sz="2800" dirty="0"/>
              <a:t>This lushly illustrated book makes a plea for the rainforests of the earth. The green foliage of the jungle covers the pages and hides some of the creatures who become voices for the forest. Two men approach a huge kapok tree and the larger man commands the smaller one to cut it down. Cutting a kapok tree of that size is no easy task and the man soon tires and falls asleep at the base of the tree. One by one the animals approach him and whisper reasons for letting the tree live into his ear as he sleeps. </a:t>
            </a:r>
            <a:endParaRPr lang="en-US" dirty="0"/>
          </a:p>
        </p:txBody>
      </p:sp>
      <p:pic>
        <p:nvPicPr>
          <p:cNvPr id="3" name="Picture 2">
            <a:extLst>
              <a:ext uri="{FF2B5EF4-FFF2-40B4-BE49-F238E27FC236}">
                <a16:creationId xmlns:a16="http://schemas.microsoft.com/office/drawing/2014/main" id="{714F9AFE-39E2-084E-81E0-DE95BFE2779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765723" y="417617"/>
            <a:ext cx="689954" cy="838559"/>
          </a:xfrm>
          <a:prstGeom prst="rect">
            <a:avLst/>
          </a:prstGeom>
        </p:spPr>
      </p:pic>
      <p:pic>
        <p:nvPicPr>
          <p:cNvPr id="12" name="Picture 11">
            <a:extLst>
              <a:ext uri="{FF2B5EF4-FFF2-40B4-BE49-F238E27FC236}">
                <a16:creationId xmlns:a16="http://schemas.microsoft.com/office/drawing/2014/main" id="{5F3A3F3C-82E9-E848-BD72-F1AFBA48328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2924" y="399210"/>
            <a:ext cx="689954" cy="838559"/>
          </a:xfrm>
          <a:prstGeom prst="rect">
            <a:avLst/>
          </a:prstGeom>
        </p:spPr>
      </p:pic>
      <p:pic>
        <p:nvPicPr>
          <p:cNvPr id="5" name="Online Media 4" descr="Recorded Sound">
            <a:hlinkClick r:id="" action="ppaction://media"/>
            <a:extLst>
              <a:ext uri="{FF2B5EF4-FFF2-40B4-BE49-F238E27FC236}">
                <a16:creationId xmlns:a16="http://schemas.microsoft.com/office/drawing/2014/main" id="{7069857F-DED1-1443-903E-A8DED4B0A8BA}"/>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27980" y="5255744"/>
            <a:ext cx="812800" cy="812800"/>
          </a:xfrm>
          <a:prstGeom prst="rect">
            <a:avLst/>
          </a:prstGeom>
        </p:spPr>
      </p:pic>
      <p:pic>
        <p:nvPicPr>
          <p:cNvPr id="8" name="Online Media 7" descr="Recorded Sound">
            <a:hlinkClick r:id="" action="ppaction://media"/>
            <a:extLst>
              <a:ext uri="{FF2B5EF4-FFF2-40B4-BE49-F238E27FC236}">
                <a16:creationId xmlns:a16="http://schemas.microsoft.com/office/drawing/2014/main" id="{A420CF3F-2BDA-D44A-B4EB-17654C5D6E23}"/>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0835248" y="5247798"/>
            <a:ext cx="812800" cy="812800"/>
          </a:xfrm>
          <a:prstGeom prst="rect">
            <a:avLst/>
          </a:prstGeom>
        </p:spPr>
      </p:pic>
    </p:spTree>
    <p:extLst>
      <p:ext uri="{BB962C8B-B14F-4D97-AF65-F5344CB8AC3E}">
        <p14:creationId xmlns:p14="http://schemas.microsoft.com/office/powerpoint/2010/main" val="1534445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37035" fill="hold"/>
                                        <p:tgtEl>
                                          <p:spTgt spid="5"/>
                                        </p:tgtEl>
                                      </p:cBhvr>
                                    </p:cmd>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dissolve">
                                      <p:cBhvr>
                                        <p:cTn id="16" dur="5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424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5"/>
                </p:tgtEl>
              </p:cMediaNode>
            </p:audio>
            <p:audio>
              <p:cMediaNode vol="80000">
                <p:cTn id="22" fill="hold" display="0">
                  <p:stCondLst>
                    <p:cond delay="indefinite"/>
                  </p:stCondLst>
                  <p:endCondLst>
                    <p:cond evt="onStopAudio" delay="0">
                      <p:tgtEl>
                        <p:sldTgt/>
                      </p:tgtEl>
                    </p:cond>
                  </p:endCondLst>
                </p:cTn>
                <p:tgtEl>
                  <p:spTgt spid="8"/>
                </p:tgtEl>
              </p:cMediaNode>
            </p:audio>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0465" y="4822592"/>
            <a:ext cx="10573555" cy="523220"/>
          </a:xfrm>
          <a:prstGeom prst="rect">
            <a:avLst/>
          </a:prstGeom>
          <a:noFill/>
        </p:spPr>
        <p:txBody>
          <a:bodyPr wrap="square" rtlCol="0">
            <a:spAutoFit/>
          </a:bodyPr>
          <a:lstStyle/>
          <a:p>
            <a:pPr algn="ctr"/>
            <a:r>
              <a:rPr lang="en-GB" sz="2800" b="1" dirty="0">
                <a:solidFill>
                  <a:srgbClr val="0000FF"/>
                </a:solidFill>
              </a:rPr>
              <a:t>Verbs </a:t>
            </a:r>
            <a:r>
              <a:rPr lang="en-GB" sz="2800" dirty="0"/>
              <a:t>tell us that someone or something is </a:t>
            </a:r>
            <a:r>
              <a:rPr lang="en-GB" sz="2800" dirty="0">
                <a:solidFill>
                  <a:srgbClr val="0000FF"/>
                </a:solidFill>
              </a:rPr>
              <a:t>doing</a:t>
            </a:r>
            <a:r>
              <a:rPr lang="en-GB" sz="2800" dirty="0"/>
              <a:t>, </a:t>
            </a:r>
            <a:r>
              <a:rPr lang="en-GB" sz="2800" dirty="0">
                <a:solidFill>
                  <a:srgbClr val="0000FF"/>
                </a:solidFill>
              </a:rPr>
              <a:t>feeling</a:t>
            </a:r>
            <a:r>
              <a:rPr lang="en-GB" sz="2800" dirty="0"/>
              <a:t> or </a:t>
            </a:r>
            <a:r>
              <a:rPr lang="en-GB" sz="2800" dirty="0">
                <a:solidFill>
                  <a:srgbClr val="0000FF"/>
                </a:solidFill>
              </a:rPr>
              <a:t>being</a:t>
            </a:r>
            <a:r>
              <a:rPr lang="en-GB" sz="2800" dirty="0"/>
              <a:t>.</a:t>
            </a:r>
          </a:p>
        </p:txBody>
      </p:sp>
      <p:sp>
        <p:nvSpPr>
          <p:cNvPr id="7" name="Rectangle 6"/>
          <p:cNvSpPr/>
          <p:nvPr/>
        </p:nvSpPr>
        <p:spPr>
          <a:xfrm>
            <a:off x="506437" y="295315"/>
            <a:ext cx="11141612" cy="5852160"/>
          </a:xfrm>
          <a:prstGeom prst="rect">
            <a:avLst/>
          </a:prstGeom>
          <a:noFill/>
          <a:ln w="63500" cmpd="dbl">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A797B2CC-044D-9946-B294-777C4FAC3F3A}"/>
              </a:ext>
            </a:extLst>
          </p:cNvPr>
          <p:cNvSpPr/>
          <p:nvPr/>
        </p:nvSpPr>
        <p:spPr>
          <a:xfrm>
            <a:off x="1382878" y="1710108"/>
            <a:ext cx="9810427" cy="461665"/>
          </a:xfrm>
          <a:prstGeom prst="rect">
            <a:avLst/>
          </a:prstGeom>
        </p:spPr>
        <p:txBody>
          <a:bodyPr wrap="square">
            <a:spAutoFit/>
          </a:bodyPr>
          <a:lstStyle/>
          <a:p>
            <a:endParaRPr lang="en-US" sz="2400" dirty="0"/>
          </a:p>
        </p:txBody>
      </p:sp>
      <p:sp>
        <p:nvSpPr>
          <p:cNvPr id="6" name="Rectangle 5">
            <a:extLst>
              <a:ext uri="{FF2B5EF4-FFF2-40B4-BE49-F238E27FC236}">
                <a16:creationId xmlns:a16="http://schemas.microsoft.com/office/drawing/2014/main" id="{DD0CAB01-C82B-044D-8B46-C8A07BF88E23}"/>
              </a:ext>
            </a:extLst>
          </p:cNvPr>
          <p:cNvSpPr/>
          <p:nvPr/>
        </p:nvSpPr>
        <p:spPr>
          <a:xfrm>
            <a:off x="2917557" y="653052"/>
            <a:ext cx="5961761" cy="523220"/>
          </a:xfrm>
          <a:prstGeom prst="rect">
            <a:avLst/>
          </a:prstGeom>
        </p:spPr>
        <p:txBody>
          <a:bodyPr wrap="none">
            <a:spAutoFit/>
          </a:bodyPr>
          <a:lstStyle/>
          <a:p>
            <a:pPr algn="ctr"/>
            <a:r>
              <a:rPr lang="en-GB" sz="2800" b="1" i="1" dirty="0">
                <a:solidFill>
                  <a:srgbClr val="7030A0"/>
                </a:solidFill>
              </a:rPr>
              <a:t>Which are the verbs in this paragraph?</a:t>
            </a:r>
          </a:p>
        </p:txBody>
      </p:sp>
      <p:sp>
        <p:nvSpPr>
          <p:cNvPr id="14" name="TextBox 13">
            <a:extLst>
              <a:ext uri="{FF2B5EF4-FFF2-40B4-BE49-F238E27FC236}">
                <a16:creationId xmlns:a16="http://schemas.microsoft.com/office/drawing/2014/main" id="{D3991C73-36F5-4A4E-B39A-0C3A6D0DEEA4}"/>
              </a:ext>
            </a:extLst>
          </p:cNvPr>
          <p:cNvSpPr txBox="1"/>
          <p:nvPr/>
        </p:nvSpPr>
        <p:spPr>
          <a:xfrm>
            <a:off x="698807" y="1336080"/>
            <a:ext cx="10756870" cy="3539430"/>
          </a:xfrm>
          <a:prstGeom prst="rect">
            <a:avLst/>
          </a:prstGeom>
          <a:solidFill>
            <a:schemeClr val="accent6">
              <a:lumMod val="20000"/>
              <a:lumOff val="80000"/>
            </a:schemeClr>
          </a:solidFill>
        </p:spPr>
        <p:txBody>
          <a:bodyPr wrap="square" rtlCol="0">
            <a:spAutoFit/>
          </a:bodyPr>
          <a:lstStyle/>
          <a:p>
            <a:r>
              <a:rPr lang="en-US" sz="2800" dirty="0"/>
              <a:t>This lushly illustrated book </a:t>
            </a:r>
            <a:r>
              <a:rPr lang="en-US" sz="2800" b="1" u="sng" dirty="0">
                <a:solidFill>
                  <a:srgbClr val="0000FF"/>
                </a:solidFill>
              </a:rPr>
              <a:t>makes</a:t>
            </a:r>
            <a:r>
              <a:rPr lang="en-US" sz="2800" dirty="0"/>
              <a:t> a plea for the rainforests of the earth. The green foliage of the jungle </a:t>
            </a:r>
            <a:r>
              <a:rPr lang="en-US" sz="2800" b="1" u="sng" dirty="0">
                <a:solidFill>
                  <a:srgbClr val="0000FF"/>
                </a:solidFill>
              </a:rPr>
              <a:t>covers</a:t>
            </a:r>
            <a:r>
              <a:rPr lang="en-US" sz="2800" dirty="0"/>
              <a:t> the pages and </a:t>
            </a:r>
            <a:r>
              <a:rPr lang="en-US" sz="2800" b="1" u="sng" dirty="0">
                <a:solidFill>
                  <a:srgbClr val="0000FF"/>
                </a:solidFill>
              </a:rPr>
              <a:t>hides</a:t>
            </a:r>
            <a:r>
              <a:rPr lang="en-US" sz="2800" dirty="0"/>
              <a:t> some of the creatures who </a:t>
            </a:r>
            <a:r>
              <a:rPr lang="en-US" sz="2800" b="1" u="sng" dirty="0">
                <a:solidFill>
                  <a:srgbClr val="0000FF"/>
                </a:solidFill>
              </a:rPr>
              <a:t>become</a:t>
            </a:r>
            <a:r>
              <a:rPr lang="en-US" sz="2800" dirty="0"/>
              <a:t> voices for the forest. Two men </a:t>
            </a:r>
            <a:r>
              <a:rPr lang="en-US" sz="2800" b="1" u="sng" dirty="0">
                <a:solidFill>
                  <a:srgbClr val="0000FF"/>
                </a:solidFill>
              </a:rPr>
              <a:t>approach</a:t>
            </a:r>
            <a:r>
              <a:rPr lang="en-US" sz="2800" dirty="0"/>
              <a:t> a huge kapok tree and the larger man </a:t>
            </a:r>
            <a:r>
              <a:rPr lang="en-US" sz="2800" b="1" u="sng" dirty="0">
                <a:solidFill>
                  <a:srgbClr val="0000FF"/>
                </a:solidFill>
              </a:rPr>
              <a:t>commands</a:t>
            </a:r>
            <a:r>
              <a:rPr lang="en-US" sz="2800" dirty="0"/>
              <a:t> the smaller one to </a:t>
            </a:r>
            <a:r>
              <a:rPr lang="en-US" sz="2800" b="1" u="sng" dirty="0">
                <a:solidFill>
                  <a:srgbClr val="0000FF"/>
                </a:solidFill>
              </a:rPr>
              <a:t>cut</a:t>
            </a:r>
            <a:r>
              <a:rPr lang="en-US" sz="2800" dirty="0"/>
              <a:t> it down. </a:t>
            </a:r>
            <a:r>
              <a:rPr lang="en-US" sz="2800" b="1" u="sng" dirty="0">
                <a:solidFill>
                  <a:srgbClr val="0000FF"/>
                </a:solidFill>
              </a:rPr>
              <a:t>Cutting</a:t>
            </a:r>
            <a:r>
              <a:rPr lang="en-US" sz="2800" dirty="0"/>
              <a:t> a kapok tree of that size </a:t>
            </a:r>
            <a:r>
              <a:rPr lang="en-US" sz="2800" b="1" u="sng" dirty="0">
                <a:solidFill>
                  <a:srgbClr val="0000FF"/>
                </a:solidFill>
              </a:rPr>
              <a:t>is</a:t>
            </a:r>
            <a:r>
              <a:rPr lang="en-US" sz="2800" dirty="0"/>
              <a:t> no easy task and the man soon </a:t>
            </a:r>
            <a:r>
              <a:rPr lang="en-US" sz="2800" b="1" u="sng" dirty="0">
                <a:solidFill>
                  <a:srgbClr val="0000FF"/>
                </a:solidFill>
              </a:rPr>
              <a:t>tires</a:t>
            </a:r>
            <a:r>
              <a:rPr lang="en-US" sz="2800" dirty="0"/>
              <a:t> and </a:t>
            </a:r>
            <a:r>
              <a:rPr lang="en-US" sz="2800" b="1" u="sng" dirty="0">
                <a:solidFill>
                  <a:srgbClr val="0000FF"/>
                </a:solidFill>
              </a:rPr>
              <a:t>falls asleep </a:t>
            </a:r>
            <a:r>
              <a:rPr lang="en-US" sz="2800" dirty="0"/>
              <a:t>at the base of the tree. One by one the animals </a:t>
            </a:r>
            <a:r>
              <a:rPr lang="en-US" sz="2800" b="1" u="sng" dirty="0">
                <a:solidFill>
                  <a:srgbClr val="0000FF"/>
                </a:solidFill>
              </a:rPr>
              <a:t>approach</a:t>
            </a:r>
            <a:r>
              <a:rPr lang="en-US" sz="2800" dirty="0"/>
              <a:t> him and </a:t>
            </a:r>
            <a:r>
              <a:rPr lang="en-US" sz="2800" b="1" u="sng" dirty="0">
                <a:solidFill>
                  <a:srgbClr val="0000FF"/>
                </a:solidFill>
              </a:rPr>
              <a:t>whisper</a:t>
            </a:r>
            <a:r>
              <a:rPr lang="en-US" sz="2800" dirty="0"/>
              <a:t> reasons to </a:t>
            </a:r>
            <a:r>
              <a:rPr lang="en-US" sz="2800" b="1" u="sng" dirty="0">
                <a:solidFill>
                  <a:srgbClr val="0000FF"/>
                </a:solidFill>
              </a:rPr>
              <a:t>let</a:t>
            </a:r>
            <a:r>
              <a:rPr lang="en-US" sz="2800" dirty="0"/>
              <a:t> the tree </a:t>
            </a:r>
            <a:r>
              <a:rPr lang="en-US" sz="2800" b="1" u="sng" dirty="0">
                <a:solidFill>
                  <a:srgbClr val="0000FF"/>
                </a:solidFill>
              </a:rPr>
              <a:t>live</a:t>
            </a:r>
            <a:r>
              <a:rPr lang="en-US" sz="2800" dirty="0"/>
              <a:t> into his ear as he </a:t>
            </a:r>
            <a:r>
              <a:rPr lang="en-US" sz="2800" b="1" u="sng" dirty="0">
                <a:solidFill>
                  <a:srgbClr val="0000FF"/>
                </a:solidFill>
              </a:rPr>
              <a:t>sleeps</a:t>
            </a:r>
            <a:r>
              <a:rPr lang="en-US" sz="2800" dirty="0"/>
              <a:t>. </a:t>
            </a:r>
            <a:endParaRPr lang="en-US" dirty="0"/>
          </a:p>
        </p:txBody>
      </p:sp>
      <p:pic>
        <p:nvPicPr>
          <p:cNvPr id="12" name="Picture 11">
            <a:extLst>
              <a:ext uri="{FF2B5EF4-FFF2-40B4-BE49-F238E27FC236}">
                <a16:creationId xmlns:a16="http://schemas.microsoft.com/office/drawing/2014/main" id="{8A740D9D-A5F1-E446-8C56-DFAA29DAFD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65723" y="417617"/>
            <a:ext cx="689954" cy="838559"/>
          </a:xfrm>
          <a:prstGeom prst="rect">
            <a:avLst/>
          </a:prstGeom>
        </p:spPr>
      </p:pic>
      <p:pic>
        <p:nvPicPr>
          <p:cNvPr id="13" name="Picture 12">
            <a:extLst>
              <a:ext uri="{FF2B5EF4-FFF2-40B4-BE49-F238E27FC236}">
                <a16:creationId xmlns:a16="http://schemas.microsoft.com/office/drawing/2014/main" id="{325FEA99-523D-D649-B7C3-0D638D42826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2924" y="399210"/>
            <a:ext cx="689954" cy="838559"/>
          </a:xfrm>
          <a:prstGeom prst="rect">
            <a:avLst/>
          </a:prstGeom>
        </p:spPr>
      </p:pic>
    </p:spTree>
    <p:extLst>
      <p:ext uri="{BB962C8B-B14F-4D97-AF65-F5344CB8AC3E}">
        <p14:creationId xmlns:p14="http://schemas.microsoft.com/office/powerpoint/2010/main" val="23292508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6437" y="295315"/>
            <a:ext cx="11141612" cy="5852160"/>
          </a:xfrm>
          <a:prstGeom prst="rect">
            <a:avLst/>
          </a:prstGeom>
          <a:noFill/>
          <a:ln w="63500" cmpd="dbl">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p:nvSpPr>
        <p:spPr>
          <a:xfrm>
            <a:off x="1103616" y="791406"/>
            <a:ext cx="9947253" cy="584775"/>
          </a:xfrm>
          <a:prstGeom prst="rect">
            <a:avLst/>
          </a:prstGeom>
          <a:noFill/>
        </p:spPr>
        <p:txBody>
          <a:bodyPr wrap="square" rtlCol="0">
            <a:spAutoFit/>
          </a:bodyPr>
          <a:lstStyle/>
          <a:p>
            <a:pPr algn="r"/>
            <a:r>
              <a:rPr lang="en-GB" sz="3200" b="1" dirty="0">
                <a:solidFill>
                  <a:srgbClr val="0000FF"/>
                </a:solidFill>
              </a:rPr>
              <a:t>Verbs</a:t>
            </a:r>
            <a:r>
              <a:rPr lang="en-GB" sz="3200" dirty="0"/>
              <a:t> have </a:t>
            </a:r>
            <a:r>
              <a:rPr lang="en-GB" sz="3200" b="1" dirty="0"/>
              <a:t>tense</a:t>
            </a:r>
            <a:r>
              <a:rPr lang="en-GB" sz="3200" dirty="0"/>
              <a:t>. They tell us </a:t>
            </a:r>
            <a:r>
              <a:rPr lang="en-GB" sz="3200" b="1" dirty="0"/>
              <a:t>when</a:t>
            </a:r>
            <a:r>
              <a:rPr lang="en-GB" sz="3200" dirty="0"/>
              <a:t> the action happened</a:t>
            </a:r>
            <a:r>
              <a:rPr lang="en-GB" sz="2400" dirty="0"/>
              <a:t>. </a:t>
            </a:r>
          </a:p>
        </p:txBody>
      </p:sp>
      <p:sp>
        <p:nvSpPr>
          <p:cNvPr id="11" name="TextBox 10"/>
          <p:cNvSpPr txBox="1"/>
          <p:nvPr/>
        </p:nvSpPr>
        <p:spPr>
          <a:xfrm>
            <a:off x="7081906" y="1872272"/>
            <a:ext cx="2261892" cy="523220"/>
          </a:xfrm>
          <a:prstGeom prst="rect">
            <a:avLst/>
          </a:prstGeom>
          <a:solidFill>
            <a:srgbClr val="9E9EBE"/>
          </a:solidFill>
        </p:spPr>
        <p:txBody>
          <a:bodyPr wrap="square" rtlCol="0">
            <a:spAutoFit/>
          </a:bodyPr>
          <a:lstStyle/>
          <a:p>
            <a:r>
              <a:rPr lang="en-GB" sz="2800" dirty="0"/>
              <a:t>In the present</a:t>
            </a:r>
          </a:p>
        </p:txBody>
      </p:sp>
      <p:sp>
        <p:nvSpPr>
          <p:cNvPr id="12" name="TextBox 11"/>
          <p:cNvSpPr txBox="1"/>
          <p:nvPr/>
        </p:nvSpPr>
        <p:spPr>
          <a:xfrm>
            <a:off x="2591951" y="1910511"/>
            <a:ext cx="1898598" cy="523220"/>
          </a:xfrm>
          <a:prstGeom prst="rect">
            <a:avLst/>
          </a:prstGeom>
          <a:solidFill>
            <a:srgbClr val="9E9EBE"/>
          </a:solidFill>
        </p:spPr>
        <p:txBody>
          <a:bodyPr wrap="square" rtlCol="0">
            <a:spAutoFit/>
          </a:bodyPr>
          <a:lstStyle/>
          <a:p>
            <a:r>
              <a:rPr lang="en-GB" sz="2800" dirty="0"/>
              <a:t>In the past</a:t>
            </a:r>
          </a:p>
        </p:txBody>
      </p:sp>
      <p:sp>
        <p:nvSpPr>
          <p:cNvPr id="13" name="TextBox 12"/>
          <p:cNvSpPr txBox="1"/>
          <p:nvPr/>
        </p:nvSpPr>
        <p:spPr>
          <a:xfrm>
            <a:off x="6853761" y="2759729"/>
            <a:ext cx="3775586" cy="461665"/>
          </a:xfrm>
          <a:prstGeom prst="rect">
            <a:avLst/>
          </a:prstGeom>
          <a:noFill/>
        </p:spPr>
        <p:txBody>
          <a:bodyPr wrap="square" rtlCol="0">
            <a:spAutoFit/>
          </a:bodyPr>
          <a:lstStyle/>
          <a:p>
            <a:r>
              <a:rPr lang="en-GB" sz="2400" dirty="0"/>
              <a:t>The men </a:t>
            </a:r>
            <a:r>
              <a:rPr lang="en-GB" sz="2400" dirty="0">
                <a:solidFill>
                  <a:srgbClr val="0000FF"/>
                </a:solidFill>
              </a:rPr>
              <a:t>arrive</a:t>
            </a:r>
            <a:r>
              <a:rPr lang="en-GB" sz="2400" dirty="0"/>
              <a:t> in the forest.</a:t>
            </a:r>
          </a:p>
        </p:txBody>
      </p:sp>
      <p:sp>
        <p:nvSpPr>
          <p:cNvPr id="14" name="TextBox 13"/>
          <p:cNvSpPr txBox="1"/>
          <p:nvPr/>
        </p:nvSpPr>
        <p:spPr>
          <a:xfrm>
            <a:off x="2452370" y="2794892"/>
            <a:ext cx="4479132" cy="461665"/>
          </a:xfrm>
          <a:prstGeom prst="rect">
            <a:avLst/>
          </a:prstGeom>
          <a:noFill/>
        </p:spPr>
        <p:txBody>
          <a:bodyPr wrap="square" rtlCol="0">
            <a:spAutoFit/>
          </a:bodyPr>
          <a:lstStyle/>
          <a:p>
            <a:r>
              <a:rPr lang="en-GB" sz="2400" dirty="0"/>
              <a:t>The men </a:t>
            </a:r>
            <a:r>
              <a:rPr lang="en-GB" sz="2400" dirty="0">
                <a:solidFill>
                  <a:srgbClr val="0000FF"/>
                </a:solidFill>
              </a:rPr>
              <a:t>arrived</a:t>
            </a:r>
            <a:r>
              <a:rPr lang="en-GB" sz="2400" dirty="0"/>
              <a:t> in the forest.</a:t>
            </a:r>
          </a:p>
        </p:txBody>
      </p:sp>
      <p:sp>
        <p:nvSpPr>
          <p:cNvPr id="15" name="TextBox 14"/>
          <p:cNvSpPr txBox="1"/>
          <p:nvPr/>
        </p:nvSpPr>
        <p:spPr>
          <a:xfrm>
            <a:off x="6853761" y="3300162"/>
            <a:ext cx="3083458" cy="461665"/>
          </a:xfrm>
          <a:prstGeom prst="rect">
            <a:avLst/>
          </a:prstGeom>
          <a:noFill/>
        </p:spPr>
        <p:txBody>
          <a:bodyPr wrap="square" rtlCol="0">
            <a:spAutoFit/>
          </a:bodyPr>
          <a:lstStyle/>
          <a:p>
            <a:r>
              <a:rPr lang="en-GB" sz="2400" dirty="0"/>
              <a:t>We </a:t>
            </a:r>
            <a:r>
              <a:rPr lang="en-GB" sz="2400" dirty="0">
                <a:solidFill>
                  <a:srgbClr val="0000FF"/>
                </a:solidFill>
              </a:rPr>
              <a:t>watch</a:t>
            </a:r>
            <a:r>
              <a:rPr lang="en-GB" sz="2400" dirty="0"/>
              <a:t>.</a:t>
            </a:r>
          </a:p>
        </p:txBody>
      </p:sp>
      <p:sp>
        <p:nvSpPr>
          <p:cNvPr id="16" name="TextBox 15"/>
          <p:cNvSpPr txBox="1"/>
          <p:nvPr/>
        </p:nvSpPr>
        <p:spPr>
          <a:xfrm>
            <a:off x="2452370" y="3347140"/>
            <a:ext cx="3083458" cy="461665"/>
          </a:xfrm>
          <a:prstGeom prst="rect">
            <a:avLst/>
          </a:prstGeom>
          <a:noFill/>
        </p:spPr>
        <p:txBody>
          <a:bodyPr wrap="square" rtlCol="0">
            <a:spAutoFit/>
          </a:bodyPr>
          <a:lstStyle/>
          <a:p>
            <a:pPr lvl="0"/>
            <a:r>
              <a:rPr lang="en-GB" sz="2400" dirty="0">
                <a:solidFill>
                  <a:prstClr val="black"/>
                </a:solidFill>
              </a:rPr>
              <a:t>We </a:t>
            </a:r>
            <a:r>
              <a:rPr lang="en-GB" sz="2400" dirty="0">
                <a:solidFill>
                  <a:srgbClr val="0000FF"/>
                </a:solidFill>
              </a:rPr>
              <a:t>watched</a:t>
            </a:r>
            <a:r>
              <a:rPr lang="en-GB" sz="2400" dirty="0">
                <a:solidFill>
                  <a:prstClr val="black"/>
                </a:solidFill>
              </a:rPr>
              <a:t>.</a:t>
            </a:r>
          </a:p>
        </p:txBody>
      </p:sp>
      <p:sp>
        <p:nvSpPr>
          <p:cNvPr id="18" name="TextBox 17"/>
          <p:cNvSpPr txBox="1"/>
          <p:nvPr/>
        </p:nvSpPr>
        <p:spPr>
          <a:xfrm>
            <a:off x="6853761" y="3952552"/>
            <a:ext cx="3083458" cy="461665"/>
          </a:xfrm>
          <a:prstGeom prst="rect">
            <a:avLst/>
          </a:prstGeom>
          <a:noFill/>
        </p:spPr>
        <p:txBody>
          <a:bodyPr wrap="square" rtlCol="0">
            <a:spAutoFit/>
          </a:bodyPr>
          <a:lstStyle/>
          <a:p>
            <a:r>
              <a:rPr lang="en-GB" sz="2400" dirty="0"/>
              <a:t>The man </a:t>
            </a:r>
            <a:r>
              <a:rPr lang="en-GB" sz="2400" dirty="0">
                <a:solidFill>
                  <a:srgbClr val="0000FF"/>
                </a:solidFill>
              </a:rPr>
              <a:t>sleeps</a:t>
            </a:r>
            <a:r>
              <a:rPr lang="en-GB" sz="2400" dirty="0"/>
              <a:t>.</a:t>
            </a:r>
          </a:p>
        </p:txBody>
      </p:sp>
      <p:sp>
        <p:nvSpPr>
          <p:cNvPr id="19" name="TextBox 18"/>
          <p:cNvSpPr txBox="1"/>
          <p:nvPr/>
        </p:nvSpPr>
        <p:spPr>
          <a:xfrm>
            <a:off x="2452370" y="3958973"/>
            <a:ext cx="3083458" cy="461665"/>
          </a:xfrm>
          <a:prstGeom prst="rect">
            <a:avLst/>
          </a:prstGeom>
          <a:noFill/>
        </p:spPr>
        <p:txBody>
          <a:bodyPr wrap="square" rtlCol="0">
            <a:spAutoFit/>
          </a:bodyPr>
          <a:lstStyle/>
          <a:p>
            <a:r>
              <a:rPr lang="en-GB" sz="2400" dirty="0"/>
              <a:t>The man </a:t>
            </a:r>
            <a:r>
              <a:rPr lang="en-GB" sz="2400" dirty="0">
                <a:solidFill>
                  <a:srgbClr val="0000FF"/>
                </a:solidFill>
              </a:rPr>
              <a:t>slept</a:t>
            </a:r>
            <a:r>
              <a:rPr lang="en-GB" sz="2400" dirty="0"/>
              <a:t>.</a:t>
            </a:r>
          </a:p>
        </p:txBody>
      </p:sp>
      <p:pic>
        <p:nvPicPr>
          <p:cNvPr id="2" name="Picture 1">
            <a:extLst>
              <a:ext uri="{FF2B5EF4-FFF2-40B4-BE49-F238E27FC236}">
                <a16:creationId xmlns:a16="http://schemas.microsoft.com/office/drawing/2014/main" id="{01C3122C-7652-E94A-8F6A-E2B34DFB254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9413" y="3094261"/>
            <a:ext cx="1719981" cy="1147776"/>
          </a:xfrm>
          <a:prstGeom prst="rect">
            <a:avLst/>
          </a:prstGeom>
        </p:spPr>
      </p:pic>
      <p:sp>
        <p:nvSpPr>
          <p:cNvPr id="17" name="Speech Bubble: Rectangle with Corners Rounded 16"/>
          <p:cNvSpPr/>
          <p:nvPr/>
        </p:nvSpPr>
        <p:spPr>
          <a:xfrm>
            <a:off x="1680386" y="4675268"/>
            <a:ext cx="3152233" cy="732025"/>
          </a:xfrm>
          <a:prstGeom prst="wedgeRoundRectCallout">
            <a:avLst>
              <a:gd name="adj1" fmla="val -57925"/>
              <a:gd name="adj2" fmla="val -16000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This way of writing about the past is called the</a:t>
            </a:r>
            <a:r>
              <a:rPr lang="en-GB" b="1" dirty="0">
                <a:solidFill>
                  <a:schemeClr val="tx1"/>
                </a:solidFill>
              </a:rPr>
              <a:t> past tense</a:t>
            </a:r>
            <a:r>
              <a:rPr lang="en-GB" dirty="0">
                <a:solidFill>
                  <a:schemeClr val="tx1"/>
                </a:solidFill>
              </a:rPr>
              <a:t>.</a:t>
            </a:r>
          </a:p>
        </p:txBody>
      </p:sp>
      <p:pic>
        <p:nvPicPr>
          <p:cNvPr id="3" name="Online Media 2" descr="Recorded Sound">
            <a:hlinkClick r:id="" action="ppaction://media"/>
            <a:extLst>
              <a:ext uri="{FF2B5EF4-FFF2-40B4-BE49-F238E27FC236}">
                <a16:creationId xmlns:a16="http://schemas.microsoft.com/office/drawing/2014/main" id="{6DCCE5E3-ADB1-4C4E-B7BE-D620CA3FCB3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238069" y="4873374"/>
            <a:ext cx="812800" cy="812800"/>
          </a:xfrm>
          <a:prstGeom prst="rect">
            <a:avLst/>
          </a:prstGeom>
        </p:spPr>
      </p:pic>
    </p:spTree>
    <p:extLst>
      <p:ext uri="{BB962C8B-B14F-4D97-AF65-F5344CB8AC3E}">
        <p14:creationId xmlns:p14="http://schemas.microsoft.com/office/powerpoint/2010/main" val="146661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2515" fill="hold"/>
                                        <p:tgtEl>
                                          <p:spTgt spid="3"/>
                                        </p:tgtEl>
                                      </p:cBhvr>
                                    </p:cmd>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dissolve">
                                      <p:cBhvr>
                                        <p:cTn id="43" dur="500"/>
                                        <p:tgtEl>
                                          <p:spTgt spid="2"/>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dissolve">
                                      <p:cBhvr>
                                        <p:cTn id="4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7" fill="hold" display="0">
                  <p:stCondLst>
                    <p:cond delay="indefinite"/>
                  </p:stCondLst>
                  <p:endCondLst>
                    <p:cond evt="onStopAudio" delay="0">
                      <p:tgtEl>
                        <p:sldTgt/>
                      </p:tgtEl>
                    </p:cond>
                  </p:endCondLst>
                </p:cTn>
                <p:tgtEl>
                  <p:spTgt spid="3"/>
                </p:tgtEl>
              </p:cMediaNode>
            </p:audio>
          </p:childTnLst>
        </p:cTn>
      </p:par>
    </p:tnLst>
    <p:bldLst>
      <p:bldP spid="11" grpId="0" animBg="1"/>
      <p:bldP spid="12" grpId="0" animBg="1"/>
      <p:bldP spid="13" grpId="0"/>
      <p:bldP spid="14" grpId="0"/>
      <p:bldP spid="15" grpId="0"/>
      <p:bldP spid="16" grpId="0"/>
      <p:bldP spid="18" grpId="0"/>
      <p:bldP spid="19" grpId="0"/>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8037" y="877070"/>
            <a:ext cx="10573555" cy="646331"/>
          </a:xfrm>
          <a:prstGeom prst="rect">
            <a:avLst/>
          </a:prstGeom>
          <a:noFill/>
        </p:spPr>
        <p:txBody>
          <a:bodyPr wrap="square" rtlCol="0">
            <a:spAutoFit/>
          </a:bodyPr>
          <a:lstStyle/>
          <a:p>
            <a:pPr algn="ctr"/>
            <a:r>
              <a:rPr lang="en-GB" sz="3600" b="1" dirty="0">
                <a:solidFill>
                  <a:srgbClr val="0000FF"/>
                </a:solidFill>
              </a:rPr>
              <a:t>Present Perfect Form</a:t>
            </a:r>
            <a:r>
              <a:rPr lang="en-GB" sz="3600" b="1" dirty="0"/>
              <a:t> </a:t>
            </a:r>
          </a:p>
        </p:txBody>
      </p:sp>
      <p:sp>
        <p:nvSpPr>
          <p:cNvPr id="5" name="TextBox 4"/>
          <p:cNvSpPr txBox="1"/>
          <p:nvPr/>
        </p:nvSpPr>
        <p:spPr>
          <a:xfrm>
            <a:off x="978995" y="2711276"/>
            <a:ext cx="7872947" cy="1964512"/>
          </a:xfrm>
          <a:prstGeom prst="rect">
            <a:avLst/>
          </a:prstGeom>
          <a:noFill/>
        </p:spPr>
        <p:txBody>
          <a:bodyPr wrap="square" rtlCol="0">
            <a:spAutoFit/>
          </a:bodyPr>
          <a:lstStyle/>
          <a:p>
            <a:pPr algn="ctr">
              <a:lnSpc>
                <a:spcPct val="150000"/>
              </a:lnSpc>
            </a:pPr>
            <a:r>
              <a:rPr lang="en-GB" sz="2800" dirty="0"/>
              <a:t>The monkeys </a:t>
            </a:r>
            <a:r>
              <a:rPr lang="en-GB" sz="2800" u="sng" dirty="0">
                <a:solidFill>
                  <a:srgbClr val="0000FF"/>
                </a:solidFill>
              </a:rPr>
              <a:t>have</a:t>
            </a:r>
            <a:r>
              <a:rPr lang="en-GB" sz="2800" dirty="0">
                <a:solidFill>
                  <a:srgbClr val="0000FF"/>
                </a:solidFill>
              </a:rPr>
              <a:t> come </a:t>
            </a:r>
            <a:r>
              <a:rPr lang="en-GB" sz="2800" dirty="0"/>
              <a:t>to the man.</a:t>
            </a:r>
          </a:p>
          <a:p>
            <a:pPr algn="ctr">
              <a:lnSpc>
                <a:spcPct val="150000"/>
              </a:lnSpc>
            </a:pPr>
            <a:r>
              <a:rPr lang="en-GB" sz="2800" dirty="0"/>
              <a:t>The man </a:t>
            </a:r>
            <a:r>
              <a:rPr lang="en-GB" sz="2800" u="sng" dirty="0">
                <a:solidFill>
                  <a:srgbClr val="0000FF"/>
                </a:solidFill>
              </a:rPr>
              <a:t>has</a:t>
            </a:r>
            <a:r>
              <a:rPr lang="en-GB" sz="2800" dirty="0">
                <a:solidFill>
                  <a:srgbClr val="0000FF"/>
                </a:solidFill>
              </a:rPr>
              <a:t> </a:t>
            </a:r>
            <a:r>
              <a:rPr lang="en-GB" sz="2800" dirty="0"/>
              <a:t>not</a:t>
            </a:r>
            <a:r>
              <a:rPr lang="en-GB" sz="2800" dirty="0">
                <a:solidFill>
                  <a:srgbClr val="0000FF"/>
                </a:solidFill>
              </a:rPr>
              <a:t> woken</a:t>
            </a:r>
            <a:r>
              <a:rPr lang="en-GB" sz="2800" dirty="0"/>
              <a:t>.</a:t>
            </a:r>
          </a:p>
          <a:p>
            <a:pPr algn="ctr">
              <a:lnSpc>
                <a:spcPct val="150000"/>
              </a:lnSpc>
            </a:pPr>
            <a:r>
              <a:rPr lang="en-GB" sz="2800" dirty="0"/>
              <a:t>They </a:t>
            </a:r>
            <a:r>
              <a:rPr lang="en-GB" sz="2800" u="sng" dirty="0">
                <a:solidFill>
                  <a:srgbClr val="0000FF"/>
                </a:solidFill>
              </a:rPr>
              <a:t>have</a:t>
            </a:r>
            <a:r>
              <a:rPr lang="en-GB" sz="2800" dirty="0">
                <a:solidFill>
                  <a:srgbClr val="0000FF"/>
                </a:solidFill>
              </a:rPr>
              <a:t> chattered </a:t>
            </a:r>
            <a:r>
              <a:rPr lang="en-GB" sz="2800" dirty="0"/>
              <a:t>to him.</a:t>
            </a:r>
          </a:p>
        </p:txBody>
      </p:sp>
      <p:sp>
        <p:nvSpPr>
          <p:cNvPr id="7" name="Rectangle 6"/>
          <p:cNvSpPr/>
          <p:nvPr/>
        </p:nvSpPr>
        <p:spPr>
          <a:xfrm>
            <a:off x="506437" y="464234"/>
            <a:ext cx="11141612" cy="5852160"/>
          </a:xfrm>
          <a:prstGeom prst="rect">
            <a:avLst/>
          </a:prstGeom>
          <a:noFill/>
          <a:ln w="63500" cmpd="dbl">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Straight Arrow Connector 8"/>
          <p:cNvCxnSpPr/>
          <p:nvPr/>
        </p:nvCxnSpPr>
        <p:spPr>
          <a:xfrm flipV="1">
            <a:off x="2617348" y="4690810"/>
            <a:ext cx="1176744" cy="66410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143000" y="5368924"/>
            <a:ext cx="2257470" cy="646331"/>
          </a:xfrm>
          <a:prstGeom prst="rect">
            <a:avLst/>
          </a:prstGeom>
          <a:solidFill>
            <a:schemeClr val="accent1">
              <a:lumMod val="20000"/>
              <a:lumOff val="80000"/>
            </a:schemeClr>
          </a:solidFill>
        </p:spPr>
        <p:txBody>
          <a:bodyPr wrap="square">
            <a:spAutoFit/>
          </a:bodyPr>
          <a:lstStyle/>
          <a:p>
            <a:pPr algn="ctr"/>
            <a:r>
              <a:rPr lang="en-GB" b="1" dirty="0">
                <a:solidFill>
                  <a:srgbClr val="0000FF"/>
                </a:solidFill>
              </a:rPr>
              <a:t>present</a:t>
            </a:r>
            <a:r>
              <a:rPr lang="en-GB" dirty="0">
                <a:solidFill>
                  <a:srgbClr val="0000FF"/>
                </a:solidFill>
              </a:rPr>
              <a:t> tense form of </a:t>
            </a:r>
            <a:r>
              <a:rPr lang="en-GB" b="1" dirty="0">
                <a:solidFill>
                  <a:srgbClr val="0000FF"/>
                </a:solidFill>
              </a:rPr>
              <a:t>have </a:t>
            </a:r>
            <a:r>
              <a:rPr lang="en-GB" i="1" dirty="0">
                <a:solidFill>
                  <a:srgbClr val="0000FF"/>
                </a:solidFill>
              </a:rPr>
              <a:t>(helping verb)</a:t>
            </a:r>
            <a:endParaRPr lang="en-GB" i="1" dirty="0"/>
          </a:p>
        </p:txBody>
      </p:sp>
      <p:sp>
        <p:nvSpPr>
          <p:cNvPr id="13" name="Rectangle 12"/>
          <p:cNvSpPr/>
          <p:nvPr/>
        </p:nvSpPr>
        <p:spPr>
          <a:xfrm>
            <a:off x="3705098" y="5379438"/>
            <a:ext cx="2817197" cy="646331"/>
          </a:xfrm>
          <a:prstGeom prst="rect">
            <a:avLst/>
          </a:prstGeom>
          <a:solidFill>
            <a:schemeClr val="accent1">
              <a:lumMod val="20000"/>
              <a:lumOff val="80000"/>
            </a:schemeClr>
          </a:solidFill>
        </p:spPr>
        <p:txBody>
          <a:bodyPr wrap="square">
            <a:spAutoFit/>
          </a:bodyPr>
          <a:lstStyle/>
          <a:p>
            <a:r>
              <a:rPr lang="en-GB" b="1" dirty="0">
                <a:solidFill>
                  <a:srgbClr val="0000FF"/>
                </a:solidFill>
              </a:rPr>
              <a:t>past participle</a:t>
            </a:r>
            <a:r>
              <a:rPr lang="en-GB" dirty="0">
                <a:solidFill>
                  <a:srgbClr val="0000FF"/>
                </a:solidFill>
              </a:rPr>
              <a:t> of main verb (completed/perfected)</a:t>
            </a:r>
            <a:endParaRPr lang="en-GB" b="1" dirty="0"/>
          </a:p>
        </p:txBody>
      </p:sp>
      <p:cxnSp>
        <p:nvCxnSpPr>
          <p:cNvPr id="15" name="Straight Arrow Connector 14"/>
          <p:cNvCxnSpPr/>
          <p:nvPr/>
        </p:nvCxnSpPr>
        <p:spPr>
          <a:xfrm flipV="1">
            <a:off x="5174138" y="4675788"/>
            <a:ext cx="66482" cy="66410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B93583F3-5347-4B48-8D57-FAC507EB436B}"/>
              </a:ext>
            </a:extLst>
          </p:cNvPr>
          <p:cNvSpPr/>
          <p:nvPr/>
        </p:nvSpPr>
        <p:spPr>
          <a:xfrm>
            <a:off x="646069" y="1524797"/>
            <a:ext cx="10622202" cy="830997"/>
          </a:xfrm>
          <a:prstGeom prst="rect">
            <a:avLst/>
          </a:prstGeom>
        </p:spPr>
        <p:txBody>
          <a:bodyPr wrap="square">
            <a:spAutoFit/>
          </a:bodyPr>
          <a:lstStyle/>
          <a:p>
            <a:pPr algn="ctr">
              <a:spcAft>
                <a:spcPts val="0"/>
              </a:spcAft>
            </a:pPr>
            <a:r>
              <a:rPr lang="en-GB" sz="2400" dirty="0">
                <a:latin typeface="Calibri" panose="020F0502020204030204" pitchFamily="34" charset="0"/>
                <a:ea typeface="MS Mincho"/>
                <a:cs typeface="Times New Roman" panose="02020603050405020304" pitchFamily="18" charset="0"/>
              </a:rPr>
              <a:t>The present perfect form is created by using </a:t>
            </a:r>
            <a:r>
              <a:rPr lang="en-GB" sz="2400" b="1" dirty="0">
                <a:latin typeface="Calibri" panose="020F0502020204030204" pitchFamily="34" charset="0"/>
                <a:ea typeface="MS Mincho"/>
                <a:cs typeface="Times New Roman" panose="02020603050405020304" pitchFamily="18" charset="0"/>
              </a:rPr>
              <a:t>two</a:t>
            </a:r>
            <a:r>
              <a:rPr lang="en-GB" sz="2400" dirty="0">
                <a:latin typeface="Calibri" panose="020F0502020204030204" pitchFamily="34" charset="0"/>
                <a:ea typeface="MS Mincho"/>
                <a:cs typeface="Times New Roman" panose="02020603050405020304" pitchFamily="18" charset="0"/>
              </a:rPr>
              <a:t> verbs: the present form of ‘</a:t>
            </a:r>
            <a:r>
              <a:rPr lang="en-GB" sz="2400" u="sng" dirty="0">
                <a:solidFill>
                  <a:srgbClr val="0000FF"/>
                </a:solidFill>
                <a:latin typeface="Calibri" panose="020F0502020204030204" pitchFamily="34" charset="0"/>
                <a:ea typeface="MS Mincho"/>
                <a:cs typeface="Times New Roman" panose="02020603050405020304" pitchFamily="18" charset="0"/>
              </a:rPr>
              <a:t>have</a:t>
            </a:r>
            <a:r>
              <a:rPr lang="en-GB" sz="2400" dirty="0">
                <a:latin typeface="Calibri" panose="020F0502020204030204" pitchFamily="34" charset="0"/>
                <a:ea typeface="MS Mincho"/>
                <a:cs typeface="Times New Roman" panose="02020603050405020304" pitchFamily="18" charset="0"/>
              </a:rPr>
              <a:t>’ with the past participle of the main </a:t>
            </a:r>
            <a:r>
              <a:rPr lang="en-GB" sz="2400" dirty="0">
                <a:solidFill>
                  <a:srgbClr val="0000FF"/>
                </a:solidFill>
                <a:latin typeface="Calibri" panose="020F0502020204030204" pitchFamily="34" charset="0"/>
                <a:ea typeface="MS Mincho"/>
                <a:cs typeface="Times New Roman" panose="02020603050405020304" pitchFamily="18" charset="0"/>
              </a:rPr>
              <a:t>verb.</a:t>
            </a:r>
            <a:r>
              <a:rPr lang="en-GB" sz="2400" dirty="0">
                <a:latin typeface="Calibri" panose="020F0502020204030204" pitchFamily="34" charset="0"/>
                <a:ea typeface="MS Mincho"/>
                <a:cs typeface="Times New Roman" panose="02020603050405020304" pitchFamily="18" charset="0"/>
              </a:rPr>
              <a:t>  </a:t>
            </a:r>
            <a:endParaRPr lang="en-GB" sz="2400" dirty="0">
              <a:latin typeface="Cambria" panose="02040503050406030204" pitchFamily="18" charset="0"/>
              <a:ea typeface="MS Mincho"/>
              <a:cs typeface="Times New Roman" panose="02020603050405020304" pitchFamily="18" charset="0"/>
            </a:endParaRPr>
          </a:p>
        </p:txBody>
      </p:sp>
      <p:pic>
        <p:nvPicPr>
          <p:cNvPr id="4" name="Picture 3">
            <a:extLst>
              <a:ext uri="{FF2B5EF4-FFF2-40B4-BE49-F238E27FC236}">
                <a16:creationId xmlns:a16="http://schemas.microsoft.com/office/drawing/2014/main" id="{E96875D6-EF9E-F045-9461-44FCE899C87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30514" y="2650830"/>
            <a:ext cx="2787972" cy="2085403"/>
          </a:xfrm>
          <a:prstGeom prst="rect">
            <a:avLst/>
          </a:prstGeom>
        </p:spPr>
      </p:pic>
      <p:pic>
        <p:nvPicPr>
          <p:cNvPr id="8" name="Online Media 7" descr="Recorded Sound">
            <a:hlinkClick r:id="" action="ppaction://media"/>
            <a:extLst>
              <a:ext uri="{FF2B5EF4-FFF2-40B4-BE49-F238E27FC236}">
                <a16:creationId xmlns:a16="http://schemas.microsoft.com/office/drawing/2014/main" id="{EEB49186-4901-C341-9869-5BAE4FBF8DB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377196" y="5202455"/>
            <a:ext cx="812800" cy="812800"/>
          </a:xfrm>
          <a:prstGeom prst="rect">
            <a:avLst/>
          </a:prstGeom>
        </p:spPr>
      </p:pic>
      <p:pic>
        <p:nvPicPr>
          <p:cNvPr id="11" name="Online Media 10" descr="Recorded Sound">
            <a:hlinkClick r:id="" action="ppaction://media"/>
            <a:extLst>
              <a:ext uri="{FF2B5EF4-FFF2-40B4-BE49-F238E27FC236}">
                <a16:creationId xmlns:a16="http://schemas.microsoft.com/office/drawing/2014/main" id="{1E4C17C6-83BC-E441-B93C-CFA7309AA9FB}"/>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0312086" y="564479"/>
            <a:ext cx="812800" cy="812800"/>
          </a:xfrm>
          <a:prstGeom prst="rect">
            <a:avLst/>
          </a:prstGeom>
        </p:spPr>
      </p:pic>
    </p:spTree>
    <p:extLst>
      <p:ext uri="{BB962C8B-B14F-4D97-AF65-F5344CB8AC3E}">
        <p14:creationId xmlns:p14="http://schemas.microsoft.com/office/powerpoint/2010/main" val="79091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6068" fill="hold"/>
                                        <p:tgtEl>
                                          <p:spTgt spid="11"/>
                                        </p:tgtEl>
                                      </p:cBhvr>
                                    </p:cmd>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mediacall" presetSubtype="0" fill="hold" nodeType="clickEffect">
                                  <p:stCondLst>
                                    <p:cond delay="0"/>
                                  </p:stCondLst>
                                  <p:childTnLst>
                                    <p:cmd type="call" cmd="playFrom(0.0)">
                                      <p:cBhvr>
                                        <p:cTn id="39" dur="12747"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0" fill="hold" display="0">
                  <p:stCondLst>
                    <p:cond delay="indefinite"/>
                  </p:stCondLst>
                  <p:endCondLst>
                    <p:cond evt="onStopAudio" delay="0">
                      <p:tgtEl>
                        <p:sldTgt/>
                      </p:tgtEl>
                    </p:cond>
                  </p:endCondLst>
                </p:cTn>
                <p:tgtEl>
                  <p:spTgt spid="8"/>
                </p:tgtEl>
              </p:cMediaNode>
            </p:audio>
            <p:audio>
              <p:cMediaNode vol="80000">
                <p:cTn id="41" fill="hold" display="0">
                  <p:stCondLst>
                    <p:cond delay="indefinite"/>
                  </p:stCondLst>
                  <p:endCondLst>
                    <p:cond evt="onStopAudio" delay="0">
                      <p:tgtEl>
                        <p:sldTgt/>
                      </p:tgtEl>
                    </p:cond>
                  </p:endCondLst>
                </p:cTn>
                <p:tgtEl>
                  <p:spTgt spid="11"/>
                </p:tgtEl>
              </p:cMediaNode>
            </p:audio>
          </p:childTnLst>
        </p:cTn>
      </p:par>
    </p:tnLst>
    <p:bldLst>
      <p:bldP spid="5" grpId="0" uiExpand="1" build="p"/>
      <p:bldP spid="10" grpId="0" animBg="1"/>
      <p:bldP spid="13"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0465" y="357993"/>
            <a:ext cx="10573555" cy="837473"/>
          </a:xfrm>
          <a:prstGeom prst="rect">
            <a:avLst/>
          </a:prstGeom>
          <a:noFill/>
        </p:spPr>
        <p:txBody>
          <a:bodyPr wrap="square" rtlCol="0">
            <a:spAutoFit/>
          </a:bodyPr>
          <a:lstStyle/>
          <a:p>
            <a:pPr algn="ctr">
              <a:lnSpc>
                <a:spcPct val="150000"/>
              </a:lnSpc>
              <a:spcAft>
                <a:spcPts val="0"/>
              </a:spcAft>
            </a:pPr>
            <a:r>
              <a:rPr lang="en-GB" sz="3600" b="1" dirty="0">
                <a:solidFill>
                  <a:srgbClr val="0000FF"/>
                </a:solidFill>
                <a:ea typeface="MS Mincho"/>
                <a:cs typeface="Times New Roman" panose="02020603050405020304" pitchFamily="18" charset="0"/>
              </a:rPr>
              <a:t>Present perfect form or past tense</a:t>
            </a:r>
          </a:p>
        </p:txBody>
      </p:sp>
      <p:sp>
        <p:nvSpPr>
          <p:cNvPr id="7" name="Rectangle 6"/>
          <p:cNvSpPr/>
          <p:nvPr/>
        </p:nvSpPr>
        <p:spPr>
          <a:xfrm>
            <a:off x="506437" y="464234"/>
            <a:ext cx="11141612" cy="5852160"/>
          </a:xfrm>
          <a:prstGeom prst="rect">
            <a:avLst/>
          </a:prstGeom>
          <a:noFill/>
          <a:ln w="63500" cmpd="dbl">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p:nvSpPr>
        <p:spPr>
          <a:xfrm>
            <a:off x="939392" y="2109896"/>
            <a:ext cx="4754815" cy="669029"/>
          </a:xfrm>
          <a:prstGeom prst="rect">
            <a:avLst/>
          </a:prstGeom>
        </p:spPr>
        <p:txBody>
          <a:bodyPr wrap="square">
            <a:spAutoFit/>
          </a:bodyPr>
          <a:lstStyle/>
          <a:p>
            <a:pPr algn="ctr">
              <a:lnSpc>
                <a:spcPct val="150000"/>
              </a:lnSpc>
              <a:spcAft>
                <a:spcPts val="0"/>
              </a:spcAft>
            </a:pPr>
            <a:r>
              <a:rPr lang="en-GB" sz="2800" dirty="0">
                <a:latin typeface="Calibri" panose="020F0502020204030204" pitchFamily="34" charset="0"/>
                <a:ea typeface="Cambria" panose="02040503050406030204" pitchFamily="18" charset="0"/>
                <a:cs typeface="Times New Roman" panose="02020603050405020304" pitchFamily="18" charset="0"/>
              </a:rPr>
              <a:t>The birds flew over the forest.</a:t>
            </a:r>
            <a:endParaRPr lang="en-GB" sz="2800" dirty="0">
              <a:latin typeface="Cambria" panose="02040503050406030204" pitchFamily="18" charset="0"/>
              <a:ea typeface="MS Mincho"/>
              <a:cs typeface="Times New Roman" panose="02020603050405020304" pitchFamily="18" charset="0"/>
            </a:endParaRPr>
          </a:p>
        </p:txBody>
      </p:sp>
      <p:sp>
        <p:nvSpPr>
          <p:cNvPr id="10" name="Rectangle 9"/>
          <p:cNvSpPr/>
          <p:nvPr/>
        </p:nvSpPr>
        <p:spPr>
          <a:xfrm>
            <a:off x="6224816" y="3002355"/>
            <a:ext cx="4478727" cy="669029"/>
          </a:xfrm>
          <a:prstGeom prst="rect">
            <a:avLst/>
          </a:prstGeom>
        </p:spPr>
        <p:txBody>
          <a:bodyPr wrap="none">
            <a:spAutoFit/>
          </a:bodyPr>
          <a:lstStyle/>
          <a:p>
            <a:pPr algn="ctr">
              <a:lnSpc>
                <a:spcPct val="150000"/>
              </a:lnSpc>
              <a:spcAft>
                <a:spcPts val="0"/>
              </a:spcAft>
            </a:pPr>
            <a:r>
              <a:rPr lang="en-GB" sz="2800" dirty="0">
                <a:latin typeface="Calibri" panose="020F0502020204030204" pitchFamily="34" charset="0"/>
                <a:ea typeface="Cambria" panose="02040503050406030204" pitchFamily="18" charset="0"/>
                <a:cs typeface="Times New Roman" panose="02020603050405020304" pitchFamily="18" charset="0"/>
              </a:rPr>
              <a:t>They cleared the underbrush.</a:t>
            </a:r>
            <a:endParaRPr lang="en-GB" sz="2800" dirty="0">
              <a:latin typeface="Cambria" panose="02040503050406030204" pitchFamily="18" charset="0"/>
              <a:ea typeface="MS Mincho"/>
              <a:cs typeface="Times New Roman" panose="02020603050405020304" pitchFamily="18" charset="0"/>
            </a:endParaRPr>
          </a:p>
        </p:txBody>
      </p:sp>
      <p:sp>
        <p:nvSpPr>
          <p:cNvPr id="11" name="Rectangle 10"/>
          <p:cNvSpPr/>
          <p:nvPr/>
        </p:nvSpPr>
        <p:spPr>
          <a:xfrm>
            <a:off x="1580787" y="3055799"/>
            <a:ext cx="4096251" cy="669029"/>
          </a:xfrm>
          <a:prstGeom prst="rect">
            <a:avLst/>
          </a:prstGeom>
        </p:spPr>
        <p:txBody>
          <a:bodyPr wrap="none">
            <a:spAutoFit/>
          </a:bodyPr>
          <a:lstStyle/>
          <a:p>
            <a:pPr algn="ctr">
              <a:lnSpc>
                <a:spcPct val="150000"/>
              </a:lnSpc>
              <a:spcAft>
                <a:spcPts val="0"/>
              </a:spcAft>
            </a:pPr>
            <a:r>
              <a:rPr lang="en-GB" sz="2800" dirty="0">
                <a:latin typeface="Calibri" panose="020F0502020204030204" pitchFamily="34" charset="0"/>
                <a:ea typeface="Cambria" panose="02040503050406030204" pitchFamily="18" charset="0"/>
                <a:cs typeface="Times New Roman" panose="02020603050405020304" pitchFamily="18" charset="0"/>
              </a:rPr>
              <a:t>People settled on the land.</a:t>
            </a:r>
            <a:endParaRPr lang="en-GB" sz="2800" dirty="0">
              <a:latin typeface="Cambria" panose="02040503050406030204" pitchFamily="18" charset="0"/>
              <a:ea typeface="MS Mincho"/>
              <a:cs typeface="Times New Roman" panose="02020603050405020304" pitchFamily="18" charset="0"/>
            </a:endParaRPr>
          </a:p>
        </p:txBody>
      </p:sp>
      <p:sp>
        <p:nvSpPr>
          <p:cNvPr id="12" name="Rectangle 11"/>
          <p:cNvSpPr/>
          <p:nvPr/>
        </p:nvSpPr>
        <p:spPr>
          <a:xfrm>
            <a:off x="5904762" y="3803576"/>
            <a:ext cx="5527026" cy="669029"/>
          </a:xfrm>
          <a:prstGeom prst="rect">
            <a:avLst/>
          </a:prstGeom>
        </p:spPr>
        <p:txBody>
          <a:bodyPr wrap="none">
            <a:spAutoFit/>
          </a:bodyPr>
          <a:lstStyle/>
          <a:p>
            <a:pPr algn="ctr">
              <a:lnSpc>
                <a:spcPct val="150000"/>
              </a:lnSpc>
              <a:spcAft>
                <a:spcPts val="0"/>
              </a:spcAft>
            </a:pPr>
            <a:r>
              <a:rPr lang="en-GB" sz="2800" dirty="0">
                <a:latin typeface="Calibri" panose="020F0502020204030204" pitchFamily="34" charset="0"/>
                <a:ea typeface="Cambria" panose="02040503050406030204" pitchFamily="18" charset="0"/>
                <a:cs typeface="Times New Roman" panose="02020603050405020304" pitchFamily="18" charset="0"/>
              </a:rPr>
              <a:t>The birds have flown over the forest.</a:t>
            </a:r>
            <a:endParaRPr lang="en-GB" sz="2800" dirty="0">
              <a:latin typeface="Cambria" panose="02040503050406030204" pitchFamily="18" charset="0"/>
              <a:ea typeface="MS Mincho"/>
              <a:cs typeface="Times New Roman" panose="02020603050405020304" pitchFamily="18" charset="0"/>
            </a:endParaRPr>
          </a:p>
        </p:txBody>
      </p:sp>
      <p:sp>
        <p:nvSpPr>
          <p:cNvPr id="13" name="Rectangle 12"/>
          <p:cNvSpPr/>
          <p:nvPr/>
        </p:nvSpPr>
        <p:spPr>
          <a:xfrm>
            <a:off x="6127162" y="2152031"/>
            <a:ext cx="4869025" cy="669029"/>
          </a:xfrm>
          <a:prstGeom prst="rect">
            <a:avLst/>
          </a:prstGeom>
        </p:spPr>
        <p:txBody>
          <a:bodyPr wrap="none">
            <a:spAutoFit/>
          </a:bodyPr>
          <a:lstStyle/>
          <a:p>
            <a:pPr algn="ctr">
              <a:lnSpc>
                <a:spcPct val="150000"/>
              </a:lnSpc>
              <a:spcAft>
                <a:spcPts val="0"/>
              </a:spcAft>
            </a:pPr>
            <a:r>
              <a:rPr lang="en-GB" sz="2800" dirty="0">
                <a:latin typeface="Calibri" panose="020F0502020204030204" pitchFamily="34" charset="0"/>
                <a:ea typeface="Cambria" panose="02040503050406030204" pitchFamily="18" charset="0"/>
                <a:cs typeface="Times New Roman" panose="02020603050405020304" pitchFamily="18" charset="0"/>
              </a:rPr>
              <a:t>People have settled on the land.</a:t>
            </a:r>
            <a:endParaRPr lang="en-GB" sz="2800" dirty="0">
              <a:latin typeface="Cambria" panose="02040503050406030204" pitchFamily="18" charset="0"/>
              <a:ea typeface="MS Mincho"/>
              <a:cs typeface="Times New Roman" panose="02020603050405020304" pitchFamily="18" charset="0"/>
            </a:endParaRPr>
          </a:p>
        </p:txBody>
      </p:sp>
      <p:sp>
        <p:nvSpPr>
          <p:cNvPr id="14" name="Rectangle 13"/>
          <p:cNvSpPr/>
          <p:nvPr/>
        </p:nvSpPr>
        <p:spPr>
          <a:xfrm>
            <a:off x="647104" y="3878630"/>
            <a:ext cx="5257658" cy="669029"/>
          </a:xfrm>
          <a:prstGeom prst="rect">
            <a:avLst/>
          </a:prstGeom>
        </p:spPr>
        <p:txBody>
          <a:bodyPr wrap="none">
            <a:spAutoFit/>
          </a:bodyPr>
          <a:lstStyle/>
          <a:p>
            <a:pPr algn="ctr">
              <a:lnSpc>
                <a:spcPct val="150000"/>
              </a:lnSpc>
              <a:spcAft>
                <a:spcPts val="0"/>
              </a:spcAft>
            </a:pPr>
            <a:r>
              <a:rPr lang="en-GB" sz="2800" dirty="0">
                <a:latin typeface="Calibri" panose="020F0502020204030204" pitchFamily="34" charset="0"/>
                <a:ea typeface="Cambria" panose="02040503050406030204" pitchFamily="18" charset="0"/>
                <a:cs typeface="Times New Roman" panose="02020603050405020304" pitchFamily="18" charset="0"/>
              </a:rPr>
              <a:t>They have cleared the underbrush.</a:t>
            </a:r>
            <a:endParaRPr lang="en-GB" sz="2800" dirty="0">
              <a:latin typeface="Cambria" panose="02040503050406030204" pitchFamily="18" charset="0"/>
              <a:ea typeface="MS Mincho"/>
              <a:cs typeface="Times New Roman" panose="02020603050405020304" pitchFamily="18" charset="0"/>
            </a:endParaRPr>
          </a:p>
        </p:txBody>
      </p:sp>
      <p:sp>
        <p:nvSpPr>
          <p:cNvPr id="15" name="Rectangle 14"/>
          <p:cNvSpPr/>
          <p:nvPr/>
        </p:nvSpPr>
        <p:spPr>
          <a:xfrm>
            <a:off x="2585487" y="1091683"/>
            <a:ext cx="7278659" cy="954107"/>
          </a:xfrm>
          <a:prstGeom prst="rect">
            <a:avLst/>
          </a:prstGeom>
        </p:spPr>
        <p:txBody>
          <a:bodyPr wrap="none">
            <a:spAutoFit/>
          </a:bodyPr>
          <a:lstStyle/>
          <a:p>
            <a:pPr algn="ctr"/>
            <a:r>
              <a:rPr lang="en-GB" sz="2800" b="1" i="1" dirty="0">
                <a:solidFill>
                  <a:srgbClr val="7030A0"/>
                </a:solidFill>
                <a:latin typeface="Calibri" panose="020F0502020204030204" pitchFamily="34" charset="0"/>
                <a:ea typeface="MS Mincho"/>
                <a:cs typeface="Times New Roman" panose="02020603050405020304" pitchFamily="18" charset="0"/>
              </a:rPr>
              <a:t>Which of these sentences are in the past tense?</a:t>
            </a:r>
          </a:p>
          <a:p>
            <a:pPr algn="ctr"/>
            <a:r>
              <a:rPr lang="en-GB" sz="2800" b="1" i="1" dirty="0">
                <a:solidFill>
                  <a:srgbClr val="7030A0"/>
                </a:solidFill>
                <a:latin typeface="Calibri" panose="020F0502020204030204" pitchFamily="34" charset="0"/>
                <a:ea typeface="MS Mincho"/>
                <a:cs typeface="Times New Roman" panose="02020603050405020304" pitchFamily="18" charset="0"/>
              </a:rPr>
              <a:t>Which are in the present perfect form?</a:t>
            </a:r>
            <a:endParaRPr lang="en-GB" sz="2800" i="1" dirty="0">
              <a:solidFill>
                <a:srgbClr val="7030A0"/>
              </a:solidFill>
            </a:endParaRPr>
          </a:p>
        </p:txBody>
      </p:sp>
      <p:pic>
        <p:nvPicPr>
          <p:cNvPr id="5" name="Picture 4">
            <a:extLst>
              <a:ext uri="{FF2B5EF4-FFF2-40B4-BE49-F238E27FC236}">
                <a16:creationId xmlns:a16="http://schemas.microsoft.com/office/drawing/2014/main" id="{9898A51D-78CF-D840-A33F-39302109CB9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39927" y="4667675"/>
            <a:ext cx="4129670" cy="1528703"/>
          </a:xfrm>
          <a:prstGeom prst="rect">
            <a:avLst/>
          </a:prstGeom>
        </p:spPr>
      </p:pic>
      <p:pic>
        <p:nvPicPr>
          <p:cNvPr id="16" name="Picture 15">
            <a:extLst>
              <a:ext uri="{FF2B5EF4-FFF2-40B4-BE49-F238E27FC236}">
                <a16:creationId xmlns:a16="http://schemas.microsoft.com/office/drawing/2014/main" id="{AA79377E-A266-DA4B-A287-4D616FC1EFD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784673" y="719849"/>
            <a:ext cx="1772670" cy="1181780"/>
          </a:xfrm>
          <a:prstGeom prst="rect">
            <a:avLst/>
          </a:prstGeom>
        </p:spPr>
      </p:pic>
      <p:pic>
        <p:nvPicPr>
          <p:cNvPr id="17" name="Picture 16">
            <a:extLst>
              <a:ext uri="{FF2B5EF4-FFF2-40B4-BE49-F238E27FC236}">
                <a16:creationId xmlns:a16="http://schemas.microsoft.com/office/drawing/2014/main" id="{0DF261BA-3F05-004F-9318-D69CD2AFE2F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9494" y="784353"/>
            <a:ext cx="1772670" cy="1181780"/>
          </a:xfrm>
          <a:prstGeom prst="rect">
            <a:avLst/>
          </a:prstGeom>
        </p:spPr>
      </p:pic>
      <p:pic>
        <p:nvPicPr>
          <p:cNvPr id="3" name="Online Media 2" descr="Recorded Sound">
            <a:hlinkClick r:id="" action="ppaction://media"/>
            <a:extLst>
              <a:ext uri="{FF2B5EF4-FFF2-40B4-BE49-F238E27FC236}">
                <a16:creationId xmlns:a16="http://schemas.microsoft.com/office/drawing/2014/main" id="{0017D69C-1765-5B41-A7D1-9570B56F0DE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183387" y="4949070"/>
            <a:ext cx="812800" cy="812800"/>
          </a:xfrm>
          <a:prstGeom prst="rect">
            <a:avLst/>
          </a:prstGeom>
        </p:spPr>
      </p:pic>
    </p:spTree>
    <p:extLst>
      <p:ext uri="{BB962C8B-B14F-4D97-AF65-F5344CB8AC3E}">
        <p14:creationId xmlns:p14="http://schemas.microsoft.com/office/powerpoint/2010/main" val="216022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8" presetClass="emph" presetSubtype="0" fill="hold" nodeType="clickEffect">
                                  <p:stCondLst>
                                    <p:cond delay="0"/>
                                  </p:stCondLst>
                                  <p:iterate type="lt">
                                    <p:tmPct val="4000"/>
                                  </p:iterate>
                                  <p:childTnLst>
                                    <p:set>
                                      <p:cBhvr override="childStyle">
                                        <p:cTn id="30" dur="500" fill="hold"/>
                                        <p:tgtEl>
                                          <p:spTgt spid="15">
                                            <p:txEl>
                                              <p:pRg st="0" end="0"/>
                                            </p:txEl>
                                          </p:spTgt>
                                        </p:tgtEl>
                                        <p:attrNameLst>
                                          <p:attrName>style.textDecorationUnderline</p:attrName>
                                        </p:attrNameLst>
                                      </p:cBhvr>
                                      <p:to>
                                        <p:strVal val="true"/>
                                      </p:to>
                                    </p:set>
                                  </p:childTnLst>
                                </p:cTn>
                              </p:par>
                              <p:par>
                                <p:cTn id="31" presetID="18" presetClass="emph" presetSubtype="0" fill="hold" nodeType="withEffect">
                                  <p:stCondLst>
                                    <p:cond delay="0"/>
                                  </p:stCondLst>
                                  <p:iterate type="lt">
                                    <p:tmPct val="4000"/>
                                  </p:iterate>
                                  <p:childTnLst>
                                    <p:set>
                                      <p:cBhvr override="childStyle">
                                        <p:cTn id="32" dur="500" fill="hold"/>
                                        <p:tgtEl>
                                          <p:spTgt spid="15">
                                            <p:txEl>
                                              <p:pRg st="1" end="1"/>
                                            </p:txEl>
                                          </p:spTgt>
                                        </p:tgtEl>
                                        <p:attrNameLst>
                                          <p:attrName>style.textDecorationUnderline</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738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7" fill="hold" display="0">
                  <p:stCondLst>
                    <p:cond delay="indefinite"/>
                  </p:stCondLst>
                  <p:endCondLst>
                    <p:cond evt="onStopAudio" delay="0">
                      <p:tgtEl>
                        <p:sldTgt/>
                      </p:tgtEl>
                    </p:cond>
                  </p:endCondLst>
                </p:cTn>
                <p:tgtEl>
                  <p:spTgt spid="3"/>
                </p:tgtEl>
              </p:cMediaNode>
            </p:audio>
          </p:childTnLst>
        </p:cTn>
      </p:par>
    </p:tnLst>
    <p:bldLst>
      <p:bldP spid="9" grpId="0"/>
      <p:bldP spid="10" grpId="0"/>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0465" y="357993"/>
            <a:ext cx="10573555" cy="837473"/>
          </a:xfrm>
          <a:prstGeom prst="rect">
            <a:avLst/>
          </a:prstGeom>
          <a:noFill/>
        </p:spPr>
        <p:txBody>
          <a:bodyPr wrap="square" rtlCol="0">
            <a:spAutoFit/>
          </a:bodyPr>
          <a:lstStyle/>
          <a:p>
            <a:pPr algn="ctr">
              <a:lnSpc>
                <a:spcPct val="150000"/>
              </a:lnSpc>
              <a:spcAft>
                <a:spcPts val="0"/>
              </a:spcAft>
            </a:pPr>
            <a:r>
              <a:rPr lang="en-GB" sz="3600" b="1" dirty="0">
                <a:solidFill>
                  <a:srgbClr val="0000FF"/>
                </a:solidFill>
                <a:ea typeface="MS Mincho"/>
                <a:cs typeface="Times New Roman" panose="02020603050405020304" pitchFamily="18" charset="0"/>
              </a:rPr>
              <a:t>Present perfect form or past tense</a:t>
            </a:r>
          </a:p>
        </p:txBody>
      </p:sp>
      <p:sp>
        <p:nvSpPr>
          <p:cNvPr id="7" name="Rectangle 6"/>
          <p:cNvSpPr/>
          <p:nvPr/>
        </p:nvSpPr>
        <p:spPr>
          <a:xfrm>
            <a:off x="506437" y="464234"/>
            <a:ext cx="11141612" cy="5852160"/>
          </a:xfrm>
          <a:prstGeom prst="rect">
            <a:avLst/>
          </a:prstGeom>
          <a:noFill/>
          <a:ln w="63500" cmpd="dbl">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6" name="Table 5"/>
          <p:cNvGraphicFramePr>
            <a:graphicFrameLocks noGrp="1"/>
          </p:cNvGraphicFramePr>
          <p:nvPr/>
        </p:nvGraphicFramePr>
        <p:xfrm>
          <a:off x="1819656" y="2298465"/>
          <a:ext cx="7968681" cy="3431618"/>
        </p:xfrm>
        <a:graphic>
          <a:graphicData uri="http://schemas.openxmlformats.org/drawingml/2006/table">
            <a:tbl>
              <a:tblPr firstRow="1" firstCol="1" bandRow="1"/>
              <a:tblGrid>
                <a:gridCol w="3983872">
                  <a:extLst>
                    <a:ext uri="{9D8B030D-6E8A-4147-A177-3AD203B41FA5}">
                      <a16:colId xmlns:a16="http://schemas.microsoft.com/office/drawing/2014/main" val="4031140314"/>
                    </a:ext>
                  </a:extLst>
                </a:gridCol>
                <a:gridCol w="3984809">
                  <a:extLst>
                    <a:ext uri="{9D8B030D-6E8A-4147-A177-3AD203B41FA5}">
                      <a16:colId xmlns:a16="http://schemas.microsoft.com/office/drawing/2014/main" val="1136001904"/>
                    </a:ext>
                  </a:extLst>
                </a:gridCol>
              </a:tblGrid>
              <a:tr h="666958">
                <a:tc>
                  <a:txBody>
                    <a:bodyPr/>
                    <a:lstStyle/>
                    <a:p>
                      <a:pPr algn="ctr">
                        <a:spcAft>
                          <a:spcPts val="0"/>
                        </a:spcAft>
                      </a:pPr>
                      <a:r>
                        <a:rPr lang="en-GB" sz="2800" b="1" dirty="0">
                          <a:effectLst/>
                          <a:latin typeface="Calibri" panose="020F0502020204030204" pitchFamily="34" charset="0"/>
                          <a:ea typeface="Cambria" panose="02040503050406030204" pitchFamily="18" charset="0"/>
                          <a:cs typeface="Times New Roman" panose="02020603050405020304" pitchFamily="18" charset="0"/>
                        </a:rPr>
                        <a:t>Past tense</a:t>
                      </a:r>
                      <a:endParaRPr lang="en-GB" sz="2000" dirty="0">
                        <a:effectLst/>
                        <a:latin typeface="Cambria" panose="02040503050406030204" pitchFamily="18" charset="0"/>
                        <a:ea typeface="MS Mincho"/>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800" b="1" dirty="0">
                          <a:effectLst/>
                          <a:latin typeface="Calibri" panose="020F0502020204030204" pitchFamily="34" charset="0"/>
                          <a:ea typeface="Cambria" panose="02040503050406030204" pitchFamily="18" charset="0"/>
                          <a:cs typeface="Times New Roman" panose="02020603050405020304" pitchFamily="18" charset="0"/>
                        </a:rPr>
                        <a:t>Perfect form</a:t>
                      </a:r>
                      <a:endParaRPr lang="en-GB" sz="2000" dirty="0">
                        <a:effectLst/>
                        <a:latin typeface="Cambria" panose="02040503050406030204" pitchFamily="18" charset="0"/>
                        <a:ea typeface="MS Mincho"/>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6224048"/>
                  </a:ext>
                </a:extLst>
              </a:tr>
              <a:tr h="2764660">
                <a:tc>
                  <a:txBody>
                    <a:bodyPr/>
                    <a:lstStyle/>
                    <a:p>
                      <a:pPr algn="ctr">
                        <a:lnSpc>
                          <a:spcPct val="150000"/>
                        </a:lnSpc>
                        <a:spcAft>
                          <a:spcPts val="0"/>
                        </a:spcAft>
                      </a:pPr>
                      <a:endParaRPr lang="en-GB" sz="1200" dirty="0">
                        <a:effectLst/>
                        <a:latin typeface="Cambria" panose="02040503050406030204" pitchFamily="18" charset="0"/>
                        <a:ea typeface="MS Mincho"/>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endParaRPr lang="en-GB" sz="1200" dirty="0">
                        <a:effectLst/>
                        <a:latin typeface="Cambria" panose="02040503050406030204" pitchFamily="18" charset="0"/>
                        <a:ea typeface="MS Mincho"/>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242255607"/>
                  </a:ext>
                </a:extLst>
              </a:tr>
            </a:tbl>
          </a:graphicData>
        </a:graphic>
      </p:graphicFrame>
      <p:sp>
        <p:nvSpPr>
          <p:cNvPr id="15" name="Rectangle 14"/>
          <p:cNvSpPr/>
          <p:nvPr/>
        </p:nvSpPr>
        <p:spPr>
          <a:xfrm>
            <a:off x="2585487" y="1091683"/>
            <a:ext cx="7278659" cy="954107"/>
          </a:xfrm>
          <a:prstGeom prst="rect">
            <a:avLst/>
          </a:prstGeom>
        </p:spPr>
        <p:txBody>
          <a:bodyPr wrap="none">
            <a:spAutoFit/>
          </a:bodyPr>
          <a:lstStyle/>
          <a:p>
            <a:pPr algn="ctr"/>
            <a:r>
              <a:rPr lang="en-GB" sz="2800" b="1" i="1" dirty="0">
                <a:solidFill>
                  <a:srgbClr val="7030A0"/>
                </a:solidFill>
                <a:latin typeface="Calibri" panose="020F0502020204030204" pitchFamily="34" charset="0"/>
                <a:ea typeface="MS Mincho"/>
                <a:cs typeface="Times New Roman" panose="02020603050405020304" pitchFamily="18" charset="0"/>
              </a:rPr>
              <a:t>Which of these sentences are in the past tense?</a:t>
            </a:r>
          </a:p>
          <a:p>
            <a:pPr algn="ctr"/>
            <a:r>
              <a:rPr lang="en-GB" sz="2800" b="1" i="1" dirty="0">
                <a:solidFill>
                  <a:srgbClr val="7030A0"/>
                </a:solidFill>
                <a:latin typeface="Calibri" panose="020F0502020204030204" pitchFamily="34" charset="0"/>
                <a:ea typeface="MS Mincho"/>
                <a:cs typeface="Times New Roman" panose="02020603050405020304" pitchFamily="18" charset="0"/>
              </a:rPr>
              <a:t>Which are in the present perfect form?</a:t>
            </a:r>
            <a:endParaRPr lang="en-GB" sz="2800" i="1" dirty="0">
              <a:solidFill>
                <a:srgbClr val="7030A0"/>
              </a:solidFill>
            </a:endParaRPr>
          </a:p>
        </p:txBody>
      </p:sp>
      <p:sp>
        <p:nvSpPr>
          <p:cNvPr id="18" name="Rectangle 17">
            <a:extLst>
              <a:ext uri="{FF2B5EF4-FFF2-40B4-BE49-F238E27FC236}">
                <a16:creationId xmlns:a16="http://schemas.microsoft.com/office/drawing/2014/main" id="{C365E601-7B6E-B444-AB0D-CF3559146851}"/>
              </a:ext>
            </a:extLst>
          </p:cNvPr>
          <p:cNvSpPr/>
          <p:nvPr/>
        </p:nvSpPr>
        <p:spPr>
          <a:xfrm>
            <a:off x="847298" y="2993289"/>
            <a:ext cx="4754815" cy="669029"/>
          </a:xfrm>
          <a:prstGeom prst="rect">
            <a:avLst/>
          </a:prstGeom>
        </p:spPr>
        <p:txBody>
          <a:bodyPr wrap="square">
            <a:spAutoFit/>
          </a:bodyPr>
          <a:lstStyle/>
          <a:p>
            <a:pPr algn="ctr">
              <a:lnSpc>
                <a:spcPct val="150000"/>
              </a:lnSpc>
              <a:spcAft>
                <a:spcPts val="0"/>
              </a:spcAft>
            </a:pPr>
            <a:r>
              <a:rPr lang="en-GB" sz="2800" dirty="0">
                <a:latin typeface="Calibri" panose="020F0502020204030204" pitchFamily="34" charset="0"/>
                <a:ea typeface="Cambria" panose="02040503050406030204" pitchFamily="18" charset="0"/>
                <a:cs typeface="Times New Roman" panose="02020603050405020304" pitchFamily="18" charset="0"/>
              </a:rPr>
              <a:t>The birds flew over the forest.</a:t>
            </a:r>
            <a:endParaRPr lang="en-GB" sz="2800" dirty="0">
              <a:latin typeface="Cambria" panose="02040503050406030204" pitchFamily="18" charset="0"/>
              <a:ea typeface="MS Mincho"/>
              <a:cs typeface="Times New Roman" panose="02020603050405020304" pitchFamily="18" charset="0"/>
            </a:endParaRPr>
          </a:p>
        </p:txBody>
      </p:sp>
      <p:sp>
        <p:nvSpPr>
          <p:cNvPr id="19" name="Rectangle 18">
            <a:extLst>
              <a:ext uri="{FF2B5EF4-FFF2-40B4-BE49-F238E27FC236}">
                <a16:creationId xmlns:a16="http://schemas.microsoft.com/office/drawing/2014/main" id="{06420A84-1ADC-BE47-9F04-EC5581AAB226}"/>
              </a:ext>
            </a:extLst>
          </p:cNvPr>
          <p:cNvSpPr/>
          <p:nvPr/>
        </p:nvSpPr>
        <p:spPr>
          <a:xfrm>
            <a:off x="1036900" y="3831084"/>
            <a:ext cx="4478727" cy="669029"/>
          </a:xfrm>
          <a:prstGeom prst="rect">
            <a:avLst/>
          </a:prstGeom>
        </p:spPr>
        <p:txBody>
          <a:bodyPr wrap="none">
            <a:spAutoFit/>
          </a:bodyPr>
          <a:lstStyle/>
          <a:p>
            <a:pPr algn="ctr">
              <a:lnSpc>
                <a:spcPct val="150000"/>
              </a:lnSpc>
              <a:spcAft>
                <a:spcPts val="0"/>
              </a:spcAft>
            </a:pPr>
            <a:r>
              <a:rPr lang="en-GB" sz="2800" dirty="0">
                <a:latin typeface="Calibri" panose="020F0502020204030204" pitchFamily="34" charset="0"/>
                <a:ea typeface="Cambria" panose="02040503050406030204" pitchFamily="18" charset="0"/>
                <a:cs typeface="Times New Roman" panose="02020603050405020304" pitchFamily="18" charset="0"/>
              </a:rPr>
              <a:t>They cleared the underbrush.</a:t>
            </a:r>
            <a:endParaRPr lang="en-GB" sz="2800" dirty="0">
              <a:latin typeface="Cambria" panose="02040503050406030204" pitchFamily="18" charset="0"/>
              <a:ea typeface="MS Mincho"/>
              <a:cs typeface="Times New Roman" panose="02020603050405020304" pitchFamily="18" charset="0"/>
            </a:endParaRPr>
          </a:p>
        </p:txBody>
      </p:sp>
      <p:sp>
        <p:nvSpPr>
          <p:cNvPr id="20" name="Rectangle 19">
            <a:extLst>
              <a:ext uri="{FF2B5EF4-FFF2-40B4-BE49-F238E27FC236}">
                <a16:creationId xmlns:a16="http://schemas.microsoft.com/office/drawing/2014/main" id="{47D96582-143F-8442-8461-91DEA027FEAF}"/>
              </a:ext>
            </a:extLst>
          </p:cNvPr>
          <p:cNvSpPr/>
          <p:nvPr/>
        </p:nvSpPr>
        <p:spPr>
          <a:xfrm>
            <a:off x="1176579" y="4726301"/>
            <a:ext cx="4096251" cy="669029"/>
          </a:xfrm>
          <a:prstGeom prst="rect">
            <a:avLst/>
          </a:prstGeom>
        </p:spPr>
        <p:txBody>
          <a:bodyPr wrap="none">
            <a:spAutoFit/>
          </a:bodyPr>
          <a:lstStyle/>
          <a:p>
            <a:pPr algn="ctr">
              <a:lnSpc>
                <a:spcPct val="150000"/>
              </a:lnSpc>
              <a:spcAft>
                <a:spcPts val="0"/>
              </a:spcAft>
            </a:pPr>
            <a:r>
              <a:rPr lang="en-GB" sz="2800" dirty="0">
                <a:latin typeface="Calibri" panose="020F0502020204030204" pitchFamily="34" charset="0"/>
                <a:ea typeface="Cambria" panose="02040503050406030204" pitchFamily="18" charset="0"/>
                <a:cs typeface="Times New Roman" panose="02020603050405020304" pitchFamily="18" charset="0"/>
              </a:rPr>
              <a:t>People settled on the land.</a:t>
            </a:r>
            <a:endParaRPr lang="en-GB" sz="2800" dirty="0">
              <a:latin typeface="Cambria" panose="02040503050406030204" pitchFamily="18" charset="0"/>
              <a:ea typeface="MS Mincho"/>
              <a:cs typeface="Times New Roman" panose="02020603050405020304" pitchFamily="18" charset="0"/>
            </a:endParaRPr>
          </a:p>
        </p:txBody>
      </p:sp>
      <p:sp>
        <p:nvSpPr>
          <p:cNvPr id="21" name="Rectangle 20">
            <a:extLst>
              <a:ext uri="{FF2B5EF4-FFF2-40B4-BE49-F238E27FC236}">
                <a16:creationId xmlns:a16="http://schemas.microsoft.com/office/drawing/2014/main" id="{BA9C4273-66B9-FD4F-AE72-2C69C4D1B240}"/>
              </a:ext>
            </a:extLst>
          </p:cNvPr>
          <p:cNvSpPr/>
          <p:nvPr/>
        </p:nvSpPr>
        <p:spPr>
          <a:xfrm>
            <a:off x="5919408" y="2981726"/>
            <a:ext cx="5527026" cy="669029"/>
          </a:xfrm>
          <a:prstGeom prst="rect">
            <a:avLst/>
          </a:prstGeom>
        </p:spPr>
        <p:txBody>
          <a:bodyPr wrap="none">
            <a:spAutoFit/>
          </a:bodyPr>
          <a:lstStyle/>
          <a:p>
            <a:pPr algn="ctr">
              <a:lnSpc>
                <a:spcPct val="150000"/>
              </a:lnSpc>
              <a:spcAft>
                <a:spcPts val="0"/>
              </a:spcAft>
            </a:pPr>
            <a:r>
              <a:rPr lang="en-GB" sz="2800" dirty="0">
                <a:latin typeface="Calibri" panose="020F0502020204030204" pitchFamily="34" charset="0"/>
                <a:ea typeface="Cambria" panose="02040503050406030204" pitchFamily="18" charset="0"/>
                <a:cs typeface="Times New Roman" panose="02020603050405020304" pitchFamily="18" charset="0"/>
              </a:rPr>
              <a:t>The birds have flown over the forest.</a:t>
            </a:r>
            <a:endParaRPr lang="en-GB" sz="2800" dirty="0">
              <a:latin typeface="Cambria" panose="02040503050406030204" pitchFamily="18" charset="0"/>
              <a:ea typeface="MS Mincho"/>
              <a:cs typeface="Times New Roman" panose="02020603050405020304" pitchFamily="18" charset="0"/>
            </a:endParaRPr>
          </a:p>
        </p:txBody>
      </p:sp>
      <p:sp>
        <p:nvSpPr>
          <p:cNvPr id="22" name="Rectangle 21">
            <a:extLst>
              <a:ext uri="{FF2B5EF4-FFF2-40B4-BE49-F238E27FC236}">
                <a16:creationId xmlns:a16="http://schemas.microsoft.com/office/drawing/2014/main" id="{1E90A0D6-379A-1945-A5D3-F341E3DC0B3C}"/>
              </a:ext>
            </a:extLst>
          </p:cNvPr>
          <p:cNvSpPr/>
          <p:nvPr/>
        </p:nvSpPr>
        <p:spPr>
          <a:xfrm>
            <a:off x="5952478" y="4726301"/>
            <a:ext cx="4869025" cy="669029"/>
          </a:xfrm>
          <a:prstGeom prst="rect">
            <a:avLst/>
          </a:prstGeom>
        </p:spPr>
        <p:txBody>
          <a:bodyPr wrap="none">
            <a:spAutoFit/>
          </a:bodyPr>
          <a:lstStyle/>
          <a:p>
            <a:pPr algn="ctr">
              <a:lnSpc>
                <a:spcPct val="150000"/>
              </a:lnSpc>
              <a:spcAft>
                <a:spcPts val="0"/>
              </a:spcAft>
            </a:pPr>
            <a:r>
              <a:rPr lang="en-GB" sz="2800" dirty="0">
                <a:latin typeface="Calibri" panose="020F0502020204030204" pitchFamily="34" charset="0"/>
                <a:ea typeface="Cambria" panose="02040503050406030204" pitchFamily="18" charset="0"/>
                <a:cs typeface="Times New Roman" panose="02020603050405020304" pitchFamily="18" charset="0"/>
              </a:rPr>
              <a:t>People have settled on the land.</a:t>
            </a:r>
            <a:endParaRPr lang="en-GB" sz="2800" dirty="0">
              <a:latin typeface="Cambria" panose="02040503050406030204" pitchFamily="18" charset="0"/>
              <a:ea typeface="MS Mincho"/>
              <a:cs typeface="Times New Roman" panose="02020603050405020304" pitchFamily="18" charset="0"/>
            </a:endParaRPr>
          </a:p>
        </p:txBody>
      </p:sp>
      <p:sp>
        <p:nvSpPr>
          <p:cNvPr id="23" name="Rectangle 22">
            <a:extLst>
              <a:ext uri="{FF2B5EF4-FFF2-40B4-BE49-F238E27FC236}">
                <a16:creationId xmlns:a16="http://schemas.microsoft.com/office/drawing/2014/main" id="{C43025A3-4532-F34B-94D1-6E766B174821}"/>
              </a:ext>
            </a:extLst>
          </p:cNvPr>
          <p:cNvSpPr/>
          <p:nvPr/>
        </p:nvSpPr>
        <p:spPr>
          <a:xfrm>
            <a:off x="5953009" y="3831085"/>
            <a:ext cx="5257658" cy="669029"/>
          </a:xfrm>
          <a:prstGeom prst="rect">
            <a:avLst/>
          </a:prstGeom>
        </p:spPr>
        <p:txBody>
          <a:bodyPr wrap="none">
            <a:spAutoFit/>
          </a:bodyPr>
          <a:lstStyle/>
          <a:p>
            <a:pPr algn="ctr">
              <a:lnSpc>
                <a:spcPct val="150000"/>
              </a:lnSpc>
              <a:spcAft>
                <a:spcPts val="0"/>
              </a:spcAft>
            </a:pPr>
            <a:r>
              <a:rPr lang="en-GB" sz="2800" dirty="0">
                <a:latin typeface="Calibri" panose="020F0502020204030204" pitchFamily="34" charset="0"/>
                <a:ea typeface="Cambria" panose="02040503050406030204" pitchFamily="18" charset="0"/>
                <a:cs typeface="Times New Roman" panose="02020603050405020304" pitchFamily="18" charset="0"/>
              </a:rPr>
              <a:t>They have cleared the underbrush.</a:t>
            </a:r>
            <a:endParaRPr lang="en-GB" sz="2800" dirty="0">
              <a:latin typeface="Cambria" panose="02040503050406030204" pitchFamily="18" charset="0"/>
              <a:ea typeface="MS Mincho"/>
              <a:cs typeface="Times New Roman" panose="02020603050405020304" pitchFamily="18" charset="0"/>
            </a:endParaRPr>
          </a:p>
        </p:txBody>
      </p:sp>
      <p:pic>
        <p:nvPicPr>
          <p:cNvPr id="14" name="Picture 13">
            <a:extLst>
              <a:ext uri="{FF2B5EF4-FFF2-40B4-BE49-F238E27FC236}">
                <a16:creationId xmlns:a16="http://schemas.microsoft.com/office/drawing/2014/main" id="{4B96C4D7-4936-144D-A30F-8263F49700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84673" y="719849"/>
            <a:ext cx="1772670" cy="1181780"/>
          </a:xfrm>
          <a:prstGeom prst="rect">
            <a:avLst/>
          </a:prstGeom>
        </p:spPr>
      </p:pic>
      <p:pic>
        <p:nvPicPr>
          <p:cNvPr id="24" name="Picture 23">
            <a:extLst>
              <a:ext uri="{FF2B5EF4-FFF2-40B4-BE49-F238E27FC236}">
                <a16:creationId xmlns:a16="http://schemas.microsoft.com/office/drawing/2014/main" id="{3B902C02-578E-9441-B4C3-6B5F0960FB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9494" y="784353"/>
            <a:ext cx="1772670" cy="1181780"/>
          </a:xfrm>
          <a:prstGeom prst="rect">
            <a:avLst/>
          </a:prstGeom>
        </p:spPr>
      </p:pic>
    </p:spTree>
    <p:extLst>
      <p:ext uri="{BB962C8B-B14F-4D97-AF65-F5344CB8AC3E}">
        <p14:creationId xmlns:p14="http://schemas.microsoft.com/office/powerpoint/2010/main" val="4287825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2537" y="316171"/>
            <a:ext cx="10573555" cy="1785104"/>
          </a:xfrm>
          <a:prstGeom prst="rect">
            <a:avLst/>
          </a:prstGeom>
          <a:noFill/>
        </p:spPr>
        <p:txBody>
          <a:bodyPr wrap="square" rtlCol="0">
            <a:spAutoFit/>
          </a:bodyPr>
          <a:lstStyle/>
          <a:p>
            <a:pPr algn="ctr">
              <a:lnSpc>
                <a:spcPct val="150000"/>
              </a:lnSpc>
              <a:spcAft>
                <a:spcPts val="0"/>
              </a:spcAft>
            </a:pPr>
            <a:r>
              <a:rPr lang="en-GB" sz="3600" b="1" dirty="0">
                <a:solidFill>
                  <a:srgbClr val="0000FF"/>
                </a:solidFill>
                <a:ea typeface="MS Mincho"/>
                <a:cs typeface="Times New Roman" panose="02020603050405020304" pitchFamily="18" charset="0"/>
              </a:rPr>
              <a:t>Perfect form</a:t>
            </a:r>
          </a:p>
          <a:p>
            <a:pPr algn="ctr">
              <a:spcAft>
                <a:spcPts val="0"/>
              </a:spcAft>
              <a:tabLst>
                <a:tab pos="6031230" algn="r"/>
              </a:tabLst>
            </a:pPr>
            <a:r>
              <a:rPr lang="en-GB" sz="2800" b="1" i="1" dirty="0">
                <a:latin typeface="Calibri" panose="020F0502020204030204" pitchFamily="34" charset="0"/>
                <a:ea typeface="MS Mincho"/>
                <a:cs typeface="Times New Roman" panose="02020603050405020304" pitchFamily="18" charset="0"/>
              </a:rPr>
              <a:t> </a:t>
            </a:r>
            <a:r>
              <a:rPr lang="en-GB" sz="2800" dirty="0">
                <a:latin typeface="Calibri" panose="020F0502020204030204" pitchFamily="34" charset="0"/>
                <a:ea typeface="MS Mincho"/>
                <a:cs typeface="Times New Roman" panose="02020603050405020304" pitchFamily="18" charset="0"/>
              </a:rPr>
              <a:t>The perfect form of the past tense suggests that </a:t>
            </a:r>
          </a:p>
          <a:p>
            <a:pPr algn="ctr">
              <a:spcAft>
                <a:spcPts val="0"/>
              </a:spcAft>
              <a:tabLst>
                <a:tab pos="6031230" algn="r"/>
              </a:tabLst>
            </a:pPr>
            <a:r>
              <a:rPr lang="en-GB" sz="2800" dirty="0">
                <a:latin typeface="Calibri" panose="020F0502020204030204" pitchFamily="34" charset="0"/>
                <a:ea typeface="MS Mincho"/>
                <a:cs typeface="Times New Roman" panose="02020603050405020304" pitchFamily="18" charset="0"/>
              </a:rPr>
              <a:t>a </a:t>
            </a:r>
            <a:r>
              <a:rPr lang="en-GB" sz="2800" b="1" dirty="0">
                <a:latin typeface="Calibri" panose="020F0502020204030204" pitchFamily="34" charset="0"/>
                <a:ea typeface="MS Mincho"/>
                <a:cs typeface="Times New Roman" panose="02020603050405020304" pitchFamily="18" charset="0"/>
              </a:rPr>
              <a:t>past action </a:t>
            </a:r>
            <a:r>
              <a:rPr lang="en-GB" sz="2800" dirty="0">
                <a:latin typeface="Calibri" panose="020F0502020204030204" pitchFamily="34" charset="0"/>
                <a:ea typeface="MS Mincho"/>
                <a:cs typeface="Times New Roman" panose="02020603050405020304" pitchFamily="18" charset="0"/>
              </a:rPr>
              <a:t>is </a:t>
            </a:r>
            <a:r>
              <a:rPr lang="en-GB" sz="2800" dirty="0">
                <a:solidFill>
                  <a:schemeClr val="bg1"/>
                </a:solidFill>
                <a:latin typeface="Calibri" panose="020F0502020204030204" pitchFamily="34" charset="0"/>
                <a:ea typeface="MS Mincho"/>
                <a:cs typeface="Times New Roman" panose="02020603050405020304" pitchFamily="18" charset="0"/>
              </a:rPr>
              <a:t>still affecting the present.</a:t>
            </a:r>
            <a:endParaRPr lang="en-GB" sz="2400" dirty="0">
              <a:solidFill>
                <a:schemeClr val="bg1"/>
              </a:solidFill>
              <a:effectLst/>
              <a:latin typeface="Cambria" panose="02040503050406030204" pitchFamily="18" charset="0"/>
              <a:ea typeface="MS Mincho"/>
              <a:cs typeface="Times New Roman" panose="02020603050405020304" pitchFamily="18" charset="0"/>
            </a:endParaRPr>
          </a:p>
        </p:txBody>
      </p:sp>
      <p:sp>
        <p:nvSpPr>
          <p:cNvPr id="7" name="Rectangle 6"/>
          <p:cNvSpPr/>
          <p:nvPr/>
        </p:nvSpPr>
        <p:spPr>
          <a:xfrm>
            <a:off x="506437" y="464234"/>
            <a:ext cx="11141612" cy="5852160"/>
          </a:xfrm>
          <a:prstGeom prst="rect">
            <a:avLst/>
          </a:prstGeom>
          <a:noFill/>
          <a:ln w="63500" cmpd="dbl">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2443204322"/>
              </p:ext>
            </p:extLst>
          </p:nvPr>
        </p:nvGraphicFramePr>
        <p:xfrm>
          <a:off x="735324" y="2507226"/>
          <a:ext cx="7968681" cy="3431618"/>
        </p:xfrm>
        <a:graphic>
          <a:graphicData uri="http://schemas.openxmlformats.org/drawingml/2006/table">
            <a:tbl>
              <a:tblPr firstRow="1" firstCol="1" bandRow="1"/>
              <a:tblGrid>
                <a:gridCol w="3983872">
                  <a:extLst>
                    <a:ext uri="{9D8B030D-6E8A-4147-A177-3AD203B41FA5}">
                      <a16:colId xmlns:a16="http://schemas.microsoft.com/office/drawing/2014/main" val="4031140314"/>
                    </a:ext>
                  </a:extLst>
                </a:gridCol>
                <a:gridCol w="3984809">
                  <a:extLst>
                    <a:ext uri="{9D8B030D-6E8A-4147-A177-3AD203B41FA5}">
                      <a16:colId xmlns:a16="http://schemas.microsoft.com/office/drawing/2014/main" val="1136001904"/>
                    </a:ext>
                  </a:extLst>
                </a:gridCol>
              </a:tblGrid>
              <a:tr h="666958">
                <a:tc>
                  <a:txBody>
                    <a:bodyPr/>
                    <a:lstStyle/>
                    <a:p>
                      <a:pPr algn="ctr">
                        <a:spcAft>
                          <a:spcPts val="0"/>
                        </a:spcAft>
                      </a:pPr>
                      <a:r>
                        <a:rPr lang="en-GB" sz="2800" b="1" dirty="0">
                          <a:effectLst/>
                          <a:latin typeface="Calibri" panose="020F0502020204030204" pitchFamily="34" charset="0"/>
                          <a:ea typeface="Cambria" panose="02040503050406030204" pitchFamily="18" charset="0"/>
                          <a:cs typeface="Times New Roman" panose="02020603050405020304" pitchFamily="18" charset="0"/>
                        </a:rPr>
                        <a:t>Past tense</a:t>
                      </a:r>
                      <a:endParaRPr lang="en-GB" sz="2000" dirty="0">
                        <a:effectLst/>
                        <a:latin typeface="Cambria" panose="02040503050406030204" pitchFamily="18" charset="0"/>
                        <a:ea typeface="MS Mincho"/>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800" b="1" dirty="0">
                          <a:effectLst/>
                          <a:latin typeface="Calibri" panose="020F0502020204030204" pitchFamily="34" charset="0"/>
                          <a:ea typeface="Cambria" panose="02040503050406030204" pitchFamily="18" charset="0"/>
                          <a:cs typeface="Times New Roman" panose="02020603050405020304" pitchFamily="18" charset="0"/>
                        </a:rPr>
                        <a:t>Perfect form</a:t>
                      </a:r>
                      <a:endParaRPr lang="en-GB" sz="2000" dirty="0">
                        <a:effectLst/>
                        <a:latin typeface="Cambria" panose="02040503050406030204" pitchFamily="18" charset="0"/>
                        <a:ea typeface="MS Mincho"/>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6224048"/>
                  </a:ext>
                </a:extLst>
              </a:tr>
              <a:tr h="2764660">
                <a:tc>
                  <a:txBody>
                    <a:bodyPr/>
                    <a:lstStyle/>
                    <a:p>
                      <a:pPr algn="ctr">
                        <a:lnSpc>
                          <a:spcPct val="150000"/>
                        </a:lnSpc>
                        <a:spcAft>
                          <a:spcPts val="0"/>
                        </a:spcAft>
                      </a:pPr>
                      <a:endParaRPr lang="en-GB" sz="1200" dirty="0">
                        <a:effectLst/>
                        <a:latin typeface="Cambria" panose="02040503050406030204" pitchFamily="18" charset="0"/>
                        <a:ea typeface="MS Mincho"/>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endParaRPr lang="en-GB" sz="1200" dirty="0">
                        <a:effectLst/>
                        <a:latin typeface="Cambria" panose="02040503050406030204" pitchFamily="18" charset="0"/>
                        <a:ea typeface="MS Mincho"/>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242255607"/>
                  </a:ext>
                </a:extLst>
              </a:tr>
            </a:tbl>
          </a:graphicData>
        </a:graphic>
      </p:graphicFrame>
      <p:sp>
        <p:nvSpPr>
          <p:cNvPr id="9" name="Rectangle 8"/>
          <p:cNvSpPr/>
          <p:nvPr/>
        </p:nvSpPr>
        <p:spPr>
          <a:xfrm>
            <a:off x="956588" y="5189013"/>
            <a:ext cx="3700326" cy="669029"/>
          </a:xfrm>
          <a:prstGeom prst="rect">
            <a:avLst/>
          </a:prstGeom>
        </p:spPr>
        <p:txBody>
          <a:bodyPr wrap="square">
            <a:spAutoFit/>
          </a:bodyPr>
          <a:lstStyle/>
          <a:p>
            <a:pPr algn="ctr">
              <a:lnSpc>
                <a:spcPct val="150000"/>
              </a:lnSpc>
              <a:spcAft>
                <a:spcPts val="0"/>
              </a:spcAft>
            </a:pPr>
            <a:r>
              <a:rPr lang="en-GB" sz="2800" dirty="0">
                <a:latin typeface="Calibri" panose="020F0502020204030204" pitchFamily="34" charset="0"/>
                <a:ea typeface="Cambria" panose="02040503050406030204" pitchFamily="18" charset="0"/>
                <a:cs typeface="Times New Roman" panose="02020603050405020304" pitchFamily="18" charset="0"/>
              </a:rPr>
              <a:t>I </a:t>
            </a:r>
            <a:r>
              <a:rPr lang="en-GB" sz="2800" dirty="0">
                <a:solidFill>
                  <a:srgbClr val="0000FF"/>
                </a:solidFill>
                <a:latin typeface="Calibri" panose="020F0502020204030204" pitchFamily="34" charset="0"/>
                <a:ea typeface="Cambria" panose="02040503050406030204" pitchFamily="18" charset="0"/>
                <a:cs typeface="Times New Roman" panose="02020603050405020304" pitchFamily="18" charset="0"/>
              </a:rPr>
              <a:t>changed</a:t>
            </a:r>
            <a:r>
              <a:rPr lang="en-GB" sz="2800" dirty="0">
                <a:latin typeface="Calibri" panose="020F0502020204030204" pitchFamily="34" charset="0"/>
                <a:ea typeface="Cambria" panose="02040503050406030204" pitchFamily="18" charset="0"/>
                <a:cs typeface="Times New Roman" panose="02020603050405020304" pitchFamily="18" charset="0"/>
              </a:rPr>
              <a:t> my mind.</a:t>
            </a:r>
            <a:endParaRPr lang="en-GB" sz="2800" dirty="0">
              <a:latin typeface="Cambria" panose="02040503050406030204" pitchFamily="18" charset="0"/>
              <a:ea typeface="MS Mincho"/>
              <a:cs typeface="Times New Roman" panose="02020603050405020304" pitchFamily="18" charset="0"/>
            </a:endParaRPr>
          </a:p>
        </p:txBody>
      </p:sp>
      <p:sp>
        <p:nvSpPr>
          <p:cNvPr id="10" name="Rectangle 9"/>
          <p:cNvSpPr/>
          <p:nvPr/>
        </p:nvSpPr>
        <p:spPr>
          <a:xfrm>
            <a:off x="543951" y="3263968"/>
            <a:ext cx="4195637" cy="669029"/>
          </a:xfrm>
          <a:prstGeom prst="rect">
            <a:avLst/>
          </a:prstGeom>
        </p:spPr>
        <p:txBody>
          <a:bodyPr wrap="none">
            <a:spAutoFit/>
          </a:bodyPr>
          <a:lstStyle/>
          <a:p>
            <a:pPr algn="ctr">
              <a:lnSpc>
                <a:spcPct val="150000"/>
              </a:lnSpc>
              <a:spcAft>
                <a:spcPts val="0"/>
              </a:spcAft>
            </a:pPr>
            <a:r>
              <a:rPr lang="en-GB" sz="2800" dirty="0">
                <a:latin typeface="Calibri" panose="020F0502020204030204" pitchFamily="34" charset="0"/>
                <a:ea typeface="Cambria" panose="02040503050406030204" pitchFamily="18" charset="0"/>
                <a:cs typeface="Times New Roman" panose="02020603050405020304" pitchFamily="18" charset="0"/>
              </a:rPr>
              <a:t>The animals </a:t>
            </a:r>
            <a:r>
              <a:rPr lang="en-GB" sz="2800" dirty="0">
                <a:solidFill>
                  <a:srgbClr val="0000FF"/>
                </a:solidFill>
                <a:latin typeface="Calibri" panose="020F0502020204030204" pitchFamily="34" charset="0"/>
                <a:ea typeface="Cambria" panose="02040503050406030204" pitchFamily="18" charset="0"/>
                <a:cs typeface="Times New Roman" panose="02020603050405020304" pitchFamily="18" charset="0"/>
              </a:rPr>
              <a:t>persuaded</a:t>
            </a:r>
            <a:r>
              <a:rPr lang="en-GB" sz="2800" dirty="0">
                <a:latin typeface="Calibri" panose="020F0502020204030204" pitchFamily="34" charset="0"/>
                <a:ea typeface="Cambria" panose="02040503050406030204" pitchFamily="18" charset="0"/>
                <a:cs typeface="Times New Roman" panose="02020603050405020304" pitchFamily="18" charset="0"/>
              </a:rPr>
              <a:t> me.</a:t>
            </a:r>
            <a:endParaRPr lang="en-GB" sz="2800" dirty="0">
              <a:latin typeface="Cambria" panose="02040503050406030204" pitchFamily="18" charset="0"/>
              <a:ea typeface="MS Mincho"/>
              <a:cs typeface="Times New Roman" panose="02020603050405020304" pitchFamily="18" charset="0"/>
            </a:endParaRPr>
          </a:p>
        </p:txBody>
      </p:sp>
      <p:sp>
        <p:nvSpPr>
          <p:cNvPr id="11" name="Rectangle 10"/>
          <p:cNvSpPr/>
          <p:nvPr/>
        </p:nvSpPr>
        <p:spPr>
          <a:xfrm>
            <a:off x="820106" y="4152689"/>
            <a:ext cx="3544560" cy="669029"/>
          </a:xfrm>
          <a:prstGeom prst="rect">
            <a:avLst/>
          </a:prstGeom>
        </p:spPr>
        <p:txBody>
          <a:bodyPr wrap="none">
            <a:spAutoFit/>
          </a:bodyPr>
          <a:lstStyle/>
          <a:p>
            <a:pPr algn="ctr">
              <a:lnSpc>
                <a:spcPct val="150000"/>
              </a:lnSpc>
              <a:spcAft>
                <a:spcPts val="0"/>
              </a:spcAft>
            </a:pPr>
            <a:r>
              <a:rPr lang="en-GB" sz="2800" dirty="0">
                <a:latin typeface="Calibri" panose="020F0502020204030204" pitchFamily="34" charset="0"/>
                <a:ea typeface="Cambria" panose="02040503050406030204" pitchFamily="18" charset="0"/>
                <a:cs typeface="Times New Roman" panose="02020603050405020304" pitchFamily="18" charset="0"/>
              </a:rPr>
              <a:t>I </a:t>
            </a:r>
            <a:r>
              <a:rPr lang="en-GB" sz="2800" dirty="0">
                <a:solidFill>
                  <a:srgbClr val="0000FF"/>
                </a:solidFill>
                <a:latin typeface="Calibri" panose="020F0502020204030204" pitchFamily="34" charset="0"/>
                <a:ea typeface="Cambria" panose="02040503050406030204" pitchFamily="18" charset="0"/>
                <a:cs typeface="Times New Roman" panose="02020603050405020304" pitchFamily="18" charset="0"/>
              </a:rPr>
              <a:t>dreamt </a:t>
            </a:r>
            <a:r>
              <a:rPr lang="en-GB" sz="2800" dirty="0">
                <a:latin typeface="Calibri" panose="020F0502020204030204" pitchFamily="34" charset="0"/>
                <a:ea typeface="Cambria" panose="02040503050406030204" pitchFamily="18" charset="0"/>
                <a:cs typeface="Times New Roman" panose="02020603050405020304" pitchFamily="18" charset="0"/>
              </a:rPr>
              <a:t>such a dream.</a:t>
            </a:r>
            <a:endParaRPr lang="en-GB" sz="2800" dirty="0">
              <a:latin typeface="Cambria" panose="02040503050406030204" pitchFamily="18" charset="0"/>
              <a:ea typeface="MS Mincho"/>
              <a:cs typeface="Times New Roman" panose="02020603050405020304" pitchFamily="18" charset="0"/>
            </a:endParaRPr>
          </a:p>
        </p:txBody>
      </p:sp>
      <p:sp>
        <p:nvSpPr>
          <p:cNvPr id="12" name="Rectangle 11"/>
          <p:cNvSpPr/>
          <p:nvPr/>
        </p:nvSpPr>
        <p:spPr>
          <a:xfrm>
            <a:off x="4848287" y="5227668"/>
            <a:ext cx="3817071" cy="669029"/>
          </a:xfrm>
          <a:prstGeom prst="rect">
            <a:avLst/>
          </a:prstGeom>
        </p:spPr>
        <p:txBody>
          <a:bodyPr wrap="none">
            <a:spAutoFit/>
          </a:bodyPr>
          <a:lstStyle/>
          <a:p>
            <a:pPr algn="ctr">
              <a:lnSpc>
                <a:spcPct val="150000"/>
              </a:lnSpc>
              <a:spcAft>
                <a:spcPts val="0"/>
              </a:spcAft>
            </a:pPr>
            <a:r>
              <a:rPr lang="en-GB" sz="2800" dirty="0">
                <a:latin typeface="Calibri" panose="020F0502020204030204" pitchFamily="34" charset="0"/>
                <a:ea typeface="Cambria" panose="02040503050406030204" pitchFamily="18" charset="0"/>
                <a:cs typeface="Times New Roman" panose="02020603050405020304" pitchFamily="18" charset="0"/>
              </a:rPr>
              <a:t>I </a:t>
            </a:r>
            <a:r>
              <a:rPr lang="en-GB" sz="2800" i="1" dirty="0">
                <a:latin typeface="Calibri" panose="020F0502020204030204" pitchFamily="34" charset="0"/>
                <a:ea typeface="Cambria" panose="02040503050406030204" pitchFamily="18" charset="0"/>
                <a:cs typeface="Times New Roman" panose="02020603050405020304" pitchFamily="18" charset="0"/>
              </a:rPr>
              <a:t>have</a:t>
            </a:r>
            <a:r>
              <a:rPr lang="en-GB" sz="2800" dirty="0">
                <a:latin typeface="Calibri" panose="020F0502020204030204" pitchFamily="34" charset="0"/>
                <a:ea typeface="Cambria" panose="02040503050406030204" pitchFamily="18" charset="0"/>
                <a:cs typeface="Times New Roman" panose="02020603050405020304" pitchFamily="18" charset="0"/>
              </a:rPr>
              <a:t> </a:t>
            </a:r>
            <a:r>
              <a:rPr lang="en-GB" sz="2800" dirty="0">
                <a:solidFill>
                  <a:srgbClr val="0000FF"/>
                </a:solidFill>
                <a:latin typeface="Calibri" panose="020F0502020204030204" pitchFamily="34" charset="0"/>
                <a:ea typeface="Cambria" panose="02040503050406030204" pitchFamily="18" charset="0"/>
                <a:cs typeface="Times New Roman" panose="02020603050405020304" pitchFamily="18" charset="0"/>
              </a:rPr>
              <a:t>changed</a:t>
            </a:r>
            <a:r>
              <a:rPr lang="en-GB" sz="2800" dirty="0">
                <a:latin typeface="Calibri" panose="020F0502020204030204" pitchFamily="34" charset="0"/>
                <a:ea typeface="Cambria" panose="02040503050406030204" pitchFamily="18" charset="0"/>
                <a:cs typeface="Times New Roman" panose="02020603050405020304" pitchFamily="18" charset="0"/>
              </a:rPr>
              <a:t> my mind.</a:t>
            </a:r>
            <a:endParaRPr lang="en-GB" sz="2800" dirty="0">
              <a:latin typeface="Cambria" panose="02040503050406030204" pitchFamily="18" charset="0"/>
              <a:ea typeface="MS Mincho"/>
              <a:cs typeface="Times New Roman" panose="02020603050405020304" pitchFamily="18" charset="0"/>
            </a:endParaRPr>
          </a:p>
        </p:txBody>
      </p:sp>
      <p:sp>
        <p:nvSpPr>
          <p:cNvPr id="13" name="Rectangle 12"/>
          <p:cNvSpPr/>
          <p:nvPr/>
        </p:nvSpPr>
        <p:spPr>
          <a:xfrm>
            <a:off x="4777102" y="3252801"/>
            <a:ext cx="4977901" cy="669029"/>
          </a:xfrm>
          <a:prstGeom prst="rect">
            <a:avLst/>
          </a:prstGeom>
        </p:spPr>
        <p:txBody>
          <a:bodyPr wrap="none">
            <a:spAutoFit/>
          </a:bodyPr>
          <a:lstStyle/>
          <a:p>
            <a:pPr algn="ctr">
              <a:lnSpc>
                <a:spcPct val="150000"/>
              </a:lnSpc>
              <a:spcAft>
                <a:spcPts val="0"/>
              </a:spcAft>
            </a:pPr>
            <a:r>
              <a:rPr lang="en-GB" sz="2800" dirty="0">
                <a:latin typeface="Calibri" panose="020F0502020204030204" pitchFamily="34" charset="0"/>
                <a:ea typeface="Cambria" panose="02040503050406030204" pitchFamily="18" charset="0"/>
                <a:cs typeface="Times New Roman" panose="02020603050405020304" pitchFamily="18" charset="0"/>
              </a:rPr>
              <a:t>The animals </a:t>
            </a:r>
            <a:r>
              <a:rPr lang="en-GB" sz="2800" i="1" dirty="0">
                <a:latin typeface="Calibri" panose="020F0502020204030204" pitchFamily="34" charset="0"/>
                <a:ea typeface="Cambria" panose="02040503050406030204" pitchFamily="18" charset="0"/>
                <a:cs typeface="Times New Roman" panose="02020603050405020304" pitchFamily="18" charset="0"/>
              </a:rPr>
              <a:t>have</a:t>
            </a:r>
            <a:r>
              <a:rPr lang="en-GB" sz="2800" dirty="0">
                <a:latin typeface="Calibri" panose="020F0502020204030204" pitchFamily="34" charset="0"/>
                <a:ea typeface="Cambria" panose="02040503050406030204" pitchFamily="18" charset="0"/>
                <a:cs typeface="Times New Roman" panose="02020603050405020304" pitchFamily="18" charset="0"/>
              </a:rPr>
              <a:t> </a:t>
            </a:r>
            <a:r>
              <a:rPr lang="en-GB" sz="2800" dirty="0">
                <a:solidFill>
                  <a:srgbClr val="0000FF"/>
                </a:solidFill>
                <a:latin typeface="Calibri" panose="020F0502020204030204" pitchFamily="34" charset="0"/>
                <a:ea typeface="Cambria" panose="02040503050406030204" pitchFamily="18" charset="0"/>
                <a:cs typeface="Times New Roman" panose="02020603050405020304" pitchFamily="18" charset="0"/>
              </a:rPr>
              <a:t>persuaded</a:t>
            </a:r>
            <a:r>
              <a:rPr lang="en-GB" sz="2800" dirty="0">
                <a:latin typeface="Calibri" panose="020F0502020204030204" pitchFamily="34" charset="0"/>
                <a:ea typeface="Cambria" panose="02040503050406030204" pitchFamily="18" charset="0"/>
                <a:cs typeface="Times New Roman" panose="02020603050405020304" pitchFamily="18" charset="0"/>
              </a:rPr>
              <a:t> me.</a:t>
            </a:r>
            <a:endParaRPr lang="en-GB" sz="2800" dirty="0">
              <a:latin typeface="Cambria" panose="02040503050406030204" pitchFamily="18" charset="0"/>
              <a:ea typeface="MS Mincho"/>
              <a:cs typeface="Times New Roman" panose="02020603050405020304" pitchFamily="18" charset="0"/>
            </a:endParaRPr>
          </a:p>
        </p:txBody>
      </p:sp>
      <p:sp>
        <p:nvSpPr>
          <p:cNvPr id="14" name="Rectangle 13"/>
          <p:cNvSpPr/>
          <p:nvPr/>
        </p:nvSpPr>
        <p:spPr>
          <a:xfrm>
            <a:off x="4833310" y="4152688"/>
            <a:ext cx="4326827" cy="669029"/>
          </a:xfrm>
          <a:prstGeom prst="rect">
            <a:avLst/>
          </a:prstGeom>
        </p:spPr>
        <p:txBody>
          <a:bodyPr wrap="none">
            <a:spAutoFit/>
          </a:bodyPr>
          <a:lstStyle/>
          <a:p>
            <a:pPr algn="ctr">
              <a:lnSpc>
                <a:spcPct val="150000"/>
              </a:lnSpc>
              <a:spcAft>
                <a:spcPts val="0"/>
              </a:spcAft>
            </a:pPr>
            <a:r>
              <a:rPr lang="en-GB" sz="2800" dirty="0">
                <a:latin typeface="Calibri" panose="020F0502020204030204" pitchFamily="34" charset="0"/>
                <a:ea typeface="Cambria" panose="02040503050406030204" pitchFamily="18" charset="0"/>
                <a:cs typeface="Times New Roman" panose="02020603050405020304" pitchFamily="18" charset="0"/>
              </a:rPr>
              <a:t>I </a:t>
            </a:r>
            <a:r>
              <a:rPr lang="en-GB" sz="2800" i="1" dirty="0">
                <a:latin typeface="Calibri" panose="020F0502020204030204" pitchFamily="34" charset="0"/>
                <a:ea typeface="Cambria" panose="02040503050406030204" pitchFamily="18" charset="0"/>
                <a:cs typeface="Times New Roman" panose="02020603050405020304" pitchFamily="18" charset="0"/>
              </a:rPr>
              <a:t>have</a:t>
            </a:r>
            <a:r>
              <a:rPr lang="en-GB" sz="2800" dirty="0">
                <a:latin typeface="Calibri" panose="020F0502020204030204" pitchFamily="34" charset="0"/>
                <a:ea typeface="Cambria" panose="02040503050406030204" pitchFamily="18" charset="0"/>
                <a:cs typeface="Times New Roman" panose="02020603050405020304" pitchFamily="18" charset="0"/>
              </a:rPr>
              <a:t> </a:t>
            </a:r>
            <a:r>
              <a:rPr lang="en-GB" sz="2800" dirty="0">
                <a:solidFill>
                  <a:srgbClr val="0000FF"/>
                </a:solidFill>
                <a:latin typeface="Calibri" panose="020F0502020204030204" pitchFamily="34" charset="0"/>
                <a:ea typeface="Cambria" panose="02040503050406030204" pitchFamily="18" charset="0"/>
                <a:cs typeface="Times New Roman" panose="02020603050405020304" pitchFamily="18" charset="0"/>
              </a:rPr>
              <a:t>dreamt </a:t>
            </a:r>
            <a:r>
              <a:rPr lang="en-GB" sz="2800" dirty="0">
                <a:latin typeface="Calibri" panose="020F0502020204030204" pitchFamily="34" charset="0"/>
                <a:ea typeface="Cambria" panose="02040503050406030204" pitchFamily="18" charset="0"/>
                <a:cs typeface="Times New Roman" panose="02020603050405020304" pitchFamily="18" charset="0"/>
              </a:rPr>
              <a:t>such a dream.</a:t>
            </a:r>
            <a:endParaRPr lang="en-GB" sz="2800" dirty="0">
              <a:latin typeface="Cambria" panose="02040503050406030204" pitchFamily="18" charset="0"/>
              <a:ea typeface="MS Mincho"/>
              <a:cs typeface="Times New Roman" panose="02020603050405020304" pitchFamily="18" charset="0"/>
            </a:endParaRPr>
          </a:p>
        </p:txBody>
      </p:sp>
      <p:sp>
        <p:nvSpPr>
          <p:cNvPr id="15" name="Rectangle 14"/>
          <p:cNvSpPr/>
          <p:nvPr/>
        </p:nvSpPr>
        <p:spPr>
          <a:xfrm>
            <a:off x="4878177" y="1557369"/>
            <a:ext cx="4069960" cy="523220"/>
          </a:xfrm>
          <a:prstGeom prst="rect">
            <a:avLst/>
          </a:prstGeom>
        </p:spPr>
        <p:txBody>
          <a:bodyPr wrap="none">
            <a:spAutoFit/>
          </a:bodyPr>
          <a:lstStyle/>
          <a:p>
            <a:r>
              <a:rPr lang="en-GB" sz="2800" b="1" dirty="0">
                <a:latin typeface="Calibri" panose="020F0502020204030204" pitchFamily="34" charset="0"/>
                <a:ea typeface="MS Mincho"/>
                <a:cs typeface="Times New Roman" panose="02020603050405020304" pitchFamily="18" charset="0"/>
              </a:rPr>
              <a:t>still affecting the present</a:t>
            </a:r>
            <a:r>
              <a:rPr lang="en-GB" sz="2800" dirty="0">
                <a:latin typeface="Calibri" panose="020F0502020204030204" pitchFamily="34" charset="0"/>
                <a:ea typeface="MS Mincho"/>
                <a:cs typeface="Times New Roman" panose="02020603050405020304" pitchFamily="18" charset="0"/>
              </a:rPr>
              <a:t>. </a:t>
            </a:r>
            <a:endParaRPr lang="en-GB" sz="2800" dirty="0"/>
          </a:p>
        </p:txBody>
      </p:sp>
      <p:sp>
        <p:nvSpPr>
          <p:cNvPr id="16" name="Rounded Rectangular Callout 15"/>
          <p:cNvSpPr/>
          <p:nvPr/>
        </p:nvSpPr>
        <p:spPr>
          <a:xfrm>
            <a:off x="9066512" y="5189013"/>
            <a:ext cx="2219030" cy="995632"/>
          </a:xfrm>
          <a:prstGeom prst="wedgeRoundRectCallout">
            <a:avLst>
              <a:gd name="adj1" fmla="val -86019"/>
              <a:gd name="adj2" fmla="val -1033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I </a:t>
            </a:r>
            <a:r>
              <a:rPr lang="en-GB" sz="2000" b="1" dirty="0">
                <a:solidFill>
                  <a:schemeClr val="tx1"/>
                </a:solidFill>
              </a:rPr>
              <a:t>changed</a:t>
            </a:r>
            <a:r>
              <a:rPr lang="en-GB" sz="2000" dirty="0">
                <a:solidFill>
                  <a:schemeClr val="tx1"/>
                </a:solidFill>
              </a:rPr>
              <a:t> my mind and it is </a:t>
            </a:r>
            <a:r>
              <a:rPr lang="en-GB" sz="2000" i="1" dirty="0">
                <a:solidFill>
                  <a:schemeClr val="tx1"/>
                </a:solidFill>
              </a:rPr>
              <a:t>still</a:t>
            </a:r>
            <a:r>
              <a:rPr lang="en-GB" sz="2000" dirty="0">
                <a:solidFill>
                  <a:schemeClr val="tx1"/>
                </a:solidFill>
              </a:rPr>
              <a:t> changed.</a:t>
            </a:r>
          </a:p>
        </p:txBody>
      </p:sp>
      <p:sp>
        <p:nvSpPr>
          <p:cNvPr id="17" name="Rounded Rectangular Callout 16"/>
          <p:cNvSpPr/>
          <p:nvPr/>
        </p:nvSpPr>
        <p:spPr>
          <a:xfrm>
            <a:off x="9329167" y="3932997"/>
            <a:ext cx="2219030" cy="995632"/>
          </a:xfrm>
          <a:prstGeom prst="wedgeRoundRectCallout">
            <a:avLst>
              <a:gd name="adj1" fmla="val -93542"/>
              <a:gd name="adj2" fmla="val -661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I  </a:t>
            </a:r>
            <a:r>
              <a:rPr lang="en-GB" sz="2000" b="1" dirty="0">
                <a:solidFill>
                  <a:schemeClr val="tx1"/>
                </a:solidFill>
              </a:rPr>
              <a:t>dreamt</a:t>
            </a:r>
            <a:r>
              <a:rPr lang="en-GB" sz="2000" dirty="0">
                <a:solidFill>
                  <a:schemeClr val="tx1"/>
                </a:solidFill>
              </a:rPr>
              <a:t> and I am </a:t>
            </a:r>
            <a:r>
              <a:rPr lang="en-GB" sz="2000" i="1" dirty="0">
                <a:solidFill>
                  <a:schemeClr val="tx1"/>
                </a:solidFill>
              </a:rPr>
              <a:t>still</a:t>
            </a:r>
            <a:r>
              <a:rPr lang="en-GB" sz="2000" dirty="0">
                <a:solidFill>
                  <a:schemeClr val="tx1"/>
                </a:solidFill>
              </a:rPr>
              <a:t> thinking about my dream.</a:t>
            </a:r>
          </a:p>
        </p:txBody>
      </p:sp>
      <p:sp>
        <p:nvSpPr>
          <p:cNvPr id="20" name="Rounded Rectangular Callout 19"/>
          <p:cNvSpPr/>
          <p:nvPr/>
        </p:nvSpPr>
        <p:spPr>
          <a:xfrm>
            <a:off x="9455447" y="2194674"/>
            <a:ext cx="2092750" cy="1271963"/>
          </a:xfrm>
          <a:prstGeom prst="wedgeRoundRectCallout">
            <a:avLst>
              <a:gd name="adj1" fmla="val -76871"/>
              <a:gd name="adj2" fmla="val 3776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The animals </a:t>
            </a:r>
            <a:r>
              <a:rPr lang="en-GB" sz="2000" b="1" dirty="0">
                <a:solidFill>
                  <a:schemeClr val="tx1"/>
                </a:solidFill>
              </a:rPr>
              <a:t>persuaded</a:t>
            </a:r>
            <a:r>
              <a:rPr lang="en-GB" sz="2000" dirty="0">
                <a:solidFill>
                  <a:schemeClr val="tx1"/>
                </a:solidFill>
              </a:rPr>
              <a:t> me and I am </a:t>
            </a:r>
            <a:r>
              <a:rPr lang="en-GB" sz="2000" i="1" dirty="0">
                <a:solidFill>
                  <a:schemeClr val="tx1"/>
                </a:solidFill>
              </a:rPr>
              <a:t>still</a:t>
            </a:r>
            <a:r>
              <a:rPr lang="en-GB" sz="2000" dirty="0">
                <a:solidFill>
                  <a:schemeClr val="tx1"/>
                </a:solidFill>
              </a:rPr>
              <a:t> persuaded.</a:t>
            </a:r>
          </a:p>
        </p:txBody>
      </p:sp>
      <p:pic>
        <p:nvPicPr>
          <p:cNvPr id="8" name="Picture 7" descr="A picture containing indoor&#10;&#10;Description automatically generated">
            <a:extLst>
              <a:ext uri="{FF2B5EF4-FFF2-40B4-BE49-F238E27FC236}">
                <a16:creationId xmlns:a16="http://schemas.microsoft.com/office/drawing/2014/main" id="{95757391-0B3E-EA4F-84B1-15487B98838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324" y="621372"/>
            <a:ext cx="1165106" cy="1508304"/>
          </a:xfrm>
          <a:prstGeom prst="rect">
            <a:avLst/>
          </a:prstGeom>
        </p:spPr>
      </p:pic>
      <p:pic>
        <p:nvPicPr>
          <p:cNvPr id="19" name="Picture 18" descr="A picture containing indoor&#10;&#10;Description automatically generated">
            <a:extLst>
              <a:ext uri="{FF2B5EF4-FFF2-40B4-BE49-F238E27FC236}">
                <a16:creationId xmlns:a16="http://schemas.microsoft.com/office/drawing/2014/main" id="{DD139E53-589E-E940-BDDE-77EEC698015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80225" y="673355"/>
            <a:ext cx="1165106" cy="1508304"/>
          </a:xfrm>
          <a:prstGeom prst="rect">
            <a:avLst/>
          </a:prstGeom>
        </p:spPr>
      </p:pic>
      <p:pic>
        <p:nvPicPr>
          <p:cNvPr id="3" name="Online Media 2" descr="Recorded Sound">
            <a:hlinkClick r:id="" action="ppaction://media"/>
            <a:extLst>
              <a:ext uri="{FF2B5EF4-FFF2-40B4-BE49-F238E27FC236}">
                <a16:creationId xmlns:a16="http://schemas.microsoft.com/office/drawing/2014/main" id="{B7727BF4-A9A2-844E-B70F-446AF3D1734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531326" y="501379"/>
            <a:ext cx="564381" cy="564381"/>
          </a:xfrm>
          <a:prstGeom prst="rect">
            <a:avLst/>
          </a:prstGeom>
        </p:spPr>
      </p:pic>
    </p:spTree>
    <p:extLst>
      <p:ext uri="{BB962C8B-B14F-4D97-AF65-F5344CB8AC3E}">
        <p14:creationId xmlns:p14="http://schemas.microsoft.com/office/powerpoint/2010/main" val="381869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1000" fill="hold"/>
                                        <p:tgtEl>
                                          <p:spTgt spid="15"/>
                                        </p:tgtEl>
                                        <p:attrNameLst>
                                          <p:attrName>style.color</p:attrName>
                                        </p:attrNameLst>
                                      </p:cBhvr>
                                      <p:to>
                                        <a:srgbClr val="3333FF"/>
                                      </p:to>
                                    </p:animClr>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mediacall" presetSubtype="0" fill="hold" nodeType="clickEffect">
                                  <p:stCondLst>
                                    <p:cond delay="0"/>
                                  </p:stCondLst>
                                  <p:childTnLst>
                                    <p:cmd type="call" cmd="playFrom(0.0)">
                                      <p:cBhvr>
                                        <p:cTn id="50" dur="1513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51" fill="hold" display="0">
                  <p:stCondLst>
                    <p:cond delay="indefinite"/>
                  </p:stCondLst>
                  <p:endCondLst>
                    <p:cond evt="onStopAudio" delay="0">
                      <p:tgtEl>
                        <p:sldTgt/>
                      </p:tgtEl>
                    </p:cond>
                  </p:endCondLst>
                </p:cTn>
                <p:tgtEl>
                  <p:spTgt spid="3"/>
                </p:tgtEl>
              </p:cMediaNode>
            </p:audio>
          </p:childTnLst>
        </p:cTn>
      </p:par>
    </p:tnLst>
    <p:bldLst>
      <p:bldP spid="9" grpId="0"/>
      <p:bldP spid="10" grpId="0"/>
      <p:bldP spid="11" grpId="0"/>
      <p:bldP spid="12" grpId="0"/>
      <p:bldP spid="13" grpId="0"/>
      <p:bldP spid="14" grpId="0"/>
      <p:bldP spid="15" grpId="0"/>
      <p:bldP spid="16" grpId="0" animBg="1"/>
      <p:bldP spid="17" grpId="0" animBg="1"/>
      <p:bldP spid="2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7753</TotalTime>
  <Words>635</Words>
  <Application>Microsoft Office PowerPoint</Application>
  <PresentationFormat>Widescreen</PresentationFormat>
  <Paragraphs>75</Paragraphs>
  <Slides>10</Slides>
  <Notes>9</Notes>
  <HiddenSlides>0</HiddenSlides>
  <MMClips>9</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MS Mincho</vt:lpstr>
      <vt:lpstr>Arial</vt:lpstr>
      <vt:lpstr>Calibri</vt:lpstr>
      <vt:lpstr>Calibri Light</vt:lpstr>
      <vt:lpstr>Cambria</vt:lpstr>
      <vt:lpstr>Times New Roman</vt:lpstr>
      <vt:lpstr>Office Theme</vt:lpstr>
      <vt:lpstr> Present Perfect 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Pronouns</dc:title>
  <dc:creator>Deidre Holes</dc:creator>
  <cp:lastModifiedBy>HP</cp:lastModifiedBy>
  <cp:revision>427</cp:revision>
  <dcterms:created xsi:type="dcterms:W3CDTF">2013-08-23T07:43:20Z</dcterms:created>
  <dcterms:modified xsi:type="dcterms:W3CDTF">2020-04-14T12:46:52Z</dcterms:modified>
</cp:coreProperties>
</file>