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311" r:id="rId3"/>
    <p:sldId id="312" r:id="rId4"/>
    <p:sldId id="265" r:id="rId5"/>
    <p:sldId id="306" r:id="rId6"/>
    <p:sldId id="307" r:id="rId7"/>
    <p:sldId id="314" r:id="rId8"/>
    <p:sldId id="316" r:id="rId9"/>
    <p:sldId id="315" r:id="rId10"/>
    <p:sldId id="310" r:id="rId11"/>
    <p:sldId id="317" r:id="rId12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B7B7FF"/>
    <a:srgbClr val="9B9BFF"/>
    <a:srgbClr val="7030A0"/>
    <a:srgbClr val="FF6600"/>
    <a:srgbClr val="FF7D7D"/>
    <a:srgbClr val="FFABCD"/>
    <a:srgbClr val="C7A1E3"/>
    <a:srgbClr val="EF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53" autoAdjust="0"/>
    <p:restoredTop sz="94286" autoAdjust="0"/>
  </p:normalViewPr>
  <p:slideViewPr>
    <p:cSldViewPr snapToGrid="0">
      <p:cViewPr varScale="1">
        <p:scale>
          <a:sx n="55" d="100"/>
          <a:sy n="55" d="100"/>
        </p:scale>
        <p:origin x="734" y="48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3114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78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96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67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65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4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206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19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962767" y="2476628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Adverbials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endParaRPr lang="en-GB" sz="4800" i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C513E-2722-E342-8BE7-F82C860DE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35" y="3790916"/>
            <a:ext cx="3798627" cy="1663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083D00-D791-E046-9692-9A7ED1EBA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20" y="880892"/>
            <a:ext cx="1473959" cy="19612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33F077-24A6-7D46-B724-64D34D1AC325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58F8FCC-5A2E-764F-A561-D84C7951F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14763" y="8416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413" y="191770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be a single word, a phrase or a clause.</a:t>
            </a:r>
            <a:endParaRPr lang="en-GB" sz="48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0456" y="610230"/>
            <a:ext cx="3128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Adverbials: recap</a:t>
            </a:r>
            <a:endParaRPr lang="en-GB" b="1" dirty="0"/>
          </a:p>
        </p:txBody>
      </p:sp>
      <p:sp>
        <p:nvSpPr>
          <p:cNvPr id="3" name="Rounded Rectangle 2"/>
          <p:cNvSpPr/>
          <p:nvPr/>
        </p:nvSpPr>
        <p:spPr>
          <a:xfrm>
            <a:off x="5325852" y="4556534"/>
            <a:ext cx="2625213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hurriedly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91441" y="4556534"/>
            <a:ext cx="2930737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inside the palace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1413" y="4556534"/>
            <a:ext cx="4191900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after the noise ended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9709" y="3148644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tell us: When? How? Where? </a:t>
            </a:r>
            <a:endParaRPr lang="en-GB" sz="4800" dirty="0">
              <a:effectLst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 flipH="1">
            <a:off x="7768172" y="3689167"/>
            <a:ext cx="182893" cy="814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 flipH="1">
            <a:off x="4171950" y="3646056"/>
            <a:ext cx="2426756" cy="8573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>
            <a:off x="9120531" y="3620552"/>
            <a:ext cx="876891" cy="8142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5817" y="5624543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When an adverbial</a:t>
            </a:r>
            <a:r>
              <a:rPr lang="en-GB" sz="2800" dirty="0"/>
              <a:t> comes at the beginning of a sentence, it is called a fronted adverbial. It is always followed by a comma.</a:t>
            </a:r>
            <a:endParaRPr lang="en-GB" sz="4800" dirty="0"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A788D7-4B55-A94B-B7AF-E95F629A3AE2}"/>
              </a:ext>
            </a:extLst>
          </p:cNvPr>
          <p:cNvSpPr/>
          <p:nvPr/>
        </p:nvSpPr>
        <p:spPr>
          <a:xfrm>
            <a:off x="173421" y="184809"/>
            <a:ext cx="11808372" cy="6515536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D83B8EC-E1AC-8A4C-B161-3FA5A280A1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92562" y="5349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38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animBg="1"/>
      <p:bldP spid="10" grpId="0" animBg="1"/>
      <p:bldP spid="11" grpId="0" animBg="1"/>
      <p:bldP spid="1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234052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can tell us: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5912" y="2946272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when</a:t>
            </a:r>
          </a:p>
        </p:txBody>
      </p:sp>
      <p:sp>
        <p:nvSpPr>
          <p:cNvPr id="4" name="Rectangle 3"/>
          <p:cNvSpPr/>
          <p:nvPr/>
        </p:nvSpPr>
        <p:spPr>
          <a:xfrm>
            <a:off x="5288883" y="817605"/>
            <a:ext cx="1576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Adverbs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modify verbs and clauses.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27253" y="4046005"/>
            <a:ext cx="3014622" cy="572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They waited 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below.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977146" y="3038797"/>
            <a:ext cx="4743797" cy="736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Therefore, </a:t>
            </a:r>
            <a:r>
              <a:rPr lang="en-GB" sz="2400" dirty="0">
                <a:ln w="0"/>
                <a:solidFill>
                  <a:schemeClr val="tx1"/>
                </a:solidFill>
              </a:rPr>
              <a:t>he decided not to eat it.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9975" y="3111371"/>
            <a:ext cx="4191900" cy="572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He arrived 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yesterday.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68966-5DE6-DE44-8619-DED520D8C145}"/>
              </a:ext>
            </a:extLst>
          </p:cNvPr>
          <p:cNvSpPr txBox="1"/>
          <p:nvPr/>
        </p:nvSpPr>
        <p:spPr>
          <a:xfrm>
            <a:off x="5098356" y="3467024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81818-0639-4A48-BD5A-C1DED41E2688}"/>
              </a:ext>
            </a:extLst>
          </p:cNvPr>
          <p:cNvSpPr txBox="1"/>
          <p:nvPr/>
        </p:nvSpPr>
        <p:spPr>
          <a:xfrm>
            <a:off x="5110800" y="3987776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1445FB-B6F3-6C46-8A90-BB435AA221DC}"/>
              </a:ext>
            </a:extLst>
          </p:cNvPr>
          <p:cNvSpPr txBox="1"/>
          <p:nvPr/>
        </p:nvSpPr>
        <p:spPr>
          <a:xfrm>
            <a:off x="5110800" y="4508528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38C51D-F3F7-1E4C-B6FD-0AE152991D8E}"/>
              </a:ext>
            </a:extLst>
          </p:cNvPr>
          <p:cNvSpPr txBox="1"/>
          <p:nvPr/>
        </p:nvSpPr>
        <p:spPr>
          <a:xfrm>
            <a:off x="5110800" y="5029280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how much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67D0E06-C972-1C43-A24F-2D5AABF1BC48}"/>
              </a:ext>
            </a:extLst>
          </p:cNvPr>
          <p:cNvSpPr/>
          <p:nvPr/>
        </p:nvSpPr>
        <p:spPr>
          <a:xfrm>
            <a:off x="2216662" y="5029280"/>
            <a:ext cx="2625213" cy="572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He spoke 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weakly 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C6C831-4397-F541-8DFB-8EA9B97C53F9}"/>
              </a:ext>
            </a:extLst>
          </p:cNvPr>
          <p:cNvSpPr/>
          <p:nvPr/>
        </p:nvSpPr>
        <p:spPr>
          <a:xfrm>
            <a:off x="7448202" y="4051713"/>
            <a:ext cx="4272741" cy="7250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It was 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just </a:t>
            </a:r>
            <a:r>
              <a:rPr lang="en-GB" sz="2400" dirty="0">
                <a:ln w="0"/>
                <a:solidFill>
                  <a:schemeClr val="tx1"/>
                </a:solidFill>
              </a:rPr>
              <a:t>cooked.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5AB1E0-9D83-9B49-8606-AC5F6DEBE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5" y="52311"/>
            <a:ext cx="1797832" cy="24864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6C0426-3292-3D4E-821B-6FA9A14DE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6" y="291981"/>
            <a:ext cx="1777837" cy="23655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161E60-2306-9941-8639-190D1AC14CAC}"/>
              </a:ext>
            </a:extLst>
          </p:cNvPr>
          <p:cNvSpPr txBox="1"/>
          <p:nvPr/>
        </p:nvSpPr>
        <p:spPr>
          <a:xfrm>
            <a:off x="5098356" y="5550032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how often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65A789-2708-5E42-A0E7-E568465C2C94}"/>
              </a:ext>
            </a:extLst>
          </p:cNvPr>
          <p:cNvSpPr/>
          <p:nvPr/>
        </p:nvSpPr>
        <p:spPr>
          <a:xfrm>
            <a:off x="173421" y="184809"/>
            <a:ext cx="11949404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B9A185B-2141-A74B-9097-9F8138F257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66084" y="51803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uiExpand="1" build="p"/>
      <p:bldP spid="9" grpId="0"/>
      <p:bldP spid="3" grpId="0" animBg="1"/>
      <p:bldP spid="10" grpId="0" animBg="1"/>
      <p:bldP spid="11" grpId="0" animBg="1"/>
      <p:bldP spid="13" grpId="0" uiExpand="1" build="p"/>
      <p:bldP spid="14" grpId="0" uiExpand="1" build="p"/>
      <p:bldP spid="15" grpId="0" uiExpand="1" build="p"/>
      <p:bldP spid="16" grpId="0" uiExpand="1" build="p"/>
      <p:bldP spid="17" grpId="0" animBg="1"/>
      <p:bldP spid="18" grpId="0" animBg="1"/>
      <p:bldP spid="2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1" y="2197357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tell us: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5912" y="2946272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when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6153" y="429588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0461" y="1044884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Adverbs</a:t>
            </a:r>
            <a:r>
              <a:rPr lang="en-GB" sz="2800" dirty="0"/>
              <a:t> are one type of adverbial.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90462" y="4046004"/>
            <a:ext cx="4051413" cy="610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They waited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in the kitchen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60647" y="3086624"/>
            <a:ext cx="4184738" cy="959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rgbClr val="FF0066"/>
                </a:solidFill>
              </a:rPr>
              <a:t>Because he hated its taste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, </a:t>
            </a:r>
            <a:r>
              <a:rPr lang="en-GB" sz="2400" dirty="0">
                <a:ln w="0"/>
                <a:solidFill>
                  <a:schemeClr val="tx1"/>
                </a:solidFill>
              </a:rPr>
              <a:t>he decided not to eat it.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9380" y="3144872"/>
            <a:ext cx="4893575" cy="610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rgbClr val="0000FF"/>
                </a:solidFill>
              </a:rPr>
              <a:t>Tomorrow morning</a:t>
            </a:r>
            <a:r>
              <a:rPr lang="en-GB" sz="2400" dirty="0">
                <a:ln w="0"/>
                <a:solidFill>
                  <a:schemeClr val="tx1"/>
                </a:solidFill>
              </a:rPr>
              <a:t>, will be harvest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668966-5DE6-DE44-8619-DED520D8C145}"/>
              </a:ext>
            </a:extLst>
          </p:cNvPr>
          <p:cNvSpPr txBox="1"/>
          <p:nvPr/>
        </p:nvSpPr>
        <p:spPr>
          <a:xfrm>
            <a:off x="5098356" y="3467024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81818-0639-4A48-BD5A-C1DED41E2688}"/>
              </a:ext>
            </a:extLst>
          </p:cNvPr>
          <p:cNvSpPr txBox="1"/>
          <p:nvPr/>
        </p:nvSpPr>
        <p:spPr>
          <a:xfrm>
            <a:off x="5110800" y="3987776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1445FB-B6F3-6C46-8A90-BB435AA221DC}"/>
              </a:ext>
            </a:extLst>
          </p:cNvPr>
          <p:cNvSpPr txBox="1"/>
          <p:nvPr/>
        </p:nvSpPr>
        <p:spPr>
          <a:xfrm>
            <a:off x="5110800" y="4508528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why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38C51D-F3F7-1E4C-B6FD-0AE152991D8E}"/>
              </a:ext>
            </a:extLst>
          </p:cNvPr>
          <p:cNvSpPr txBox="1"/>
          <p:nvPr/>
        </p:nvSpPr>
        <p:spPr>
          <a:xfrm>
            <a:off x="5110800" y="5029280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how much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67D0E06-C972-1C43-A24F-2D5AABF1BC48}"/>
              </a:ext>
            </a:extLst>
          </p:cNvPr>
          <p:cNvSpPr/>
          <p:nvPr/>
        </p:nvSpPr>
        <p:spPr>
          <a:xfrm>
            <a:off x="1057275" y="5029279"/>
            <a:ext cx="3784600" cy="1228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rgbClr val="0000FF"/>
                </a:solidFill>
              </a:rPr>
              <a:t>Shaking and barely breathing</a:t>
            </a:r>
            <a:r>
              <a:rPr lang="en-GB" sz="2400" b="1" dirty="0">
                <a:ln w="0"/>
                <a:solidFill>
                  <a:schemeClr val="tx1"/>
                </a:solidFill>
              </a:rPr>
              <a:t>, </a:t>
            </a:r>
            <a:r>
              <a:rPr lang="en-GB" sz="2400" dirty="0">
                <a:ln w="0"/>
                <a:solidFill>
                  <a:schemeClr val="tx1"/>
                </a:solidFill>
              </a:rPr>
              <a:t>he spoke.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C6C831-4397-F541-8DFB-8EA9B97C53F9}"/>
              </a:ext>
            </a:extLst>
          </p:cNvPr>
          <p:cNvSpPr/>
          <p:nvPr/>
        </p:nvSpPr>
        <p:spPr>
          <a:xfrm>
            <a:off x="7372644" y="4388717"/>
            <a:ext cx="4272741" cy="7250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It was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only just </a:t>
            </a:r>
            <a:r>
              <a:rPr lang="en-GB" sz="2400" dirty="0">
                <a:ln w="0"/>
                <a:solidFill>
                  <a:schemeClr val="tx1"/>
                </a:solidFill>
              </a:rPr>
              <a:t>edible.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5AB1E0-9D83-9B49-8606-AC5F6DEBE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5" y="52311"/>
            <a:ext cx="1797832" cy="24864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6C0426-3292-3D4E-821B-6FA9A14DE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6" y="291981"/>
            <a:ext cx="1777837" cy="23655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353450-E658-D945-AC65-1B0C7D339D5B}"/>
              </a:ext>
            </a:extLst>
          </p:cNvPr>
          <p:cNvSpPr txBox="1"/>
          <p:nvPr/>
        </p:nvSpPr>
        <p:spPr>
          <a:xfrm>
            <a:off x="714607" y="1627526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 </a:t>
            </a:r>
            <a:r>
              <a:rPr lang="en-GB" sz="2800" dirty="0"/>
              <a:t>also include </a:t>
            </a:r>
            <a:r>
              <a:rPr lang="en-GB" sz="2800" dirty="0">
                <a:solidFill>
                  <a:srgbClr val="0000FF"/>
                </a:solidFill>
              </a:rPr>
              <a:t>phrases</a:t>
            </a:r>
            <a:r>
              <a:rPr lang="en-GB" sz="2800" dirty="0"/>
              <a:t> and </a:t>
            </a:r>
            <a:r>
              <a:rPr lang="en-GB" sz="2800" dirty="0">
                <a:solidFill>
                  <a:srgbClr val="FF0066"/>
                </a:solidFill>
              </a:rPr>
              <a:t>clauses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A8CEA7-5EBD-FA4F-BC42-6778FA1FF387}"/>
              </a:ext>
            </a:extLst>
          </p:cNvPr>
          <p:cNvSpPr txBox="1"/>
          <p:nvPr/>
        </p:nvSpPr>
        <p:spPr>
          <a:xfrm>
            <a:off x="5098356" y="5550032"/>
            <a:ext cx="20933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how often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355ECB-338A-7044-96EF-DE5D4CA3763C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27FD346-8F8D-AE42-9F08-C02B83DA6F3D}"/>
              </a:ext>
            </a:extLst>
          </p:cNvPr>
          <p:cNvSpPr/>
          <p:nvPr/>
        </p:nvSpPr>
        <p:spPr>
          <a:xfrm>
            <a:off x="7473091" y="5431169"/>
            <a:ext cx="4272741" cy="7250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</a:rPr>
              <a:t>He thought about food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every single second.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3B9E91C-0723-3D41-9CCB-67580CA44D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6616" y="5076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 uiExpand="1" build="p"/>
      <p:bldP spid="9" grpId="0"/>
      <p:bldP spid="3" grpId="0" animBg="1"/>
      <p:bldP spid="10" grpId="0" animBg="1"/>
      <p:bldP spid="11" grpId="0" animBg="1"/>
      <p:bldP spid="13" grpId="0" uiExpand="1" build="p"/>
      <p:bldP spid="14" grpId="0" uiExpand="1" build="p"/>
      <p:bldP spid="15" grpId="0" uiExpand="1" build="p"/>
      <p:bldP spid="16" grpId="0" uiExpand="1" build="p"/>
      <p:bldP spid="17" grpId="0" animBg="1"/>
      <p:bldP spid="18" grpId="0" animBg="1"/>
      <p:bldP spid="21" grpId="1"/>
      <p:bldP spid="22" grpId="0" uiExpand="1" build="p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003" y="1484041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 </a:t>
            </a:r>
            <a:r>
              <a:rPr lang="en-GB" sz="2800" dirty="0"/>
              <a:t>tell us more about a verb or clause.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5111" y="2200402"/>
            <a:ext cx="67842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He </a:t>
            </a:r>
            <a:r>
              <a:rPr lang="en-GB" sz="2800" i="1" u="sng" dirty="0">
                <a:latin typeface="+mj-lt"/>
              </a:rPr>
              <a:t>spoke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He </a:t>
            </a:r>
            <a:r>
              <a:rPr lang="en-GB" sz="2800" i="1" u="sng" dirty="0">
                <a:latin typeface="+mj-lt"/>
              </a:rPr>
              <a:t>spoke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nervously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He </a:t>
            </a:r>
            <a:r>
              <a:rPr lang="en-GB" sz="2800" i="1" u="sng" dirty="0">
                <a:latin typeface="+mj-lt"/>
              </a:rPr>
              <a:t>spoke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from the corner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While everyone listened</a:t>
            </a:r>
            <a:r>
              <a:rPr lang="en-GB" sz="2800" b="1" i="1" dirty="0">
                <a:latin typeface="+mj-lt"/>
              </a:rPr>
              <a:t>, </a:t>
            </a:r>
            <a:r>
              <a:rPr lang="en-GB" sz="2800" i="1" dirty="0">
                <a:latin typeface="+mj-lt"/>
              </a:rPr>
              <a:t>he </a:t>
            </a:r>
            <a:r>
              <a:rPr lang="en-GB" sz="2800" i="1" u="sng" dirty="0">
                <a:latin typeface="+mj-lt"/>
              </a:rPr>
              <a:t>spoke</a:t>
            </a:r>
            <a:r>
              <a:rPr lang="en-GB" sz="2800" i="1" dirty="0">
                <a:latin typeface="+mj-lt"/>
              </a:rPr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5000912" y="775321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63397" y="5071199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each of these sentences, the verb is modified by the adverbial.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A0A8B-BB5B-C74E-85F4-F9ED29A44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50" y="2007574"/>
            <a:ext cx="1797832" cy="248649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A968430-7FA2-3640-9B73-93D1AE14EA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143" l="9802" r="90988">
                        <a14:foregroundMark x1="21186" y1="32857" x2="21976" y2="36229"/>
                        <a14:foregroundMark x1="42688" y1="52914" x2="44822" y2="55943"/>
                        <a14:foregroundMark x1="41265" y1="57886" x2="41265" y2="59086"/>
                        <a14:foregroundMark x1="52569" y1="53314" x2="52806" y2="54343"/>
                        <a14:foregroundMark x1="75178" y1="55143" x2="82055" y2="52114"/>
                        <a14:foregroundMark x1="91146" y1="40571" x2="90040" y2="48343"/>
                        <a14:foregroundMark x1="35494" y1="45600" x2="43794" y2="47543"/>
                        <a14:foregroundMark x1="59447" y1="52914" x2="62451" y2="56343"/>
                        <a14:foregroundMark x1="62767" y1="51714" x2="66087" y2="54114"/>
                        <a14:foregroundMark x1="66087" y1="50971" x2="69328" y2="53314"/>
                        <a14:foregroundMark x1="69091" y1="49543" x2="71304" y2="51943"/>
                        <a14:foregroundMark x1="73755" y1="46743" x2="77075" y2="48971"/>
                        <a14:foregroundMark x1="74308" y1="44400" x2="76522" y2="46171"/>
                        <a14:foregroundMark x1="44585" y1="90171" x2="42925" y2="91714"/>
                        <a14:foregroundMark x1="44585" y1="91714" x2="45929" y2="93143"/>
                        <a14:foregroundMark x1="37945" y1="35029" x2="42925" y2="35429"/>
                        <a14:foregroundMark x1="42925" y1="31429" x2="42925" y2="31429"/>
                        <a14:foregroundMark x1="65534" y1="59886" x2="72648" y2="59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3898" y="2062440"/>
            <a:ext cx="1797832" cy="2487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6599B3-6129-E04F-8F2F-BA65561E569B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73154E5-FF62-174C-8870-7E317EB152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99758" y="6092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293" y="5486850"/>
            <a:ext cx="1083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tx2"/>
                </a:solidFill>
              </a:rPr>
              <a:t>Choose an adverbial and try saying it before and after the main clause.</a:t>
            </a:r>
            <a:r>
              <a:rPr lang="en-GB" sz="2400" i="1" dirty="0">
                <a:solidFill>
                  <a:schemeClr val="tx2"/>
                </a:solidFill>
                <a:effectLst/>
              </a:rPr>
              <a:t>.</a:t>
            </a:r>
            <a:endParaRPr lang="en-GB" sz="4400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3294" y="558071"/>
            <a:ext cx="9951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can be placed before or after the main clause.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147867" y="1547846"/>
            <a:ext cx="2277898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2400" i="1" dirty="0" err="1">
                <a:solidFill>
                  <a:prstClr val="black"/>
                </a:solidFill>
                <a:latin typeface="+mj-lt"/>
              </a:rPr>
              <a:t>Ananse</a:t>
            </a:r>
            <a:r>
              <a:rPr lang="en-GB" sz="2400" i="1" dirty="0">
                <a:solidFill>
                  <a:prstClr val="black"/>
                </a:solidFill>
                <a:latin typeface="+mj-lt"/>
              </a:rPr>
              <a:t> lowered his head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3294" y="3681834"/>
            <a:ext cx="2980032" cy="67185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ysClr val="windowText" lastClr="000000"/>
                </a:solidFill>
                <a:latin typeface="+mj-lt"/>
              </a:rPr>
              <a:t>in apparent shame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D80D00-CF0C-4815-A291-E5075A1A5AEE}"/>
              </a:ext>
            </a:extLst>
          </p:cNvPr>
          <p:cNvSpPr/>
          <p:nvPr/>
        </p:nvSpPr>
        <p:spPr>
          <a:xfrm>
            <a:off x="763293" y="4558349"/>
            <a:ext cx="4323057" cy="67185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ysClr val="windowText" lastClr="000000"/>
                </a:solidFill>
                <a:latin typeface="+mj-lt"/>
              </a:rPr>
              <a:t>while the people watched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D81DAE-FBA0-498E-A182-E450DAB2AC53}"/>
              </a:ext>
            </a:extLst>
          </p:cNvPr>
          <p:cNvSpPr/>
          <p:nvPr/>
        </p:nvSpPr>
        <p:spPr>
          <a:xfrm>
            <a:off x="763293" y="2787153"/>
            <a:ext cx="2780007" cy="67185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ysClr val="windowText" lastClr="000000"/>
                </a:solidFill>
                <a:latin typeface="+mj-lt"/>
              </a:rPr>
              <a:t>as if he was sad</a:t>
            </a:r>
          </a:p>
        </p:txBody>
      </p:sp>
      <p:sp>
        <p:nvSpPr>
          <p:cNvPr id="17" name="Rounded Rectangular Callout 2">
            <a:extLst>
              <a:ext uri="{FF2B5EF4-FFF2-40B4-BE49-F238E27FC236}">
                <a16:creationId xmlns:a16="http://schemas.microsoft.com/office/drawing/2014/main" id="{2E65D1A9-33F7-4D2C-B5C5-0C44359E6FA8}"/>
              </a:ext>
            </a:extLst>
          </p:cNvPr>
          <p:cNvSpPr/>
          <p:nvPr/>
        </p:nvSpPr>
        <p:spPr>
          <a:xfrm>
            <a:off x="9877440" y="4748819"/>
            <a:ext cx="1342724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IDEAS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18286A-AFBA-E640-9D06-FF1F2C036E8F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28B49C2-4929-A945-A435-74C5A7FC59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5057" y="6017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7943 -0.128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-0.19097 L 0.55183 -0.196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9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83 -0.19652 L 0.61667 -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10351 -0.3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51 -0.31829 L 0.55572 -0.32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72 -0.3213 L 0.70924 -0.0159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0.0181 -0.4379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-0.43102 L 0.5642 -0.436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924 -0.01597 L 0.10351 -0.325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86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uiExpand="1" build="p"/>
      <p:bldP spid="11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6" grpId="3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501959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When an </a:t>
            </a:r>
            <a:r>
              <a:rPr lang="en-GB" sz="2800" dirty="0">
                <a:solidFill>
                  <a:srgbClr val="0000FF"/>
                </a:solidFill>
              </a:rPr>
              <a:t>adverbial</a:t>
            </a:r>
            <a:r>
              <a:rPr lang="en-GB" sz="2800" dirty="0"/>
              <a:t> appears in front of the sentence it is modifying…</a:t>
            </a:r>
          </a:p>
          <a:p>
            <a:pPr algn="ctr"/>
            <a:r>
              <a:rPr lang="en-GB" sz="2800" dirty="0"/>
              <a:t>it is called a </a:t>
            </a:r>
            <a:r>
              <a:rPr lang="en-GB" sz="2800" dirty="0">
                <a:solidFill>
                  <a:srgbClr val="0000FF"/>
                </a:solidFill>
              </a:rPr>
              <a:t>fronted adverbial</a:t>
            </a:r>
            <a:r>
              <a:rPr lang="en-GB" sz="2800" b="1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0231" y="798816"/>
            <a:ext cx="3406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Fronted Adverbials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327" y="2745198"/>
            <a:ext cx="11243098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During the day</a:t>
            </a:r>
            <a:r>
              <a:rPr lang="en-GB" sz="2800" b="1" dirty="0">
                <a:latin typeface="+mj-lt"/>
              </a:rPr>
              <a:t>,</a:t>
            </a:r>
            <a:r>
              <a:rPr lang="en-GB" sz="2800" b="1" i="1" dirty="0">
                <a:latin typeface="+mj-lt"/>
              </a:rPr>
              <a:t> </a:t>
            </a:r>
            <a:r>
              <a:rPr lang="en-GB" sz="2800" i="1" dirty="0" err="1">
                <a:latin typeface="+mj-lt"/>
              </a:rPr>
              <a:t>Ananse</a:t>
            </a:r>
            <a:r>
              <a:rPr lang="en-GB" sz="2800" i="1" dirty="0">
                <a:latin typeface="+mj-lt"/>
              </a:rPr>
              <a:t> made his plan.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With smiling eyes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latin typeface="+mj-lt"/>
              </a:rPr>
              <a:t> the spider waited.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Eventually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latin typeface="+mj-lt"/>
              </a:rPr>
              <a:t> the King calmed down.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After the excitement was over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800" i="1" dirty="0">
                <a:latin typeface="+mj-lt"/>
              </a:rPr>
              <a:t>everyone started to celebrate.</a:t>
            </a:r>
            <a:endParaRPr lang="en-GB" sz="2800" b="1" i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EBC5B-D313-4823-94D5-992D5FFB99DF}"/>
              </a:ext>
            </a:extLst>
          </p:cNvPr>
          <p:cNvSpPr txBox="1"/>
          <p:nvPr/>
        </p:nvSpPr>
        <p:spPr>
          <a:xfrm>
            <a:off x="790463" y="5645173"/>
            <a:ext cx="1083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Fronted adverbials </a:t>
            </a:r>
            <a:r>
              <a:rPr lang="en-GB" sz="2400" dirty="0"/>
              <a:t>are punctuated by a comma.</a:t>
            </a:r>
            <a:endParaRPr lang="en-GB" sz="4400" dirty="0">
              <a:effectLst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 flipH="1" flipV="1">
            <a:off x="5419332" y="3297381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EE4809-A041-4FA6-ABD0-F9BED77CCB8B}"/>
              </a:ext>
            </a:extLst>
          </p:cNvPr>
          <p:cNvCxnSpPr>
            <a:cxnSpLocks/>
          </p:cNvCxnSpPr>
          <p:nvPr/>
        </p:nvCxnSpPr>
        <p:spPr>
          <a:xfrm flipH="1" flipV="1">
            <a:off x="5918922" y="3952407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4B4DC4-EC07-4403-A078-BDEFA712014A}"/>
              </a:ext>
            </a:extLst>
          </p:cNvPr>
          <p:cNvCxnSpPr>
            <a:cxnSpLocks/>
          </p:cNvCxnSpPr>
          <p:nvPr/>
        </p:nvCxnSpPr>
        <p:spPr>
          <a:xfrm flipH="1" flipV="1">
            <a:off x="5077875" y="4607224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18F990-31DF-4D79-97B0-AF2F79E5D6C7}"/>
              </a:ext>
            </a:extLst>
          </p:cNvPr>
          <p:cNvCxnSpPr>
            <a:cxnSpLocks/>
          </p:cNvCxnSpPr>
          <p:nvPr/>
        </p:nvCxnSpPr>
        <p:spPr>
          <a:xfrm flipH="1" flipV="1">
            <a:off x="5957560" y="5237369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3E92EBE-D637-C64E-A977-81372BF47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88" y="2393782"/>
            <a:ext cx="1777837" cy="23655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212AFB-DE89-214C-BBE0-74FFC8014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106" y="2368394"/>
            <a:ext cx="1781517" cy="23704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0A6C64-CE4F-474B-A3BE-A634D1469A12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833938F-1531-494C-926C-8C13EF40D4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8625" y="4630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2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p"/>
      <p:bldP spid="9" grpId="0" build="p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Adverbials</a:t>
            </a:r>
            <a:r>
              <a:rPr lang="en-GB" sz="2400" dirty="0"/>
              <a:t> can be a </a:t>
            </a:r>
            <a:r>
              <a:rPr lang="en-GB" sz="2400" u="sng" dirty="0">
                <a:solidFill>
                  <a:srgbClr val="0000FF"/>
                </a:solidFill>
              </a:rPr>
              <a:t>single word </a:t>
            </a:r>
            <a:r>
              <a:rPr lang="en-GB" sz="2400" dirty="0"/>
              <a:t>(an adverb).</a:t>
            </a:r>
            <a:endParaRPr lang="en-GB" sz="44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463" y="2016494"/>
            <a:ext cx="614917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 err="1">
                <a:latin typeface="+mj-lt"/>
              </a:rPr>
              <a:t>Ananse</a:t>
            </a:r>
            <a:r>
              <a:rPr lang="en-GB" sz="2400" i="1" dirty="0">
                <a:latin typeface="+mj-lt"/>
              </a:rPr>
              <a:t> dressed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quickly.</a:t>
            </a:r>
            <a:r>
              <a:rPr lang="en-GB" sz="2400" i="1" dirty="0"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queen revealed the food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excitedly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Joyfully, </a:t>
            </a:r>
            <a:r>
              <a:rPr lang="en-GB" sz="2400" i="1" dirty="0">
                <a:latin typeface="+mj-lt"/>
              </a:rPr>
              <a:t>the people celebrated. </a:t>
            </a:r>
            <a:endParaRPr lang="en-GB" sz="2800" i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463" y="748002"/>
            <a:ext cx="4584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– Single Words</a:t>
            </a:r>
            <a:endParaRPr lang="en-GB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0751643-2ECC-4DC7-B4DE-22A6B3A232AE}"/>
              </a:ext>
            </a:extLst>
          </p:cNvPr>
          <p:cNvSpPr txBox="1"/>
          <p:nvPr/>
        </p:nvSpPr>
        <p:spPr>
          <a:xfrm>
            <a:off x="735052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Where?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64D3D-7CCC-4928-AD24-21474B39A671}"/>
              </a:ext>
            </a:extLst>
          </p:cNvPr>
          <p:cNvSpPr txBox="1"/>
          <p:nvPr/>
        </p:nvSpPr>
        <p:spPr>
          <a:xfrm>
            <a:off x="891601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When?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41C09B8-531F-4162-B05F-EB46C642B2B0}"/>
              </a:ext>
            </a:extLst>
          </p:cNvPr>
          <p:cNvSpPr txBox="1"/>
          <p:nvPr/>
        </p:nvSpPr>
        <p:spPr>
          <a:xfrm>
            <a:off x="7200157" y="1120476"/>
            <a:ext cx="1704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upstairs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everywhere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here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outside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F372521E-4E93-4988-BD79-B668C03E3019}"/>
              </a:ext>
            </a:extLst>
          </p:cNvPr>
          <p:cNvSpPr txBox="1"/>
          <p:nvPr/>
        </p:nvSpPr>
        <p:spPr>
          <a:xfrm>
            <a:off x="8881941" y="1120477"/>
            <a:ext cx="15010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again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tomorrow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yesterday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then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today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often</a:t>
            </a: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291A2-AE9D-4B21-87E6-9BBC89A90988}"/>
              </a:ext>
            </a:extLst>
          </p:cNvPr>
          <p:cNvSpPr txBox="1"/>
          <p:nvPr/>
        </p:nvSpPr>
        <p:spPr>
          <a:xfrm>
            <a:off x="10457139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How?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B4BD771-4080-4018-9DA6-2BEAB611D68F}"/>
              </a:ext>
            </a:extLst>
          </p:cNvPr>
          <p:cNvSpPr txBox="1"/>
          <p:nvPr/>
        </p:nvSpPr>
        <p:spPr>
          <a:xfrm>
            <a:off x="10408609" y="1120812"/>
            <a:ext cx="1501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angrily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excitedly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cheerfully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defiantly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foolishly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well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6790B9CA-A1FC-3D46-A189-C947C59AA860}"/>
              </a:ext>
            </a:extLst>
          </p:cNvPr>
          <p:cNvSpPr txBox="1"/>
          <p:nvPr/>
        </p:nvSpPr>
        <p:spPr>
          <a:xfrm>
            <a:off x="7350520" y="4167865"/>
            <a:ext cx="201065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How much?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A8E7A6F2-278E-F342-B35D-9A100086A2A9}"/>
              </a:ext>
            </a:extLst>
          </p:cNvPr>
          <p:cNvSpPr txBox="1"/>
          <p:nvPr/>
        </p:nvSpPr>
        <p:spPr>
          <a:xfrm>
            <a:off x="9899018" y="4167865"/>
            <a:ext cx="201065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How often?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3FBF4C-EEEE-5A45-98C6-3DF04D7070BC}"/>
              </a:ext>
            </a:extLst>
          </p:cNvPr>
          <p:cNvSpPr txBox="1"/>
          <p:nvPr/>
        </p:nvSpPr>
        <p:spPr>
          <a:xfrm>
            <a:off x="7350521" y="4810944"/>
            <a:ext cx="1755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completely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entirely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almost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totally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EF9CD8-E5BE-6948-AC6E-28B1B7C09B60}"/>
              </a:ext>
            </a:extLst>
          </p:cNvPr>
          <p:cNvSpPr txBox="1"/>
          <p:nvPr/>
        </p:nvSpPr>
        <p:spPr>
          <a:xfrm>
            <a:off x="10026416" y="4801948"/>
            <a:ext cx="1755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daily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hourly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often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once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2AFA47-B632-A04A-B179-FBF770B1B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69" y="4398874"/>
            <a:ext cx="3798627" cy="16637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90441A-781D-364A-8AE5-A4C2E9762DF8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556AAC7-A817-9148-843B-613314BE25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48566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8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Adverbials</a:t>
            </a:r>
            <a:r>
              <a:rPr lang="en-GB" sz="2400" dirty="0"/>
              <a:t> can open with a </a:t>
            </a:r>
            <a:r>
              <a:rPr lang="en-GB" sz="2400" u="sng" dirty="0">
                <a:solidFill>
                  <a:srgbClr val="0000FF"/>
                </a:solidFill>
              </a:rPr>
              <a:t>preposition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463" y="2213482"/>
            <a:ext cx="61491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 err="1">
                <a:latin typeface="+mj-lt"/>
              </a:rPr>
              <a:t>Ananse</a:t>
            </a:r>
            <a:r>
              <a:rPr lang="en-GB" sz="2400" i="1" dirty="0">
                <a:latin typeface="+mj-lt"/>
              </a:rPr>
              <a:t> spoke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with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his head lowered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king shouted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from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his throne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people gasped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after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they saw him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GB" sz="2800" i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463" y="748002"/>
            <a:ext cx="4413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- Prepositions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14807" y="5002003"/>
            <a:ext cx="99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u="sng" dirty="0">
                <a:solidFill>
                  <a:srgbClr val="0000FF"/>
                </a:solidFill>
              </a:rPr>
              <a:t>preposition</a:t>
            </a:r>
            <a:r>
              <a:rPr lang="en-GB" sz="2400" dirty="0"/>
              <a:t> is part of the </a:t>
            </a:r>
            <a:r>
              <a:rPr lang="en-GB" sz="2400" dirty="0">
                <a:solidFill>
                  <a:srgbClr val="0000FF"/>
                </a:solidFill>
              </a:rPr>
              <a:t>adverbial</a:t>
            </a:r>
            <a:r>
              <a:rPr lang="en-GB" sz="2400" dirty="0"/>
              <a:t>. The adverbial is often just a phrase. 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0751643-2ECC-4DC7-B4DE-22A6B3A232AE}"/>
              </a:ext>
            </a:extLst>
          </p:cNvPr>
          <p:cNvSpPr txBox="1"/>
          <p:nvPr/>
        </p:nvSpPr>
        <p:spPr>
          <a:xfrm>
            <a:off x="735052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When?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64D3D-7CCC-4928-AD24-21474B39A671}"/>
              </a:ext>
            </a:extLst>
          </p:cNvPr>
          <p:cNvSpPr txBox="1"/>
          <p:nvPr/>
        </p:nvSpPr>
        <p:spPr>
          <a:xfrm>
            <a:off x="891601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Where?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41C09B8-531F-4162-B05F-EB46C642B2B0}"/>
              </a:ext>
            </a:extLst>
          </p:cNvPr>
          <p:cNvSpPr txBox="1"/>
          <p:nvPr/>
        </p:nvSpPr>
        <p:spPr>
          <a:xfrm>
            <a:off x="7200157" y="1120476"/>
            <a:ext cx="1704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before…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after…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while…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in…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on…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at…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F372521E-4E93-4988-BD79-B668C03E3019}"/>
              </a:ext>
            </a:extLst>
          </p:cNvPr>
          <p:cNvSpPr txBox="1"/>
          <p:nvPr/>
        </p:nvSpPr>
        <p:spPr>
          <a:xfrm>
            <a:off x="8979000" y="1120477"/>
            <a:ext cx="140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above…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below…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inside…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outside…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to…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on…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from…</a:t>
            </a: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291A2-AE9D-4B21-87E6-9BBC89A90988}"/>
              </a:ext>
            </a:extLst>
          </p:cNvPr>
          <p:cNvSpPr txBox="1"/>
          <p:nvPr/>
        </p:nvSpPr>
        <p:spPr>
          <a:xfrm>
            <a:off x="10457139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How?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B4BD771-4080-4018-9DA6-2BEAB611D68F}"/>
              </a:ext>
            </a:extLst>
          </p:cNvPr>
          <p:cNvSpPr txBox="1"/>
          <p:nvPr/>
        </p:nvSpPr>
        <p:spPr>
          <a:xfrm>
            <a:off x="10511871" y="1120476"/>
            <a:ext cx="1283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in…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with…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as…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like…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C663F1-AFDD-3D4E-A08C-936964E78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9942"/>
            <a:ext cx="1473959" cy="196121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F92CFC-FFB7-384F-A889-69D39484F2AD}"/>
              </a:ext>
            </a:extLst>
          </p:cNvPr>
          <p:cNvSpPr/>
          <p:nvPr/>
        </p:nvSpPr>
        <p:spPr>
          <a:xfrm>
            <a:off x="173421" y="184809"/>
            <a:ext cx="11808372" cy="6310583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88DA2AA-3CC9-7640-90F9-CE3A7B0FC8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6421" y="40421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Adverbials</a:t>
            </a:r>
            <a:r>
              <a:rPr lang="en-GB" sz="2400" dirty="0"/>
              <a:t> can open with a </a:t>
            </a:r>
            <a:r>
              <a:rPr lang="en-GB" sz="2400" u="sng" dirty="0">
                <a:solidFill>
                  <a:srgbClr val="0000FF"/>
                </a:solidFill>
              </a:rPr>
              <a:t>conjunction</a:t>
            </a:r>
            <a:r>
              <a:rPr lang="en-GB" sz="2400" dirty="0"/>
              <a:t>.</a:t>
            </a:r>
            <a:endParaRPr lang="en-GB" sz="44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463" y="2213482"/>
            <a:ext cx="6149173" cy="28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 err="1">
                <a:latin typeface="+mj-lt"/>
              </a:rPr>
              <a:t>Ananse</a:t>
            </a:r>
            <a:r>
              <a:rPr lang="en-GB" sz="2400" i="1" dirty="0">
                <a:latin typeface="+mj-lt"/>
              </a:rPr>
              <a:t> thought of food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wherever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he went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king welcomed </a:t>
            </a:r>
            <a:r>
              <a:rPr lang="en-GB" sz="2400" i="1" dirty="0" err="1">
                <a:latin typeface="+mj-lt"/>
              </a:rPr>
              <a:t>Ananse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when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he arrived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people thought he was strange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because he seemed so forgetful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GB" sz="2800" i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463" y="748002"/>
            <a:ext cx="451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- Conjunctions</a:t>
            </a:r>
            <a:endParaRPr lang="en-GB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0751643-2ECC-4DC7-B4DE-22A6B3A232AE}"/>
              </a:ext>
            </a:extLst>
          </p:cNvPr>
          <p:cNvSpPr txBox="1"/>
          <p:nvPr/>
        </p:nvSpPr>
        <p:spPr>
          <a:xfrm>
            <a:off x="735052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Where?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64D3D-7CCC-4928-AD24-21474B39A671}"/>
              </a:ext>
            </a:extLst>
          </p:cNvPr>
          <p:cNvSpPr txBox="1"/>
          <p:nvPr/>
        </p:nvSpPr>
        <p:spPr>
          <a:xfrm>
            <a:off x="8916010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When?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41C09B8-531F-4162-B05F-EB46C642B2B0}"/>
              </a:ext>
            </a:extLst>
          </p:cNvPr>
          <p:cNvSpPr txBox="1"/>
          <p:nvPr/>
        </p:nvSpPr>
        <p:spPr>
          <a:xfrm>
            <a:off x="7200157" y="1120476"/>
            <a:ext cx="1704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where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wherever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F372521E-4E93-4988-BD79-B668C03E3019}"/>
              </a:ext>
            </a:extLst>
          </p:cNvPr>
          <p:cNvSpPr txBox="1"/>
          <p:nvPr/>
        </p:nvSpPr>
        <p:spPr>
          <a:xfrm>
            <a:off x="8979000" y="1120477"/>
            <a:ext cx="12838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after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before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when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since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until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while</a:t>
            </a: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  <a:p>
            <a:pPr algn="ctr"/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291A2-AE9D-4B21-87E6-9BBC89A90988}"/>
              </a:ext>
            </a:extLst>
          </p:cNvPr>
          <p:cNvSpPr txBox="1"/>
          <p:nvPr/>
        </p:nvSpPr>
        <p:spPr>
          <a:xfrm>
            <a:off x="10457139" y="486392"/>
            <a:ext cx="1404000" cy="523220"/>
          </a:xfrm>
          <a:prstGeom prst="rect">
            <a:avLst/>
          </a:prstGeom>
          <a:solidFill>
            <a:srgbClr val="B7B7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Why?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8B4BD771-4080-4018-9DA6-2BEAB611D68F}"/>
              </a:ext>
            </a:extLst>
          </p:cNvPr>
          <p:cNvSpPr txBox="1"/>
          <p:nvPr/>
        </p:nvSpPr>
        <p:spPr>
          <a:xfrm>
            <a:off x="10511871" y="1120476"/>
            <a:ext cx="1283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00FF"/>
                </a:solidFill>
              </a:rPr>
              <a:t>because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so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since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ECD2C-95E7-B845-B64B-9E6F693A39D6}"/>
              </a:ext>
            </a:extLst>
          </p:cNvPr>
          <p:cNvSpPr txBox="1"/>
          <p:nvPr/>
        </p:nvSpPr>
        <p:spPr>
          <a:xfrm>
            <a:off x="1414807" y="5002003"/>
            <a:ext cx="99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u="sng" dirty="0">
                <a:solidFill>
                  <a:srgbClr val="0000FF"/>
                </a:solidFill>
              </a:rPr>
              <a:t>conjunction</a:t>
            </a:r>
            <a:r>
              <a:rPr lang="en-GB" sz="2400" dirty="0"/>
              <a:t> makes a subordinate clause which works as an adverbial.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146C4B-AC64-E445-9198-3176EF8E43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53" y="2865461"/>
            <a:ext cx="1473959" cy="19612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E0F568-DC3E-6A4C-928C-7681FC6F73B2}"/>
              </a:ext>
            </a:extLst>
          </p:cNvPr>
          <p:cNvSpPr/>
          <p:nvPr/>
        </p:nvSpPr>
        <p:spPr>
          <a:xfrm>
            <a:off x="506437" y="236483"/>
            <a:ext cx="11491122" cy="6079911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B722546-9D78-4042-9A01-1AE060344C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15229" y="40601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12051</TotalTime>
  <Words>577</Words>
  <Application>Microsoft Office PowerPoint</Application>
  <PresentationFormat>Widescreen</PresentationFormat>
  <Paragraphs>155</Paragraphs>
  <Slides>11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690</cp:revision>
  <cp:lastPrinted>2018-05-09T10:54:19Z</cp:lastPrinted>
  <dcterms:created xsi:type="dcterms:W3CDTF">2013-08-23T07:43:20Z</dcterms:created>
  <dcterms:modified xsi:type="dcterms:W3CDTF">2020-05-01T07:16:08Z</dcterms:modified>
</cp:coreProperties>
</file>