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17" r:id="rId4"/>
    <p:sldId id="318" r:id="rId5"/>
    <p:sldId id="319" r:id="rId6"/>
    <p:sldId id="313" r:id="rId7"/>
    <p:sldId id="320" r:id="rId8"/>
    <p:sldId id="312" r:id="rId9"/>
    <p:sldId id="321" r:id="rId10"/>
    <p:sldId id="316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8C8"/>
    <a:srgbClr val="70AD47"/>
    <a:srgbClr val="507E32"/>
    <a:srgbClr val="0000FF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8" y="442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4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hamilton-trust.org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rht.org.uk/hamilton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533" y="2399697"/>
            <a:ext cx="3657600" cy="2323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Lost 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9" y="1174084"/>
            <a:ext cx="44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Parenthesis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A9678-A979-3546-868F-DD623D69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2" y="63499"/>
            <a:ext cx="4991100" cy="67310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D62EEA-09E5-AC43-BB7B-EB9CD9DD6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735" y="199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56704722-DF6C-D443-AEFA-891F4CB1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81" y="1239597"/>
            <a:ext cx="2932769" cy="39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262274" y="989793"/>
            <a:ext cx="699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To add parenthesis (extra information) to a sentence, we can use </a:t>
            </a:r>
            <a:r>
              <a:rPr lang="en-GB" sz="2400" b="1" dirty="0"/>
              <a:t>commas, brackets or dashes</a:t>
            </a:r>
            <a:r>
              <a:rPr lang="en-GB" sz="2400" dirty="0"/>
              <a:t>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Each indicates that we are telling the reader something extra!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2051" y="2829170"/>
            <a:ext cx="4503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11824897" y="255307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5765" y="5548291"/>
            <a:ext cx="1108356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When using parenthesis, it’s your choice how much attention you want to draw to the extra information.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4767" y="3344681"/>
            <a:ext cx="8262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though I’ve not seen it since,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0211" y="3914037"/>
            <a:ext cx="8272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 forever friend)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50" y="4445778"/>
            <a:ext cx="7913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Lost Thing </a:t>
            </a:r>
            <a:r>
              <a:rPr lang="en-GB" sz="2400" i="1" dirty="0">
                <a:solidFill>
                  <a:srgbClr val="FF0000"/>
                </a:solidFill>
              </a:rPr>
              <a:t>—that weird red teapot—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7469432" y="2115420"/>
            <a:ext cx="2370665" cy="999066"/>
          </a:xfrm>
          <a:prstGeom prst="wedgeRectCallout">
            <a:avLst>
              <a:gd name="adj1" fmla="val -63353"/>
              <a:gd name="adj2" fmla="val 78281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drawing much attention to the extra informatio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9306758" y="3263915"/>
            <a:ext cx="1777998" cy="903210"/>
          </a:xfrm>
          <a:prstGeom prst="wedgeRectCallout">
            <a:avLst>
              <a:gd name="adj1" fmla="val -132639"/>
              <a:gd name="adj2" fmla="val 428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more attention to it</a:t>
            </a: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3405881" y="2919021"/>
            <a:ext cx="1811866" cy="1185332"/>
          </a:xfrm>
          <a:prstGeom prst="wedgeRectCallout">
            <a:avLst>
              <a:gd name="adj1" fmla="val 98363"/>
              <a:gd name="adj2" fmla="val 86406"/>
            </a:avLst>
          </a:prstGeom>
          <a:solidFill>
            <a:srgbClr val="F1C8C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lots of attention to the extra information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4E0A1A-F241-D74F-B34C-248BB8918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6532" y="477389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E098BA-720E-DC4A-A0E7-A0510AE88D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82957" y="479890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2BFE25-2F79-CE4A-9FEA-38442539BF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8364" y="47837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20" grpId="0" animBg="1"/>
      <p:bldP spid="16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Image result for the lost thing front cover">
            <a:extLst>
              <a:ext uri="{FF2B5EF4-FFF2-40B4-BE49-F238E27FC236}">
                <a16:creationId xmlns:a16="http://schemas.microsoft.com/office/drawing/2014/main" id="{66E2C1F6-E966-D540-9DF1-725B1AE3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81" y="1412515"/>
            <a:ext cx="4315447" cy="118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48945" y="2362579"/>
            <a:ext cx="4742000" cy="273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Explore more Hamilton Trust Learning Materials at </a:t>
            </a:r>
            <a:r>
              <a:rPr lang="en-GB" dirty="0" smtClean="0">
                <a:hlinkClick r:id="rId6"/>
              </a:rPr>
              <a:t>https://wrht.org.uk/hamilton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0687" y="5079629"/>
            <a:ext cx="1062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/>
              <a:t> are most commonly used to separate a parenthesis. They don't draw much attention from the reader.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42154" y="1458152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Parenthesis is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extra information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added into a complete sentence.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original sentence makes sense without it.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extra information can be separated using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brackets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dashes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alt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88533" y="3043148"/>
            <a:ext cx="986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was found on the beach.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461251" y="2928649"/>
            <a:ext cx="3131773" cy="461665"/>
          </a:xfrm>
          <a:prstGeom prst="wedgeRectCallout">
            <a:avLst>
              <a:gd name="adj1" fmla="val -83694"/>
              <a:gd name="adj2" fmla="val 227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896344" y="4274636"/>
            <a:ext cx="2850605" cy="443851"/>
          </a:xfrm>
          <a:prstGeom prst="wedgeRectCallout">
            <a:avLst>
              <a:gd name="adj1" fmla="val -49930"/>
              <a:gd name="adj2" fmla="val -1040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0401" y="3550746"/>
            <a:ext cx="9077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The Lost Thing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 strange red metal creature, </a:t>
            </a:r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was found on the beach.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id="{D5533310-F191-BC45-B0A1-5274177D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9A4E7DE-D58C-FA43-922A-6DF1857AD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7981" y="4066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8" grpId="0" build="p"/>
      <p:bldP spid="19" grpId="0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92020" y="1523630"/>
            <a:ext cx="775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There are 3 ways to separate the extra information,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b="1" dirty="0">
                <a:solidFill>
                  <a:srgbClr val="00B050"/>
                </a:solidFill>
              </a:rPr>
              <a:t>, </a:t>
            </a:r>
            <a:r>
              <a:rPr lang="en-GB" altLang="en-US" sz="2400" b="1" dirty="0">
                <a:solidFill>
                  <a:srgbClr val="0000FF"/>
                </a:solidFill>
              </a:rPr>
              <a:t>brackets</a:t>
            </a:r>
            <a:r>
              <a:rPr lang="en-GB" altLang="en-US" sz="2400" dirty="0"/>
              <a:t> and</a:t>
            </a:r>
            <a:r>
              <a:rPr lang="en-GB" altLang="en-US" sz="2400" b="1" dirty="0">
                <a:solidFill>
                  <a:srgbClr val="00B05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dashes</a:t>
            </a:r>
            <a:r>
              <a:rPr lang="en-GB" altLang="en-US" sz="2400" dirty="0"/>
              <a:t>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76021" y="2575752"/>
            <a:ext cx="10494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u="sng" dirty="0"/>
              <a:t>The choice of which punctuation to use is yours, they all do the same job</a:t>
            </a:r>
            <a:r>
              <a:rPr lang="en-GB" sz="2400" i="1" dirty="0"/>
              <a:t>. </a:t>
            </a:r>
            <a:endParaRPr lang="en-GB" sz="2400" dirty="0"/>
          </a:p>
          <a:p>
            <a:r>
              <a:rPr lang="en-GB" sz="2400" i="1" dirty="0"/>
              <a:t>There is disagreement about when the different punctuation should be used but, in general, you can think of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rgbClr val="0000FF"/>
                </a:solidFill>
              </a:rPr>
              <a:t>brackets</a:t>
            </a:r>
            <a:r>
              <a:rPr lang="en-GB" sz="2400" i="1" dirty="0"/>
              <a:t>, and </a:t>
            </a:r>
            <a:r>
              <a:rPr lang="en-GB" sz="2400" i="1" dirty="0">
                <a:solidFill>
                  <a:srgbClr val="FF0000"/>
                </a:solidFill>
              </a:rPr>
              <a:t>dashes</a:t>
            </a:r>
            <a:r>
              <a:rPr lang="en-GB" sz="2400" i="1" dirty="0"/>
              <a:t> as being on a line from quite low key to quite high visibility! Commas don’t break up the sentence much, brackets break it up a bit, and dashes really do disrupt the sentence. </a:t>
            </a:r>
            <a:endParaRPr lang="en-GB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58800" y="4956481"/>
            <a:ext cx="3031067" cy="1139519"/>
          </a:xfrm>
          <a:prstGeom prst="wedgeRectCallout">
            <a:avLst>
              <a:gd name="adj1" fmla="val 76706"/>
              <a:gd name="adj2" fmla="val -59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 are the quiet conversational voice of a friend walking by your desk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074321" y="4892417"/>
            <a:ext cx="2864612" cy="1101984"/>
          </a:xfrm>
          <a:prstGeom prst="wedgeRectCallout">
            <a:avLst>
              <a:gd name="adj1" fmla="val 2089"/>
              <a:gd name="adj2" fmla="val -898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FF0000"/>
                </a:solidFill>
              </a:rPr>
              <a:t>dashes</a:t>
            </a:r>
            <a:r>
              <a:rPr lang="en-GB" sz="2000" i="1" dirty="0">
                <a:solidFill>
                  <a:srgbClr val="FF0000"/>
                </a:solidFill>
              </a:rPr>
              <a:t> are the shout of a pirate dashing into a fight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6"/>
          <p:cNvSpPr>
            <a:spLocks noChangeArrowheads="1"/>
          </p:cNvSpPr>
          <p:nvPr/>
        </p:nvSpPr>
        <p:spPr bwMode="auto">
          <a:xfrm>
            <a:off x="4673600" y="5012266"/>
            <a:ext cx="2624667" cy="1185333"/>
          </a:xfrm>
          <a:prstGeom prst="wedgeRectCallout">
            <a:avLst>
              <a:gd name="adj1" fmla="val 3634"/>
              <a:gd name="adj2" fmla="val -901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0000FF"/>
                </a:solidFill>
              </a:rPr>
              <a:t>brackets </a:t>
            </a:r>
            <a:r>
              <a:rPr lang="en-GB" sz="2000" i="1" dirty="0">
                <a:solidFill>
                  <a:srgbClr val="0000FF"/>
                </a:solidFill>
              </a:rPr>
              <a:t>are the behind your hand whisper of an aside</a:t>
            </a:r>
            <a:endParaRPr lang="en-GB" sz="2000" dirty="0">
              <a:solidFill>
                <a:srgbClr val="0000FF"/>
              </a:solidFill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he lost thing front cover">
            <a:extLst>
              <a:ext uri="{FF2B5EF4-FFF2-40B4-BE49-F238E27FC236}">
                <a16:creationId xmlns:a16="http://schemas.microsoft.com/office/drawing/2014/main" id="{9BB0A02A-0E74-604F-A8AA-0AE758C3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AD8592-E033-7349-AFCC-39F9243BE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021" y="474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2" grpId="0" animBg="1"/>
      <p:bldP spid="2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562467" y="3140718"/>
            <a:ext cx="2892132" cy="461665"/>
          </a:xfrm>
          <a:prstGeom prst="wedgeRectCallout">
            <a:avLst>
              <a:gd name="adj1" fmla="val -89578"/>
              <a:gd name="adj2" fmla="val 257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933968" y="5115215"/>
            <a:ext cx="3078749" cy="443851"/>
          </a:xfrm>
          <a:prstGeom prst="wedgeRectCallout">
            <a:avLst>
              <a:gd name="adj1" fmla="val -42780"/>
              <a:gd name="adj2" fmla="val -1689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92953" y="3188775"/>
            <a:ext cx="526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surrounded by people.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4127054"/>
            <a:ext cx="1045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</a:t>
            </a:r>
            <a:r>
              <a:rPr lang="en-GB" sz="2400" i="1">
                <a:latin typeface="+mj-lt"/>
              </a:rPr>
              <a:t>Lost Thing </a:t>
            </a:r>
            <a:r>
              <a:rPr lang="en-GB" sz="2400" i="1" dirty="0">
                <a:latin typeface="+mj-lt"/>
              </a:rPr>
              <a:t>sat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, looking out of place, </a:t>
            </a:r>
            <a:r>
              <a:rPr lang="en-GB" sz="2400" i="1" dirty="0">
                <a:latin typeface="+mj-lt"/>
              </a:rPr>
              <a:t>surrounded by people.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id="{64FD78C8-0A36-F344-BE34-B31C53D1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809087-1C49-8041-A97A-16ABB0B8C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5538" y="44455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6967148" y="2675011"/>
            <a:ext cx="3592537" cy="859310"/>
          </a:xfrm>
          <a:prstGeom prst="wedgeRectCallout">
            <a:avLst>
              <a:gd name="adj1" fmla="val 58133"/>
              <a:gd name="adj2" fmla="val 965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863602" y="2870806"/>
            <a:ext cx="574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3915540"/>
            <a:ext cx="37827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for all its strange appearance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7635453" y="4210025"/>
            <a:ext cx="3236938" cy="753476"/>
          </a:xfrm>
          <a:prstGeom prst="wedgeRectCallout">
            <a:avLst>
              <a:gd name="adj1" fmla="val 38399"/>
              <a:gd name="adj2" fmla="val 110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commas.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2683" y="4453700"/>
            <a:ext cx="25595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when I spoke to it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953" y="4915365"/>
            <a:ext cx="35365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even though it scared me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629" y="5689600"/>
            <a:ext cx="827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</a:rPr>
              <a:t>, when I spoke to it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2D96761C-1E52-A648-895B-8BDB1AF2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75">
            <a:extLst>
              <a:ext uri="{FF2B5EF4-FFF2-40B4-BE49-F238E27FC236}">
                <a16:creationId xmlns:a16="http://schemas.microsoft.com/office/drawing/2014/main" id="{B8C62CFC-B1D4-3848-8119-CB5F65A9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87" y="2443411"/>
            <a:ext cx="2229826" cy="432792"/>
          </a:xfrm>
          <a:prstGeom prst="wedgeRectCallout">
            <a:avLst>
              <a:gd name="adj1" fmla="val 68325"/>
              <a:gd name="adj2" fmla="val 54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58FA38-D524-4448-A358-889998911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7926" y="5903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4016" y="549291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656260" y="3088754"/>
            <a:ext cx="2229826" cy="432792"/>
          </a:xfrm>
          <a:prstGeom prst="wedgeRectCallout">
            <a:avLst>
              <a:gd name="adj1" fmla="val -50901"/>
              <a:gd name="adj2" fmla="val -939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487420" y="4552950"/>
            <a:ext cx="3179645" cy="443851"/>
          </a:xfrm>
          <a:prstGeom prst="wedgeRectCallout">
            <a:avLst>
              <a:gd name="adj1" fmla="val -55770"/>
              <a:gd name="adj2" fmla="val -1263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067" y="1272565"/>
            <a:ext cx="68405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014" y="2624488"/>
            <a:ext cx="959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on the roof with us. 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035" y="3792909"/>
            <a:ext cx="1033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(making itself at home)</a:t>
            </a:r>
            <a:r>
              <a:rPr lang="en-GB" sz="2400" i="1" dirty="0">
                <a:latin typeface="+mj-lt"/>
              </a:rPr>
              <a:t> sat on the roof with us</a:t>
            </a:r>
            <a:r>
              <a:rPr lang="en-GB" sz="2000" i="1" dirty="0">
                <a:latin typeface="+mj-lt"/>
              </a:rPr>
              <a:t>.</a:t>
            </a:r>
            <a:endParaRPr lang="en-GB" sz="20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012" y="5167769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The writer might want to draw attention to important or funny extra information.</a:t>
            </a:r>
            <a:endParaRPr lang="en-GB" sz="24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012" y="5603162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(looking like a giant tea-pot) </a:t>
            </a:r>
            <a:r>
              <a:rPr lang="en-GB" sz="2400" i="1" dirty="0">
                <a:latin typeface="+mj-lt"/>
              </a:rPr>
              <a:t>sat on the roof with us.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id="{C6629872-1B00-3A4F-A86F-C4B4CFC7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D42CCD-21CB-F041-B591-DEB71CC7F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6703" y="2653791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4BC1C2-C0AD-E04C-AF45-33A561F8E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3785" y="3792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057596" y="2633191"/>
            <a:ext cx="3592537" cy="753476"/>
          </a:xfrm>
          <a:prstGeom prst="wedgeRectCallout">
            <a:avLst>
              <a:gd name="adj1" fmla="val -66774"/>
              <a:gd name="adj2" fmla="val 45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1043" y="2892075"/>
            <a:ext cx="4301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stayed in the shed.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3797008"/>
            <a:ext cx="33189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now full of food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-69888"/>
              <a:gd name="adj2" fmla="val -601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brackets.</a:t>
            </a:r>
            <a:endParaRPr lang="en-GB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0534" y="4863807"/>
            <a:ext cx="2992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who still seemed sad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1" y="4186474"/>
            <a:ext cx="25466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after having eaten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4553" y="5423976"/>
            <a:ext cx="6466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(now full of food)</a:t>
            </a:r>
            <a:r>
              <a:rPr lang="en-GB" sz="2400" i="1" dirty="0">
                <a:latin typeface="+mj-lt"/>
              </a:rPr>
              <a:t> stayed in the shed.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E1FB3146-9E44-264B-80AE-D5AAFAFF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EFBFCC-0AA7-FF4E-AF90-D02D27A23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9067" y="4629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9496930" y="2887190"/>
            <a:ext cx="1140549" cy="770633"/>
          </a:xfrm>
          <a:prstGeom prst="wedgeRectCallout">
            <a:avLst>
              <a:gd name="adj1" fmla="val -110144"/>
              <a:gd name="adj2" fmla="val 415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6085434" y="5436948"/>
            <a:ext cx="3078749" cy="443851"/>
          </a:xfrm>
          <a:prstGeom prst="wedgeRectCallout">
            <a:avLst>
              <a:gd name="adj1" fmla="val -33980"/>
              <a:gd name="adj2" fmla="val -1574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75705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63887" y="3408909"/>
            <a:ext cx="750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 without a second glance 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951" y="4575941"/>
            <a:ext cx="113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—as it clanked and creaked— </a:t>
            </a:r>
            <a:r>
              <a:rPr lang="en-GB" sz="2400" i="1" dirty="0">
                <a:latin typeface="+mj-lt"/>
              </a:rPr>
              <a:t>without a second glance.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id="{D99EC8B7-FA92-F94E-8CF8-A1B80FAE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D4CBB4-8BC9-9949-89D0-C29B9933B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1079" y="5037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138735" y="2737277"/>
            <a:ext cx="3592537" cy="753476"/>
          </a:xfrm>
          <a:prstGeom prst="wedgeRectCallout">
            <a:avLst>
              <a:gd name="adj1" fmla="val 67089"/>
              <a:gd name="adj2" fmla="val 185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628494" y="3148475"/>
            <a:ext cx="507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looked sad as we waited.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71282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getting on my nerves a bit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38922"/>
              <a:gd name="adj2" fmla="val 1241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dashes.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220" y="4750823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my new best friend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5599" y="423576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whatever on earth it was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3468" y="5687766"/>
            <a:ext cx="806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0000"/>
                </a:solidFill>
              </a:rPr>
              <a:t>—my new best friend— </a:t>
            </a:r>
            <a:r>
              <a:rPr lang="en-GB" sz="2400" i="1" dirty="0">
                <a:latin typeface="+mj-lt"/>
              </a:rPr>
              <a:t>looked sad as we waited.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id="{A6D08EBF-E738-3947-A4E1-C45DCC25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57A8065-2E9A-0648-B89B-57768FCB9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7318" y="4670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803</Words>
  <Application>Microsoft Office PowerPoint</Application>
  <PresentationFormat>Widescreen</PresentationFormat>
  <Paragraphs>101</Paragraphs>
  <Slides>11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The Lost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Thing</dc:title>
  <dc:creator>Microsoft Office User</dc:creator>
  <cp:lastModifiedBy>HP</cp:lastModifiedBy>
  <cp:revision>13</cp:revision>
  <dcterms:created xsi:type="dcterms:W3CDTF">2019-02-12T18:17:18Z</dcterms:created>
  <dcterms:modified xsi:type="dcterms:W3CDTF">2020-05-13T17:22:58Z</dcterms:modified>
</cp:coreProperties>
</file>