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8" r:id="rId2"/>
    <p:sldId id="309" r:id="rId3"/>
    <p:sldId id="29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DDD28-0EE5-4D0F-8219-FE86B0381DC4}" v="32" dt="2020-05-11T07:01:28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231" autoAdjust="0"/>
  </p:normalViewPr>
  <p:slideViewPr>
    <p:cSldViewPr snapToGrid="0">
      <p:cViewPr varScale="1">
        <p:scale>
          <a:sx n="64" d="100"/>
          <a:sy n="64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30DDD28-0EE5-4D0F-8219-FE86B0381DC4}"/>
    <pc:docChg chg="modSld">
      <pc:chgData name="Jennie Kerwin" userId="89cc6116eb6c0dac" providerId="LiveId" clId="{530DDD28-0EE5-4D0F-8219-FE86B0381DC4}" dt="2020-05-11T07:02:08.966" v="81" actId="1035"/>
      <pc:docMkLst>
        <pc:docMk/>
      </pc:docMkLst>
      <pc:sldChg chg="addSp modSp modAnim">
        <pc:chgData name="Jennie Kerwin" userId="89cc6116eb6c0dac" providerId="LiveId" clId="{530DDD28-0EE5-4D0F-8219-FE86B0381DC4}" dt="2020-05-11T07:02:08.966" v="81" actId="1035"/>
        <pc:sldMkLst>
          <pc:docMk/>
          <pc:sldMk cId="1707745529" sldId="290"/>
        </pc:sldMkLst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27" creationId="{0FEFC3CA-CD81-46E2-9236-39EA6ABE962A}"/>
          </ac:spMkLst>
        </pc:spChg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28" creationId="{4450CDC2-EE72-4CD0-B1E8-D2A294F49630}"/>
          </ac:spMkLst>
        </pc:spChg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29" creationId="{ECA673B9-A7E8-4700-AF58-67BBF90CDC97}"/>
          </ac:spMkLst>
        </pc:spChg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30" creationId="{4F8D5224-CBD7-4601-838E-A4656CDEEABA}"/>
          </ac:spMkLst>
        </pc:spChg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31" creationId="{F8E2A821-B514-4D1C-95C7-A8C37EF4DE5C}"/>
          </ac:spMkLst>
        </pc:spChg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32" creationId="{8DFDC627-6FDC-4914-826E-DD0B6E7B502A}"/>
          </ac:spMkLst>
        </pc:spChg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33" creationId="{4DFF3F51-DB4D-48E3-AC05-5C249A4D4159}"/>
          </ac:spMkLst>
        </pc:spChg>
        <pc:spChg chg="add">
          <ac:chgData name="Jennie Kerwin" userId="89cc6116eb6c0dac" providerId="LiveId" clId="{530DDD28-0EE5-4D0F-8219-FE86B0381DC4}" dt="2020-05-11T06:52:47.080" v="1"/>
          <ac:spMkLst>
            <pc:docMk/>
            <pc:sldMk cId="1707745529" sldId="290"/>
            <ac:spMk id="34" creationId="{464F0598-8967-47B8-AE2E-A63F2EFE99CC}"/>
          </ac:spMkLst>
        </pc:spChg>
        <pc:spChg chg="add mod">
          <ac:chgData name="Jennie Kerwin" userId="89cc6116eb6c0dac" providerId="LiveId" clId="{530DDD28-0EE5-4D0F-8219-FE86B0381DC4}" dt="2020-05-11T07:02:08.966" v="81" actId="1035"/>
          <ac:spMkLst>
            <pc:docMk/>
            <pc:sldMk cId="1707745529" sldId="290"/>
            <ac:spMk id="35" creationId="{B0E18C96-C7F0-40C8-916F-44841D1EFF82}"/>
          </ac:spMkLst>
        </pc:spChg>
        <pc:spChg chg="add mod">
          <ac:chgData name="Jennie Kerwin" userId="89cc6116eb6c0dac" providerId="LiveId" clId="{530DDD28-0EE5-4D0F-8219-FE86B0381DC4}" dt="2020-05-11T07:02:08.966" v="81" actId="1035"/>
          <ac:spMkLst>
            <pc:docMk/>
            <pc:sldMk cId="1707745529" sldId="290"/>
            <ac:spMk id="36" creationId="{49B61766-159A-4F6B-9AE1-1792A65B10DB}"/>
          </ac:spMkLst>
        </pc:spChg>
        <pc:spChg chg="add mod">
          <ac:chgData name="Jennie Kerwin" userId="89cc6116eb6c0dac" providerId="LiveId" clId="{530DDD28-0EE5-4D0F-8219-FE86B0381DC4}" dt="2020-05-11T07:02:08.966" v="81" actId="1035"/>
          <ac:spMkLst>
            <pc:docMk/>
            <pc:sldMk cId="1707745529" sldId="290"/>
            <ac:spMk id="37" creationId="{18A1B562-3089-4AB2-9C24-10682DF73EB1}"/>
          </ac:spMkLst>
        </pc:spChg>
        <pc:spChg chg="add mod">
          <ac:chgData name="Jennie Kerwin" userId="89cc6116eb6c0dac" providerId="LiveId" clId="{530DDD28-0EE5-4D0F-8219-FE86B0381DC4}" dt="2020-05-11T07:02:08.966" v="81" actId="1035"/>
          <ac:spMkLst>
            <pc:docMk/>
            <pc:sldMk cId="1707745529" sldId="290"/>
            <ac:spMk id="38" creationId="{35532DBB-E070-4074-AEA0-6942DEC22830}"/>
          </ac:spMkLst>
        </pc:spChg>
        <pc:spChg chg="add mod">
          <ac:chgData name="Jennie Kerwin" userId="89cc6116eb6c0dac" providerId="LiveId" clId="{530DDD28-0EE5-4D0F-8219-FE86B0381DC4}" dt="2020-05-11T06:59:21.490" v="63" actId="20577"/>
          <ac:spMkLst>
            <pc:docMk/>
            <pc:sldMk cId="1707745529" sldId="290"/>
            <ac:spMk id="39" creationId="{B63AA298-35E9-49F2-8AE6-0920B4689820}"/>
          </ac:spMkLst>
        </pc:spChg>
        <pc:spChg chg="add mod">
          <ac:chgData name="Jennie Kerwin" userId="89cc6116eb6c0dac" providerId="LiveId" clId="{530DDD28-0EE5-4D0F-8219-FE86B0381DC4}" dt="2020-05-11T06:59:28.731" v="67" actId="20577"/>
          <ac:spMkLst>
            <pc:docMk/>
            <pc:sldMk cId="1707745529" sldId="290"/>
            <ac:spMk id="40" creationId="{94F81C3E-15E4-4CC1-A239-67722335EEE7}"/>
          </ac:spMkLst>
        </pc:spChg>
        <pc:spChg chg="add mod">
          <ac:chgData name="Jennie Kerwin" userId="89cc6116eb6c0dac" providerId="LiveId" clId="{530DDD28-0EE5-4D0F-8219-FE86B0381DC4}" dt="2020-05-11T06:59:40.135" v="71" actId="20577"/>
          <ac:spMkLst>
            <pc:docMk/>
            <pc:sldMk cId="1707745529" sldId="290"/>
            <ac:spMk id="41" creationId="{E8A9A1E5-2AF1-4477-9A81-74389694FCEF}"/>
          </ac:spMkLst>
        </pc:spChg>
        <pc:spChg chg="add mod">
          <ac:chgData name="Jennie Kerwin" userId="89cc6116eb6c0dac" providerId="LiveId" clId="{530DDD28-0EE5-4D0F-8219-FE86B0381DC4}" dt="2020-05-11T07:00:13.534" v="76" actId="207"/>
          <ac:spMkLst>
            <pc:docMk/>
            <pc:sldMk cId="1707745529" sldId="290"/>
            <ac:spMk id="42" creationId="{CAE87061-9472-40CA-876E-3964CB8857D5}"/>
          </ac:spMkLst>
        </pc:spChg>
        <pc:grpChg chg="mod">
          <ac:chgData name="Jennie Kerwin" userId="89cc6116eb6c0dac" providerId="LiveId" clId="{530DDD28-0EE5-4D0F-8219-FE86B0381DC4}" dt="2020-05-11T06:58:56.443" v="58" actId="1076"/>
          <ac:grpSpMkLst>
            <pc:docMk/>
            <pc:sldMk cId="1707745529" sldId="290"/>
            <ac:grpSpMk id="21" creationId="{37F8EF07-E404-4E8B-80AF-5973DE5B0DE7}"/>
          </ac:grpSpMkLst>
        </pc:grpChg>
      </pc:sldChg>
      <pc:sldChg chg="addSp modSp modAnim">
        <pc:chgData name="Jennie Kerwin" userId="89cc6116eb6c0dac" providerId="LiveId" clId="{530DDD28-0EE5-4D0F-8219-FE86B0381DC4}" dt="2020-05-11T06:57:07.901" v="49"/>
        <pc:sldMkLst>
          <pc:docMk/>
          <pc:sldMk cId="3083399218" sldId="309"/>
        </pc:sldMkLst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36" creationId="{C5AD566F-36B8-4468-B52E-DA2CE1140779}"/>
          </ac:spMkLst>
        </pc:spChg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37" creationId="{CAE80112-DC35-45EE-88C9-93B70ACE2767}"/>
          </ac:spMkLst>
        </pc:spChg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38" creationId="{F0164384-5F40-44DB-BC89-35BC80D0D217}"/>
          </ac:spMkLst>
        </pc:spChg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39" creationId="{F645DB77-B639-412E-B463-409F50E76668}"/>
          </ac:spMkLst>
        </pc:spChg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40" creationId="{9F6A8354-9C2A-4D23-8551-AF0008B5597E}"/>
          </ac:spMkLst>
        </pc:spChg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41" creationId="{40BB131B-AF20-4D48-98F5-DD3C41BF13C0}"/>
          </ac:spMkLst>
        </pc:spChg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42" creationId="{871C9709-E6EB-4D70-A456-5D2BABCAADEA}"/>
          </ac:spMkLst>
        </pc:spChg>
        <pc:spChg chg="add">
          <ac:chgData name="Jennie Kerwin" userId="89cc6116eb6c0dac" providerId="LiveId" clId="{530DDD28-0EE5-4D0F-8219-FE86B0381DC4}" dt="2020-05-11T06:52:41.370" v="0"/>
          <ac:spMkLst>
            <pc:docMk/>
            <pc:sldMk cId="3083399218" sldId="309"/>
            <ac:spMk id="43" creationId="{9F0517AB-BDCB-4887-A3D5-0DF534279C51}"/>
          </ac:spMkLst>
        </pc:spChg>
        <pc:spChg chg="add mod">
          <ac:chgData name="Jennie Kerwin" userId="89cc6116eb6c0dac" providerId="LiveId" clId="{530DDD28-0EE5-4D0F-8219-FE86B0381DC4}" dt="2020-05-11T06:56:00.450" v="45" actId="207"/>
          <ac:spMkLst>
            <pc:docMk/>
            <pc:sldMk cId="3083399218" sldId="309"/>
            <ac:spMk id="44" creationId="{4881C9B1-53A3-4185-87E1-6BEA62351E6B}"/>
          </ac:spMkLst>
        </pc:spChg>
        <pc:spChg chg="add mod">
          <ac:chgData name="Jennie Kerwin" userId="89cc6116eb6c0dac" providerId="LiveId" clId="{530DDD28-0EE5-4D0F-8219-FE86B0381DC4}" dt="2020-05-11T06:56:05.440" v="46" actId="207"/>
          <ac:spMkLst>
            <pc:docMk/>
            <pc:sldMk cId="3083399218" sldId="309"/>
            <ac:spMk id="45" creationId="{181D14CA-7C60-4B61-88D5-CC1353613BD6}"/>
          </ac:spMkLst>
        </pc:spChg>
        <pc:spChg chg="add mod">
          <ac:chgData name="Jennie Kerwin" userId="89cc6116eb6c0dac" providerId="LiveId" clId="{530DDD28-0EE5-4D0F-8219-FE86B0381DC4}" dt="2020-05-11T06:56:14.245" v="48" actId="207"/>
          <ac:spMkLst>
            <pc:docMk/>
            <pc:sldMk cId="3083399218" sldId="309"/>
            <ac:spMk id="46" creationId="{E4A88A74-0D59-4D84-AF29-D43F498F0F40}"/>
          </ac:spMkLst>
        </pc:spChg>
        <pc:spChg chg="add mod">
          <ac:chgData name="Jennie Kerwin" userId="89cc6116eb6c0dac" providerId="LiveId" clId="{530DDD28-0EE5-4D0F-8219-FE86B0381DC4}" dt="2020-05-11T06:56:09.600" v="47" actId="207"/>
          <ac:spMkLst>
            <pc:docMk/>
            <pc:sldMk cId="3083399218" sldId="309"/>
            <ac:spMk id="47" creationId="{5C605C19-9DE3-415C-A198-138D2A90F8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5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5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1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6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4a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microsoft.com/office/2007/relationships/media" Target="../media/media4.m4a"/><Relationship Id="rId10" Type="http://schemas.openxmlformats.org/officeDocument/2006/relationships/image" Target="../media/image4.png"/><Relationship Id="rId4" Type="http://schemas.microsoft.com/office/2007/relationships/media" Target="../media/media3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6.m4a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5" Type="http://schemas.microsoft.com/office/2007/relationships/media" Target="../media/media8.m4a"/><Relationship Id="rId10" Type="http://schemas.openxmlformats.org/officeDocument/2006/relationships/image" Target="../media/image4.png"/><Relationship Id="rId4" Type="http://schemas.microsoft.com/office/2007/relationships/media" Target="../media/media7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10.m4a"/><Relationship Id="rId7" Type="http://schemas.openxmlformats.org/officeDocument/2006/relationships/notesSlide" Target="../notesSlides/notesSlide3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5" Type="http://schemas.openxmlformats.org/officeDocument/2006/relationships/audio" Target="../media/media11.m4a"/><Relationship Id="rId10" Type="http://schemas.openxmlformats.org/officeDocument/2006/relationships/image" Target="../media/image3.png"/><Relationship Id="rId4" Type="http://schemas.microsoft.com/office/2007/relationships/media" Target="../media/media11.m4a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ED1839F-5459-4210-862F-0E009A9C86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964" y="358579"/>
            <a:ext cx="5668868" cy="56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93263" y="33515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Describe new co-ordinates after a reflection.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7AF374-2DA7-460B-ADD1-228A66781B41}"/>
              </a:ext>
            </a:extLst>
          </p:cNvPr>
          <p:cNvGrpSpPr/>
          <p:nvPr/>
        </p:nvGrpSpPr>
        <p:grpSpPr>
          <a:xfrm>
            <a:off x="5566617" y="88417"/>
            <a:ext cx="3581531" cy="3340583"/>
            <a:chOff x="7924802" y="88417"/>
            <a:chExt cx="3581531" cy="33405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964A26-4A60-46CE-A2F6-119A17A010A5}"/>
                </a:ext>
              </a:extLst>
            </p:cNvPr>
            <p:cNvSpPr txBox="1"/>
            <p:nvPr/>
          </p:nvSpPr>
          <p:spPr>
            <a:xfrm>
              <a:off x="10988748" y="2905780"/>
              <a:ext cx="517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EF07B2-D2F6-454B-B44C-4F55B342FD90}"/>
                </a:ext>
              </a:extLst>
            </p:cNvPr>
            <p:cNvSpPr txBox="1"/>
            <p:nvPr/>
          </p:nvSpPr>
          <p:spPr>
            <a:xfrm>
              <a:off x="7924802" y="88417"/>
              <a:ext cx="517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D0488B9-792C-4313-9B2C-E1A7E9F7B274}"/>
              </a:ext>
            </a:extLst>
          </p:cNvPr>
          <p:cNvSpPr/>
          <p:nvPr/>
        </p:nvSpPr>
        <p:spPr>
          <a:xfrm>
            <a:off x="6188245" y="1724297"/>
            <a:ext cx="2021796" cy="1018903"/>
          </a:xfrm>
          <a:prstGeom prst="parallelogram">
            <a:avLst>
              <a:gd name="adj" fmla="val 49662"/>
            </a:avLst>
          </a:prstGeom>
          <a:solidFill>
            <a:srgbClr val="00B050">
              <a:alpha val="30000"/>
            </a:srgbClr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1F542BDE-F204-41DE-A879-A5D886B3981C}"/>
              </a:ext>
            </a:extLst>
          </p:cNvPr>
          <p:cNvSpPr/>
          <p:nvPr/>
        </p:nvSpPr>
        <p:spPr>
          <a:xfrm flipH="1">
            <a:off x="3657598" y="1720780"/>
            <a:ext cx="2005273" cy="1018903"/>
          </a:xfrm>
          <a:prstGeom prst="parallelogram">
            <a:avLst>
              <a:gd name="adj" fmla="val 48222"/>
            </a:avLst>
          </a:prstGeom>
          <a:solidFill>
            <a:srgbClr val="00B050">
              <a:alpha val="3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D65E206A-4761-491F-9C5C-043FE52C0A34}"/>
              </a:ext>
            </a:extLst>
          </p:cNvPr>
          <p:cNvSpPr/>
          <p:nvPr/>
        </p:nvSpPr>
        <p:spPr>
          <a:xfrm>
            <a:off x="175717" y="1952263"/>
            <a:ext cx="2925061" cy="1218359"/>
          </a:xfrm>
          <a:prstGeom prst="wedgeRoundRectCallout">
            <a:avLst>
              <a:gd name="adj1" fmla="val 68894"/>
              <a:gd name="adj2" fmla="val -251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The new shape must be the same distance away from the y-axis as the first one, but ‘flipped’ over.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4A833F-A1A5-4374-9B09-066F8149716F}"/>
              </a:ext>
            </a:extLst>
          </p:cNvPr>
          <p:cNvGrpSpPr/>
          <p:nvPr/>
        </p:nvGrpSpPr>
        <p:grpSpPr>
          <a:xfrm>
            <a:off x="4660234" y="4650726"/>
            <a:ext cx="2650390" cy="812000"/>
            <a:chOff x="839019" y="310617"/>
            <a:chExt cx="3533853" cy="966656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080BF61A-C8C7-43D6-8E3E-98CA56D5D6CF}"/>
                </a:ext>
              </a:extLst>
            </p:cNvPr>
            <p:cNvSpPr/>
            <p:nvPr/>
          </p:nvSpPr>
          <p:spPr>
            <a:xfrm>
              <a:off x="992980" y="310617"/>
              <a:ext cx="3379892" cy="966656"/>
            </a:xfrm>
            <a:prstGeom prst="wedgeRoundRectCallout">
              <a:avLst>
                <a:gd name="adj1" fmla="val -48341"/>
                <a:gd name="adj2" fmla="val -14356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What are the co-ordinates of the new shape?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5102A01-D432-4B51-B59B-7E2F46DCC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019" y="565352"/>
              <a:ext cx="307921" cy="51986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DA4BCC-ABCA-41B5-88DE-8B6AC2535056}"/>
              </a:ext>
            </a:extLst>
          </p:cNvPr>
          <p:cNvGrpSpPr/>
          <p:nvPr/>
        </p:nvGrpSpPr>
        <p:grpSpPr>
          <a:xfrm>
            <a:off x="188383" y="3818316"/>
            <a:ext cx="3044785" cy="1473270"/>
            <a:chOff x="741972" y="4190963"/>
            <a:chExt cx="4059713" cy="17538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5A79DA7F-EEE4-4D4B-931E-57FBAC7223F3}"/>
                </a:ext>
              </a:extLst>
            </p:cNvPr>
            <p:cNvSpPr/>
            <p:nvPr/>
          </p:nvSpPr>
          <p:spPr>
            <a:xfrm>
              <a:off x="741972" y="4573942"/>
              <a:ext cx="4059713" cy="1370894"/>
            </a:xfrm>
            <a:prstGeom prst="wedgeRoundRectCallout">
              <a:avLst>
                <a:gd name="adj1" fmla="val -58974"/>
                <a:gd name="adj2" fmla="val -79337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If we reflect this parallelogram across the y-axis, where will the new shape be?</a:t>
              </a:r>
            </a:p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Sketch it…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D3804C7-C019-4FC5-B7FB-C2A99368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8824" y="419096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79F094-385C-4A1A-A6D2-DC168C518B5F}"/>
              </a:ext>
            </a:extLst>
          </p:cNvPr>
          <p:cNvGrpSpPr/>
          <p:nvPr/>
        </p:nvGrpSpPr>
        <p:grpSpPr>
          <a:xfrm>
            <a:off x="1234064" y="414175"/>
            <a:ext cx="3541640" cy="1008438"/>
            <a:chOff x="366047" y="2391314"/>
            <a:chExt cx="3031164" cy="1008438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A1C636D7-B83A-4769-ACD5-40B1A4679E43}"/>
                </a:ext>
              </a:extLst>
            </p:cNvPr>
            <p:cNvSpPr/>
            <p:nvPr/>
          </p:nvSpPr>
          <p:spPr>
            <a:xfrm>
              <a:off x="366047" y="2391314"/>
              <a:ext cx="2925061" cy="1008438"/>
            </a:xfrm>
            <a:prstGeom prst="wedgeRoundRectCallout">
              <a:avLst>
                <a:gd name="adj1" fmla="val 74909"/>
                <a:gd name="adj2" fmla="val 3297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Sketch this parallelogram and write the co-ordinates of its vertices.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7756AF5-130D-4478-9738-1614DC75E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7335" y="2661399"/>
              <a:ext cx="259876" cy="3882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1A626-CEED-BE45-A8ED-ABC93F4AF98B}"/>
              </a:ext>
            </a:extLst>
          </p:cNvPr>
          <p:cNvSpPr txBox="1"/>
          <p:nvPr/>
        </p:nvSpPr>
        <p:spPr>
          <a:xfrm>
            <a:off x="6369172" y="143714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(3,6)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B9C486-B22A-E74A-943A-6070A650FA8D}"/>
              </a:ext>
            </a:extLst>
          </p:cNvPr>
          <p:cNvSpPr txBox="1"/>
          <p:nvPr/>
        </p:nvSpPr>
        <p:spPr>
          <a:xfrm>
            <a:off x="7931492" y="1421664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(9,6)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9590A9-47B6-F440-9AAC-B3B1E35354E8}"/>
              </a:ext>
            </a:extLst>
          </p:cNvPr>
          <p:cNvSpPr txBox="1"/>
          <p:nvPr/>
        </p:nvSpPr>
        <p:spPr>
          <a:xfrm>
            <a:off x="7511338" y="2710521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(7,2)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FC109B-AD22-4441-BF74-60F7C4C657AE}"/>
              </a:ext>
            </a:extLst>
          </p:cNvPr>
          <p:cNvSpPr txBox="1"/>
          <p:nvPr/>
        </p:nvSpPr>
        <p:spPr>
          <a:xfrm>
            <a:off x="6015359" y="2719873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(1,2)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F492CD-40DF-FD4F-8000-C6C0D29C363E}"/>
              </a:ext>
            </a:extLst>
          </p:cNvPr>
          <p:cNvSpPr txBox="1"/>
          <p:nvPr/>
        </p:nvSpPr>
        <p:spPr>
          <a:xfrm>
            <a:off x="3233168" y="1506826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-9</a:t>
            </a:r>
            <a:r>
              <a:rPr lang="en-US" sz="1400" dirty="0"/>
              <a:t>,6)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CE7729-7133-E241-8EDB-131D1F20CD77}"/>
              </a:ext>
            </a:extLst>
          </p:cNvPr>
          <p:cNvSpPr txBox="1"/>
          <p:nvPr/>
        </p:nvSpPr>
        <p:spPr>
          <a:xfrm>
            <a:off x="4931926" y="1451939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-3</a:t>
            </a:r>
            <a:r>
              <a:rPr lang="en-US" sz="1400" dirty="0"/>
              <a:t>,6)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43613D-11E1-934F-AECC-3C5B48E6E94F}"/>
              </a:ext>
            </a:extLst>
          </p:cNvPr>
          <p:cNvSpPr txBox="1"/>
          <p:nvPr/>
        </p:nvSpPr>
        <p:spPr>
          <a:xfrm>
            <a:off x="3670562" y="266953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-7</a:t>
            </a:r>
            <a:r>
              <a:rPr lang="en-US" sz="1400" dirty="0"/>
              <a:t>,2)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7CD2EB-97A1-4349-ABA3-BF23F49B5E39}"/>
              </a:ext>
            </a:extLst>
          </p:cNvPr>
          <p:cNvSpPr txBox="1"/>
          <p:nvPr/>
        </p:nvSpPr>
        <p:spPr>
          <a:xfrm>
            <a:off x="5309097" y="272939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-1</a:t>
            </a:r>
            <a:r>
              <a:rPr lang="en-US" sz="1400" dirty="0"/>
              <a:t>,2)</a:t>
            </a:r>
          </a:p>
        </p:txBody>
      </p:sp>
      <p:pic>
        <p:nvPicPr>
          <p:cNvPr id="33" name="intro">
            <a:hlinkClick r:id="" action="ppaction://media"/>
            <a:extLst>
              <a:ext uri="{FF2B5EF4-FFF2-40B4-BE49-F238E27FC236}">
                <a16:creationId xmlns:a16="http://schemas.microsoft.com/office/drawing/2014/main" id="{11910157-D6DE-4BB8-B395-5A1C531EE9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47" end="693.31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73263" y="842339"/>
            <a:ext cx="609600" cy="609600"/>
          </a:xfrm>
          <a:prstGeom prst="rect">
            <a:avLst/>
          </a:prstGeom>
        </p:spPr>
      </p:pic>
      <p:pic>
        <p:nvPicPr>
          <p:cNvPr id="5" name="intro.">
            <a:hlinkClick r:id="" action="ppaction://media"/>
            <a:extLst>
              <a:ext uri="{FF2B5EF4-FFF2-40B4-BE49-F238E27FC236}">
                <a16:creationId xmlns:a16="http://schemas.microsoft.com/office/drawing/2014/main" id="{C7D5EF80-43AF-446A-B56B-6B3A5E60FF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72" end="3174.820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021187" y="53779"/>
            <a:ext cx="609600" cy="609600"/>
          </a:xfrm>
          <a:prstGeom prst="rect">
            <a:avLst/>
          </a:prstGeom>
        </p:spPr>
      </p:pic>
      <p:pic>
        <p:nvPicPr>
          <p:cNvPr id="37" name="2">
            <a:hlinkClick r:id="" action="ppaction://media"/>
            <a:extLst>
              <a:ext uri="{FF2B5EF4-FFF2-40B4-BE49-F238E27FC236}">
                <a16:creationId xmlns:a16="http://schemas.microsoft.com/office/drawing/2014/main" id="{212D0D3A-C2E3-4DFA-A0CE-5F6D928777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65" end="1125.412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86373" y="2676738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69D5845C-0BBB-4BD4-A413-19B8F46832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296" end="428.104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91517" y="3739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862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612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35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59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3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26" grpId="0" animBg="1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F268D97-CAC9-4C88-8C6A-2091360490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964" y="388559"/>
            <a:ext cx="5668868" cy="56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7AF374-2DA7-460B-ADD1-228A66781B41}"/>
              </a:ext>
            </a:extLst>
          </p:cNvPr>
          <p:cNvGrpSpPr/>
          <p:nvPr/>
        </p:nvGrpSpPr>
        <p:grpSpPr>
          <a:xfrm>
            <a:off x="5566617" y="88417"/>
            <a:ext cx="3581531" cy="3340583"/>
            <a:chOff x="7924802" y="88417"/>
            <a:chExt cx="3581531" cy="33405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964A26-4A60-46CE-A2F6-119A17A010A5}"/>
                </a:ext>
              </a:extLst>
            </p:cNvPr>
            <p:cNvSpPr txBox="1"/>
            <p:nvPr/>
          </p:nvSpPr>
          <p:spPr>
            <a:xfrm>
              <a:off x="10988748" y="2905780"/>
              <a:ext cx="517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EF07B2-D2F6-454B-B44C-4F55B342FD90}"/>
                </a:ext>
              </a:extLst>
            </p:cNvPr>
            <p:cNvSpPr txBox="1"/>
            <p:nvPr/>
          </p:nvSpPr>
          <p:spPr>
            <a:xfrm>
              <a:off x="7924802" y="88417"/>
              <a:ext cx="517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4A833F-A1A5-4374-9B09-066F8149716F}"/>
              </a:ext>
            </a:extLst>
          </p:cNvPr>
          <p:cNvGrpSpPr/>
          <p:nvPr/>
        </p:nvGrpSpPr>
        <p:grpSpPr>
          <a:xfrm>
            <a:off x="325771" y="4873571"/>
            <a:ext cx="2650390" cy="812000"/>
            <a:chOff x="839019" y="310617"/>
            <a:chExt cx="3533853" cy="966656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080BF61A-C8C7-43D6-8E3E-98CA56D5D6CF}"/>
                </a:ext>
              </a:extLst>
            </p:cNvPr>
            <p:cNvSpPr/>
            <p:nvPr/>
          </p:nvSpPr>
          <p:spPr>
            <a:xfrm>
              <a:off x="992980" y="310617"/>
              <a:ext cx="3379892" cy="966656"/>
            </a:xfrm>
            <a:prstGeom prst="wedgeRoundRectCallout">
              <a:avLst>
                <a:gd name="adj1" fmla="val 53547"/>
                <a:gd name="adj2" fmla="val -10800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What are the co-ordinates of the new shape?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5102A01-D432-4B51-B59B-7E2F46DCC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019" y="565352"/>
              <a:ext cx="307921" cy="51986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DA4BCC-ABCA-41B5-88DE-8B6AC2535056}"/>
              </a:ext>
            </a:extLst>
          </p:cNvPr>
          <p:cNvGrpSpPr/>
          <p:nvPr/>
        </p:nvGrpSpPr>
        <p:grpSpPr>
          <a:xfrm>
            <a:off x="312208" y="1941376"/>
            <a:ext cx="3044785" cy="1985869"/>
            <a:chOff x="741972" y="4190963"/>
            <a:chExt cx="4059713" cy="2364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5A79DA7F-EEE4-4D4B-931E-57FBAC7223F3}"/>
                </a:ext>
              </a:extLst>
            </p:cNvPr>
            <p:cNvSpPr/>
            <p:nvPr/>
          </p:nvSpPr>
          <p:spPr>
            <a:xfrm>
              <a:off x="741972" y="4573941"/>
              <a:ext cx="4059713" cy="1981125"/>
            </a:xfrm>
            <a:prstGeom prst="wedgeRoundRectCallout">
              <a:avLst>
                <a:gd name="adj1" fmla="val 58749"/>
                <a:gd name="adj2" fmla="val 40929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What do you notice about the shape itself compared with the original one?</a:t>
              </a:r>
            </a:p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What about its position?</a:t>
              </a:r>
            </a:p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Is this different from a translation?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D3804C7-C019-4FC5-B7FB-C2A99368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8824" y="419096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79F094-385C-4A1A-A6D2-DC168C518B5F}"/>
              </a:ext>
            </a:extLst>
          </p:cNvPr>
          <p:cNvGrpSpPr/>
          <p:nvPr/>
        </p:nvGrpSpPr>
        <p:grpSpPr>
          <a:xfrm>
            <a:off x="527807" y="589572"/>
            <a:ext cx="2571506" cy="1008438"/>
            <a:chOff x="-266882" y="2457369"/>
            <a:chExt cx="2200861" cy="1008438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A1C636D7-B83A-4769-ACD5-40B1A4679E43}"/>
                </a:ext>
              </a:extLst>
            </p:cNvPr>
            <p:cNvSpPr/>
            <p:nvPr/>
          </p:nvSpPr>
          <p:spPr>
            <a:xfrm>
              <a:off x="-266882" y="2457369"/>
              <a:ext cx="2200861" cy="1008438"/>
            </a:xfrm>
            <a:prstGeom prst="wedgeRoundRectCallout">
              <a:avLst>
                <a:gd name="adj1" fmla="val 74909"/>
                <a:gd name="adj2" fmla="val 3297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Now reflect this new shape in the x-axis.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7756AF5-130D-4478-9738-1614DC75E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813" y="2926437"/>
              <a:ext cx="388110" cy="3882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A0C503B2-8D75-4846-8EE9-BBDE6B2ABBF4}"/>
              </a:ext>
            </a:extLst>
          </p:cNvPr>
          <p:cNvSpPr/>
          <p:nvPr/>
        </p:nvSpPr>
        <p:spPr>
          <a:xfrm>
            <a:off x="6184428" y="1751192"/>
            <a:ext cx="2020723" cy="1018903"/>
          </a:xfrm>
          <a:prstGeom prst="parallelogram">
            <a:avLst>
              <a:gd name="adj" fmla="val 49182"/>
            </a:avLst>
          </a:prstGeom>
          <a:solidFill>
            <a:srgbClr val="00B050">
              <a:alpha val="14000"/>
            </a:srgb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2A4B24F1-3FF7-434C-9E6D-F0DE58C706D8}"/>
              </a:ext>
            </a:extLst>
          </p:cNvPr>
          <p:cNvSpPr/>
          <p:nvPr/>
        </p:nvSpPr>
        <p:spPr>
          <a:xfrm flipH="1">
            <a:off x="3655155" y="1753637"/>
            <a:ext cx="2024394" cy="1000716"/>
          </a:xfrm>
          <a:prstGeom prst="parallelogram">
            <a:avLst>
              <a:gd name="adj" fmla="val 50862"/>
            </a:avLst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FB31183-834E-4CE9-84EB-7D53A46F5C28}"/>
              </a:ext>
            </a:extLst>
          </p:cNvPr>
          <p:cNvSpPr/>
          <p:nvPr/>
        </p:nvSpPr>
        <p:spPr>
          <a:xfrm>
            <a:off x="3655154" y="3771871"/>
            <a:ext cx="2022443" cy="1018903"/>
          </a:xfrm>
          <a:prstGeom prst="parallelogram">
            <a:avLst>
              <a:gd name="adj" fmla="val 49902"/>
            </a:avLst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5E84B8-9613-42D1-B2BF-7B8DBD575FD1}"/>
              </a:ext>
            </a:extLst>
          </p:cNvPr>
          <p:cNvSpPr txBox="1"/>
          <p:nvPr/>
        </p:nvSpPr>
        <p:spPr>
          <a:xfrm>
            <a:off x="6626678" y="1937935"/>
            <a:ext cx="111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original shape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D566F-36B8-4468-B52E-DA2CE1140779}"/>
              </a:ext>
            </a:extLst>
          </p:cNvPr>
          <p:cNvSpPr txBox="1"/>
          <p:nvPr/>
        </p:nvSpPr>
        <p:spPr>
          <a:xfrm>
            <a:off x="6369172" y="143714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(3,6)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E80112-DC35-45EE-88C9-93B70ACE2767}"/>
              </a:ext>
            </a:extLst>
          </p:cNvPr>
          <p:cNvSpPr txBox="1"/>
          <p:nvPr/>
        </p:nvSpPr>
        <p:spPr>
          <a:xfrm>
            <a:off x="7931492" y="1421664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(9,6)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164384-5F40-44DB-BC89-35BC80D0D217}"/>
              </a:ext>
            </a:extLst>
          </p:cNvPr>
          <p:cNvSpPr txBox="1"/>
          <p:nvPr/>
        </p:nvSpPr>
        <p:spPr>
          <a:xfrm>
            <a:off x="7511338" y="2710521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(7,2)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45DB77-B639-412E-B463-409F50E76668}"/>
              </a:ext>
            </a:extLst>
          </p:cNvPr>
          <p:cNvSpPr txBox="1"/>
          <p:nvPr/>
        </p:nvSpPr>
        <p:spPr>
          <a:xfrm>
            <a:off x="6015359" y="2719873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(1,2)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6A8354-9C2A-4D23-8551-AF0008B5597E}"/>
              </a:ext>
            </a:extLst>
          </p:cNvPr>
          <p:cNvSpPr txBox="1"/>
          <p:nvPr/>
        </p:nvSpPr>
        <p:spPr>
          <a:xfrm>
            <a:off x="3233168" y="1506826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-9</a:t>
            </a:r>
            <a:r>
              <a:rPr lang="en-US" sz="1400" dirty="0"/>
              <a:t>,6)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BB131B-AF20-4D48-98F5-DD3C41BF13C0}"/>
              </a:ext>
            </a:extLst>
          </p:cNvPr>
          <p:cNvSpPr txBox="1"/>
          <p:nvPr/>
        </p:nvSpPr>
        <p:spPr>
          <a:xfrm>
            <a:off x="4931926" y="1451939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-3</a:t>
            </a:r>
            <a:r>
              <a:rPr lang="en-US" sz="1400" dirty="0"/>
              <a:t>,6)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1C9709-E6EB-4D70-A456-5D2BABCAADEA}"/>
              </a:ext>
            </a:extLst>
          </p:cNvPr>
          <p:cNvSpPr txBox="1"/>
          <p:nvPr/>
        </p:nvSpPr>
        <p:spPr>
          <a:xfrm>
            <a:off x="3670562" y="266953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-7</a:t>
            </a:r>
            <a:r>
              <a:rPr lang="en-US" sz="1400" dirty="0"/>
              <a:t>,2)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0517AB-BDCB-4887-A3D5-0DF534279C51}"/>
              </a:ext>
            </a:extLst>
          </p:cNvPr>
          <p:cNvSpPr txBox="1"/>
          <p:nvPr/>
        </p:nvSpPr>
        <p:spPr>
          <a:xfrm>
            <a:off x="5309097" y="272939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-1</a:t>
            </a:r>
            <a:r>
              <a:rPr lang="en-US" sz="1400" dirty="0"/>
              <a:t>,2)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81C9B1-53A3-4185-87E1-6BEA62351E6B}"/>
              </a:ext>
            </a:extLst>
          </p:cNvPr>
          <p:cNvSpPr txBox="1"/>
          <p:nvPr/>
        </p:nvSpPr>
        <p:spPr>
          <a:xfrm>
            <a:off x="3832780" y="3517398"/>
            <a:ext cx="739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(-7,</a:t>
            </a:r>
            <a:r>
              <a:rPr lang="en-US" sz="1400" dirty="0">
                <a:solidFill>
                  <a:srgbClr val="FF0000"/>
                </a:solidFill>
              </a:rPr>
              <a:t>-2</a:t>
            </a:r>
            <a:r>
              <a:rPr lang="en-US" sz="1400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D14CA-7C60-4B61-88D5-CC1353613BD6}"/>
              </a:ext>
            </a:extLst>
          </p:cNvPr>
          <p:cNvSpPr txBox="1"/>
          <p:nvPr/>
        </p:nvSpPr>
        <p:spPr>
          <a:xfrm>
            <a:off x="5247552" y="3501917"/>
            <a:ext cx="739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(-1,</a:t>
            </a:r>
            <a:r>
              <a:rPr lang="en-US" sz="1400" dirty="0">
                <a:solidFill>
                  <a:srgbClr val="FF0000"/>
                </a:solidFill>
              </a:rPr>
              <a:t>-2</a:t>
            </a:r>
            <a:r>
              <a:rPr lang="en-US" sz="1400" dirty="0"/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A88A74-0D59-4D84-AF29-D43F498F0F40}"/>
              </a:ext>
            </a:extLst>
          </p:cNvPr>
          <p:cNvSpPr txBox="1"/>
          <p:nvPr/>
        </p:nvSpPr>
        <p:spPr>
          <a:xfrm>
            <a:off x="4905408" y="4790774"/>
            <a:ext cx="661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(-3,</a:t>
            </a:r>
            <a:r>
              <a:rPr lang="en-US" sz="1400" dirty="0">
                <a:solidFill>
                  <a:srgbClr val="FF0000"/>
                </a:solidFill>
              </a:rPr>
              <a:t>-6</a:t>
            </a:r>
            <a:r>
              <a:rPr lang="en-US" sz="14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605C19-9DE3-415C-A198-138D2A90F874}"/>
              </a:ext>
            </a:extLst>
          </p:cNvPr>
          <p:cNvSpPr txBox="1"/>
          <p:nvPr/>
        </p:nvSpPr>
        <p:spPr>
          <a:xfrm>
            <a:off x="3356993" y="4814250"/>
            <a:ext cx="706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(-9,</a:t>
            </a:r>
            <a:r>
              <a:rPr lang="en-US" sz="1400" dirty="0">
                <a:solidFill>
                  <a:srgbClr val="FF0000"/>
                </a:solidFill>
              </a:rPr>
              <a:t>-6</a:t>
            </a:r>
            <a:r>
              <a:rPr lang="en-US" sz="1400" dirty="0"/>
              <a:t>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C12411-80B6-49EB-8C32-D508D3660BD3}"/>
              </a:ext>
            </a:extLst>
          </p:cNvPr>
          <p:cNvSpPr/>
          <p:nvPr/>
        </p:nvSpPr>
        <p:spPr>
          <a:xfrm>
            <a:off x="93263" y="33515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Describe new co-ordinates after a reflection.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30A43933-7801-4206-8E24-C5FB53D402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3" end="1056.48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3913" y="1205003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09B5625C-8AA8-4D02-81D8-F27A13C806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96" end="10258.2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58976" y="2913581"/>
            <a:ext cx="609600" cy="609600"/>
          </a:xfrm>
          <a:prstGeom prst="rect">
            <a:avLst/>
          </a:prstGeom>
        </p:spPr>
      </p:pic>
      <p:pic>
        <p:nvPicPr>
          <p:cNvPr id="6" name="a">
            <a:hlinkClick r:id="" action="ppaction://media"/>
            <a:extLst>
              <a:ext uri="{FF2B5EF4-FFF2-40B4-BE49-F238E27FC236}">
                <a16:creationId xmlns:a16="http://schemas.microsoft.com/office/drawing/2014/main" id="{A0AD60FF-F71E-4CEA-8A7A-54667D9307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845" end="1313.31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36480" y="350027"/>
            <a:ext cx="609600" cy="609600"/>
          </a:xfrm>
          <a:prstGeom prst="rect">
            <a:avLst/>
          </a:prstGeom>
        </p:spPr>
      </p:pic>
      <p:pic>
        <p:nvPicPr>
          <p:cNvPr id="49" name="1">
            <a:hlinkClick r:id="" action="ppaction://media"/>
            <a:extLst>
              <a:ext uri="{FF2B5EF4-FFF2-40B4-BE49-F238E27FC236}">
                <a16:creationId xmlns:a16="http://schemas.microsoft.com/office/drawing/2014/main" id="{CB42B021-95D5-435C-B7A2-C93CE07937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3" end="1056.48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67261" y="1910182"/>
            <a:ext cx="609600" cy="609600"/>
          </a:xfrm>
          <a:prstGeom prst="rect">
            <a:avLst/>
          </a:prstGeom>
        </p:spPr>
      </p:pic>
      <p:pic>
        <p:nvPicPr>
          <p:cNvPr id="7" name="2a">
            <a:hlinkClick r:id="" action="ppaction://media"/>
            <a:extLst>
              <a:ext uri="{FF2B5EF4-FFF2-40B4-BE49-F238E27FC236}">
                <a16:creationId xmlns:a16="http://schemas.microsoft.com/office/drawing/2014/main" id="{DB5DC79A-72FE-4FB9-9E66-88DAB484A2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872" end="1215.591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37871" y="3655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88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8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 animBg="1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80C9787-684F-4616-97CA-FC55B00A22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964" y="388559"/>
            <a:ext cx="5668868" cy="56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21F982-E440-4618-B64A-61159F5930FF}"/>
              </a:ext>
            </a:extLst>
          </p:cNvPr>
          <p:cNvGrpSpPr/>
          <p:nvPr/>
        </p:nvGrpSpPr>
        <p:grpSpPr>
          <a:xfrm>
            <a:off x="5566617" y="88417"/>
            <a:ext cx="3581531" cy="3340583"/>
            <a:chOff x="7924802" y="88417"/>
            <a:chExt cx="3581531" cy="33405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404ECD-65CE-4E1D-8B9A-E44DB11C7958}"/>
                </a:ext>
              </a:extLst>
            </p:cNvPr>
            <p:cNvSpPr txBox="1"/>
            <p:nvPr/>
          </p:nvSpPr>
          <p:spPr>
            <a:xfrm>
              <a:off x="10988748" y="2905780"/>
              <a:ext cx="517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6D7808-010A-4FAC-9822-86FC9E016F22}"/>
                </a:ext>
              </a:extLst>
            </p:cNvPr>
            <p:cNvSpPr txBox="1"/>
            <p:nvPr/>
          </p:nvSpPr>
          <p:spPr>
            <a:xfrm>
              <a:off x="7924802" y="88417"/>
              <a:ext cx="517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A0B6E62-BD94-4042-A16A-195922D60E07}"/>
              </a:ext>
            </a:extLst>
          </p:cNvPr>
          <p:cNvSpPr/>
          <p:nvPr/>
        </p:nvSpPr>
        <p:spPr>
          <a:xfrm>
            <a:off x="6185792" y="1743857"/>
            <a:ext cx="2023233" cy="1018903"/>
          </a:xfrm>
          <a:prstGeom prst="parallelogram">
            <a:avLst>
              <a:gd name="adj" fmla="val 50862"/>
            </a:avLst>
          </a:prstGeom>
          <a:solidFill>
            <a:srgbClr val="00B050">
              <a:alpha val="14000"/>
            </a:srgbClr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C925DEF-FC90-435C-BE11-9DC0E3A5ADCE}"/>
              </a:ext>
            </a:extLst>
          </p:cNvPr>
          <p:cNvSpPr/>
          <p:nvPr/>
        </p:nvSpPr>
        <p:spPr>
          <a:xfrm flipH="1">
            <a:off x="3657598" y="1745230"/>
            <a:ext cx="2017491" cy="1018903"/>
          </a:xfrm>
          <a:prstGeom prst="parallelogram">
            <a:avLst>
              <a:gd name="adj" fmla="val 49662"/>
            </a:avLst>
          </a:prstGeom>
          <a:solidFill>
            <a:srgbClr val="00B050">
              <a:alpha val="3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00AE8960-6920-43B5-A2F4-76208CA888DC}"/>
              </a:ext>
            </a:extLst>
          </p:cNvPr>
          <p:cNvSpPr/>
          <p:nvPr/>
        </p:nvSpPr>
        <p:spPr>
          <a:xfrm>
            <a:off x="3657599" y="3769426"/>
            <a:ext cx="2018917" cy="1018903"/>
          </a:xfrm>
          <a:prstGeom prst="parallelogram">
            <a:avLst>
              <a:gd name="adj" fmla="val 49902"/>
            </a:avLst>
          </a:prstGeom>
          <a:solidFill>
            <a:srgbClr val="00B050">
              <a:alpha val="3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8D1B9-2A2A-4C9F-BFAE-0792EE65BF03}"/>
              </a:ext>
            </a:extLst>
          </p:cNvPr>
          <p:cNvSpPr txBox="1"/>
          <p:nvPr/>
        </p:nvSpPr>
        <p:spPr>
          <a:xfrm>
            <a:off x="6642712" y="1937935"/>
            <a:ext cx="111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original shape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E4C37A0-8EB4-4ECD-955E-B2E6183C1AD0}"/>
              </a:ext>
            </a:extLst>
          </p:cNvPr>
          <p:cNvSpPr/>
          <p:nvPr/>
        </p:nvSpPr>
        <p:spPr>
          <a:xfrm flipH="1">
            <a:off x="6188523" y="3770247"/>
            <a:ext cx="2020502" cy="1018903"/>
          </a:xfrm>
          <a:prstGeom prst="parallelogram">
            <a:avLst>
              <a:gd name="adj" fmla="val 50862"/>
            </a:avLst>
          </a:prstGeom>
          <a:solidFill>
            <a:srgbClr val="00B050">
              <a:alpha val="3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A8AD0E4-9DC4-4012-BCB2-B11E962EC9F9}"/>
              </a:ext>
            </a:extLst>
          </p:cNvPr>
          <p:cNvSpPr/>
          <p:nvPr/>
        </p:nvSpPr>
        <p:spPr>
          <a:xfrm>
            <a:off x="6186479" y="1743856"/>
            <a:ext cx="2023233" cy="1018903"/>
          </a:xfrm>
          <a:prstGeom prst="parallelogram">
            <a:avLst>
              <a:gd name="adj" fmla="val 50862"/>
            </a:avLst>
          </a:prstGeom>
          <a:solidFill>
            <a:srgbClr val="00B050">
              <a:alpha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877446-1467-44A8-949A-C0FFA8438CC4}"/>
              </a:ext>
            </a:extLst>
          </p:cNvPr>
          <p:cNvGrpSpPr/>
          <p:nvPr/>
        </p:nvGrpSpPr>
        <p:grpSpPr>
          <a:xfrm>
            <a:off x="479435" y="3167390"/>
            <a:ext cx="2798242" cy="1008438"/>
            <a:chOff x="-266882" y="2457369"/>
            <a:chExt cx="2394916" cy="1008438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3BDE17E-1A4D-40F4-AF51-117C3C55DC73}"/>
                </a:ext>
              </a:extLst>
            </p:cNvPr>
            <p:cNvSpPr/>
            <p:nvPr/>
          </p:nvSpPr>
          <p:spPr>
            <a:xfrm>
              <a:off x="-266882" y="2457369"/>
              <a:ext cx="2200861" cy="1008438"/>
            </a:xfrm>
            <a:prstGeom prst="wedgeRoundRectCallout">
              <a:avLst>
                <a:gd name="adj1" fmla="val 70743"/>
                <a:gd name="adj2" fmla="val 5024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Now reflect the new shape in the y-axis; again record the new co-ordinates.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92743C9-BB32-443A-9694-07F3432E8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9924" y="2821850"/>
              <a:ext cx="388110" cy="3882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F8EF07-E404-4E8B-80AF-5973DE5B0DE7}"/>
              </a:ext>
            </a:extLst>
          </p:cNvPr>
          <p:cNvGrpSpPr/>
          <p:nvPr/>
        </p:nvGrpSpPr>
        <p:grpSpPr>
          <a:xfrm>
            <a:off x="4317542" y="5124926"/>
            <a:ext cx="2650390" cy="812000"/>
            <a:chOff x="839019" y="310617"/>
            <a:chExt cx="3533853" cy="966656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B5577DF5-7E45-4DE6-81B7-3C7143350251}"/>
                </a:ext>
              </a:extLst>
            </p:cNvPr>
            <p:cNvSpPr/>
            <p:nvPr/>
          </p:nvSpPr>
          <p:spPr>
            <a:xfrm>
              <a:off x="992980" y="310617"/>
              <a:ext cx="3379892" cy="966656"/>
            </a:xfrm>
            <a:prstGeom prst="wedgeRoundRectCallout">
              <a:avLst>
                <a:gd name="adj1" fmla="val 64217"/>
                <a:gd name="adj2" fmla="val -4797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What would happen if it was now reflected again in the x-axis?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3A258FA-EF02-4981-A532-825A755E3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019" y="565352"/>
              <a:ext cx="307921" cy="519866"/>
            </a:xfrm>
            <a:prstGeom prst="rect">
              <a:avLst/>
            </a:prstGeom>
          </p:spPr>
        </p:pic>
      </p:grp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9083EAD-0597-4D8E-826D-1BF5DB600720}"/>
              </a:ext>
            </a:extLst>
          </p:cNvPr>
          <p:cNvSpPr/>
          <p:nvPr/>
        </p:nvSpPr>
        <p:spPr>
          <a:xfrm>
            <a:off x="5670820" y="699786"/>
            <a:ext cx="2925061" cy="648350"/>
          </a:xfrm>
          <a:prstGeom prst="wedgeRoundRectCallout">
            <a:avLst>
              <a:gd name="adj1" fmla="val 6920"/>
              <a:gd name="adj2" fmla="val 8143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IT’S BACK WHERE IT STARTED!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EFC3CA-CD81-46E2-9236-39EA6ABE962A}"/>
              </a:ext>
            </a:extLst>
          </p:cNvPr>
          <p:cNvSpPr txBox="1"/>
          <p:nvPr/>
        </p:nvSpPr>
        <p:spPr>
          <a:xfrm>
            <a:off x="6369172" y="143714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(3,6)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50CDC2-EE72-4CD0-B1E8-D2A294F49630}"/>
              </a:ext>
            </a:extLst>
          </p:cNvPr>
          <p:cNvSpPr txBox="1"/>
          <p:nvPr/>
        </p:nvSpPr>
        <p:spPr>
          <a:xfrm>
            <a:off x="7931492" y="1421664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(9,6)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A673B9-A7E8-4700-AF58-67BBF90CDC97}"/>
              </a:ext>
            </a:extLst>
          </p:cNvPr>
          <p:cNvSpPr txBox="1"/>
          <p:nvPr/>
        </p:nvSpPr>
        <p:spPr>
          <a:xfrm>
            <a:off x="7511338" y="2710521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(7,2)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8D5224-CBD7-4601-838E-A4656CDEEABA}"/>
              </a:ext>
            </a:extLst>
          </p:cNvPr>
          <p:cNvSpPr txBox="1"/>
          <p:nvPr/>
        </p:nvSpPr>
        <p:spPr>
          <a:xfrm>
            <a:off x="6015359" y="2719873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(1,2)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E2A821-B514-4D1C-95C7-A8C37EF4DE5C}"/>
              </a:ext>
            </a:extLst>
          </p:cNvPr>
          <p:cNvSpPr txBox="1"/>
          <p:nvPr/>
        </p:nvSpPr>
        <p:spPr>
          <a:xfrm>
            <a:off x="3233168" y="1506826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-9</a:t>
            </a:r>
            <a:r>
              <a:rPr lang="en-US" sz="1400" dirty="0"/>
              <a:t>,6)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FDC627-6FDC-4914-826E-DD0B6E7B502A}"/>
              </a:ext>
            </a:extLst>
          </p:cNvPr>
          <p:cNvSpPr txBox="1"/>
          <p:nvPr/>
        </p:nvSpPr>
        <p:spPr>
          <a:xfrm>
            <a:off x="4931926" y="1451939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-3</a:t>
            </a:r>
            <a:r>
              <a:rPr lang="en-US" sz="1400" dirty="0"/>
              <a:t>,6)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FF3F51-DB4D-48E3-AC05-5C249A4D4159}"/>
              </a:ext>
            </a:extLst>
          </p:cNvPr>
          <p:cNvSpPr txBox="1"/>
          <p:nvPr/>
        </p:nvSpPr>
        <p:spPr>
          <a:xfrm>
            <a:off x="3670562" y="266953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-7</a:t>
            </a:r>
            <a:r>
              <a:rPr lang="en-US" sz="1400" dirty="0"/>
              <a:t>,2)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4F0598-8967-47B8-AE2E-A63F2EFE99CC}"/>
              </a:ext>
            </a:extLst>
          </p:cNvPr>
          <p:cNvSpPr txBox="1"/>
          <p:nvPr/>
        </p:nvSpPr>
        <p:spPr>
          <a:xfrm>
            <a:off x="5309097" y="2729395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-1</a:t>
            </a:r>
            <a:r>
              <a:rPr lang="en-US" sz="1400" dirty="0"/>
              <a:t>,2)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E18C96-C7F0-40C8-916F-44841D1EFF82}"/>
              </a:ext>
            </a:extLst>
          </p:cNvPr>
          <p:cNvSpPr txBox="1"/>
          <p:nvPr/>
        </p:nvSpPr>
        <p:spPr>
          <a:xfrm>
            <a:off x="3832780" y="3475194"/>
            <a:ext cx="739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(-7,</a:t>
            </a:r>
            <a:r>
              <a:rPr lang="en-US" sz="1400" dirty="0">
                <a:solidFill>
                  <a:srgbClr val="FF0000"/>
                </a:solidFill>
              </a:rPr>
              <a:t>-2</a:t>
            </a:r>
            <a:r>
              <a:rPr lang="en-US" sz="1400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B61766-159A-4F6B-9AE1-1792A65B10DB}"/>
              </a:ext>
            </a:extLst>
          </p:cNvPr>
          <p:cNvSpPr txBox="1"/>
          <p:nvPr/>
        </p:nvSpPr>
        <p:spPr>
          <a:xfrm>
            <a:off x="5247552" y="3459713"/>
            <a:ext cx="739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(-1,</a:t>
            </a:r>
            <a:r>
              <a:rPr lang="en-US" sz="1400" dirty="0">
                <a:solidFill>
                  <a:srgbClr val="FF0000"/>
                </a:solidFill>
              </a:rPr>
              <a:t>-2</a:t>
            </a:r>
            <a:r>
              <a:rPr lang="en-US" sz="1400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A1B562-3089-4AB2-9C24-10682DF73EB1}"/>
              </a:ext>
            </a:extLst>
          </p:cNvPr>
          <p:cNvSpPr txBox="1"/>
          <p:nvPr/>
        </p:nvSpPr>
        <p:spPr>
          <a:xfrm>
            <a:off x="4905408" y="4748570"/>
            <a:ext cx="661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(-3,</a:t>
            </a:r>
            <a:r>
              <a:rPr lang="en-US" sz="1400" dirty="0">
                <a:solidFill>
                  <a:srgbClr val="FF0000"/>
                </a:solidFill>
              </a:rPr>
              <a:t>-6</a:t>
            </a:r>
            <a:r>
              <a:rPr lang="en-US" sz="1400" dirty="0"/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532DBB-E070-4074-AEA0-6942DEC22830}"/>
              </a:ext>
            </a:extLst>
          </p:cNvPr>
          <p:cNvSpPr txBox="1"/>
          <p:nvPr/>
        </p:nvSpPr>
        <p:spPr>
          <a:xfrm>
            <a:off x="3356993" y="4772046"/>
            <a:ext cx="706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(-9,</a:t>
            </a:r>
            <a:r>
              <a:rPr lang="en-US" sz="1400" dirty="0">
                <a:solidFill>
                  <a:srgbClr val="FF0000"/>
                </a:solidFill>
              </a:rPr>
              <a:t>-6</a:t>
            </a:r>
            <a:r>
              <a:rPr lang="en-US" sz="1400" dirty="0"/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3AA298-35E9-49F2-8AE6-0920B4689820}"/>
              </a:ext>
            </a:extLst>
          </p:cNvPr>
          <p:cNvSpPr txBox="1"/>
          <p:nvPr/>
        </p:nvSpPr>
        <p:spPr>
          <a:xfrm>
            <a:off x="5890450" y="3476112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1,</a:t>
            </a:r>
            <a:r>
              <a:rPr lang="en-US" sz="1400" dirty="0"/>
              <a:t>-2)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F81C3E-15E4-4CC1-A239-67722335EEE7}"/>
              </a:ext>
            </a:extLst>
          </p:cNvPr>
          <p:cNvSpPr txBox="1"/>
          <p:nvPr/>
        </p:nvSpPr>
        <p:spPr>
          <a:xfrm>
            <a:off x="7589208" y="3477497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7,</a:t>
            </a:r>
            <a:r>
              <a:rPr lang="en-US" sz="1400" dirty="0"/>
              <a:t>-2)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A9A1E5-2AF1-4477-9A81-74389694FCEF}"/>
              </a:ext>
            </a:extLst>
          </p:cNvPr>
          <p:cNvSpPr txBox="1"/>
          <p:nvPr/>
        </p:nvSpPr>
        <p:spPr>
          <a:xfrm>
            <a:off x="6332654" y="4753709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3,</a:t>
            </a:r>
            <a:r>
              <a:rPr lang="en-US" sz="1400" dirty="0"/>
              <a:t>-6)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E87061-9472-40CA-876E-3964CB8857D5}"/>
              </a:ext>
            </a:extLst>
          </p:cNvPr>
          <p:cNvSpPr txBox="1"/>
          <p:nvPr/>
        </p:nvSpPr>
        <p:spPr>
          <a:xfrm>
            <a:off x="7966379" y="4754953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>
                <a:solidFill>
                  <a:srgbClr val="FF0000"/>
                </a:solidFill>
              </a:rPr>
              <a:t>9,</a:t>
            </a:r>
            <a:r>
              <a:rPr lang="en-US" sz="1400" dirty="0"/>
              <a:t>-6)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E18FF2-35AE-4435-A1C1-CCFF55E3AF68}"/>
              </a:ext>
            </a:extLst>
          </p:cNvPr>
          <p:cNvSpPr/>
          <p:nvPr/>
        </p:nvSpPr>
        <p:spPr>
          <a:xfrm>
            <a:off x="93263" y="33515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Describe new co-ordinates after a reflection.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B52CAF7F-277E-4F5F-BC63-7BF3FE8A3C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4" end="4984.979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6606" y="611637"/>
            <a:ext cx="609600" cy="609600"/>
          </a:xfrm>
          <a:prstGeom prst="rect">
            <a:avLst/>
          </a:prstGeom>
        </p:spPr>
      </p:pic>
      <p:pic>
        <p:nvPicPr>
          <p:cNvPr id="44" name="1">
            <a:hlinkClick r:id="" action="ppaction://media"/>
            <a:extLst>
              <a:ext uri="{FF2B5EF4-FFF2-40B4-BE49-F238E27FC236}">
                <a16:creationId xmlns:a16="http://schemas.microsoft.com/office/drawing/2014/main" id="{C6C8F954-C0FA-45BE-BA02-15CB3FF1F7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16" end="263.9795"/>
                  <p14:fade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26528" y="1569600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AA75E0CF-8291-4E1E-8AEE-2554872982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75" end="683.478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37869" y="4604041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381D70F7-5D19-47A9-B9FD-E6C46A7D9A1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7709" y="5470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7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141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24" grpId="0" animBg="1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Custom 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2369</TotalTime>
  <Words>315</Words>
  <Application>Microsoft Office PowerPoint</Application>
  <PresentationFormat>On-screen Show (4:3)</PresentationFormat>
  <Paragraphs>69</Paragraphs>
  <Slides>3</Slides>
  <Notes>3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199</cp:revision>
  <dcterms:created xsi:type="dcterms:W3CDTF">2018-09-13T11:08:58Z</dcterms:created>
  <dcterms:modified xsi:type="dcterms:W3CDTF">2020-05-11T11:12:14Z</dcterms:modified>
</cp:coreProperties>
</file>