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6" r:id="rId6"/>
    <p:sldId id="267" r:id="rId7"/>
    <p:sldId id="257" r:id="rId8"/>
    <p:sldId id="268" r:id="rId9"/>
    <p:sldId id="269" r:id="rId10"/>
    <p:sldId id="259" r:id="rId11"/>
    <p:sldId id="260" r:id="rId12"/>
    <p:sldId id="270" r:id="rId13"/>
    <p:sldId id="26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3005" autoAdjust="0"/>
  </p:normalViewPr>
  <p:slideViewPr>
    <p:cSldViewPr snapToGrid="0">
      <p:cViewPr varScale="1">
        <p:scale>
          <a:sx n="93" d="100"/>
          <a:sy n="93" d="100"/>
        </p:scale>
        <p:origin x="13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DC669-AD74-45CE-B6B4-D38DF4C9F5CB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87346-3FC0-422D-8AB4-7A2A7C820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8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usionsindex.org/ir/waterfall-illusi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Imagine isn’t moving but your brain tricks you into thinking it 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87346-3FC0-422D-8AB4-7A2A7C820B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64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Waterfall Illusion - The Illusions Index</a:t>
            </a:r>
            <a:endParaRPr lang="en-US" dirty="0"/>
          </a:p>
          <a:p>
            <a:r>
              <a:rPr lang="en-US" dirty="0"/>
              <a:t>Ask the chn to follow instructions for the </a:t>
            </a:r>
            <a:r>
              <a:rPr lang="en-US" dirty="0" err="1"/>
              <a:t>illustion</a:t>
            </a:r>
            <a:r>
              <a:rPr lang="en-US" dirty="0"/>
              <a:t>. Can they guess what we are learning about? Do they know what an illusion is? Do they have any idea about how an illusion works?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87346-3FC0-422D-8AB4-7A2A7C820B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6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children how they know? How could we test it to see? Hopefully some children will think about perhaps measuring – prompt children towards cutting the shapes out and seeing if they are the same size when placed on top of each other.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87346-3FC0-422D-8AB4-7A2A7C820B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children how they know? How could we test it to see? Hopefully some children will think about perhaps measuring – prompt children towards cutting the shapes out and seeing if they are the same size when placed on top of each other again.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87346-3FC0-422D-8AB4-7A2A7C820B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2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latin typeface="Comic Sans MS" panose="030F0702030302020204" pitchFamily="66" charset="0"/>
              </a:rPr>
              <a:t>The Ebbinghaus Illusion from Operation Ouch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87346-3FC0-422D-8AB4-7A2A7C820B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07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87346-3FC0-422D-8AB4-7A2A7C820B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98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87346-3FC0-422D-8AB4-7A2A7C820B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5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illusionsindex.org – more illusions if you want to.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87346-3FC0-422D-8AB4-7A2A7C820B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4133-671D-4553-863C-D76FB0D8D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756CD-F89D-4E99-B420-AC7F470A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8BCD9-CF63-490F-8D77-3666B716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BAA-19F0-4535-9676-E2E0BEC75CA8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C79A1-1865-4B0C-AD35-D65189FC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1260D-C1E8-4160-96C1-1309C565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E88A-5ABB-4DF8-BE6D-82AB7A6D2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8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792E-1845-43DD-9750-7B8DDC17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88F8E-0B99-425C-B769-D0BA63F4E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9902-3C4E-475F-B9DA-1F62A12A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BAA-19F0-4535-9676-E2E0BEC75CA8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7738B-BAA0-4725-BE2A-74843C9D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B04CE-D190-4D1A-9A91-470306AF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E88A-5ABB-4DF8-BE6D-82AB7A6D2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02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0A05E-22AA-455D-8E8B-16A61BC8B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323F5-CBC0-4D2E-8EEC-7FD8D7C5A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6ED34-E32A-41D4-9DC9-CCB07F0D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BAA-19F0-4535-9676-E2E0BEC75CA8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B67D7-53B5-4D8F-84A7-1B2A33D6F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A08F1-F540-4590-9D14-BA9B21E4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E88A-5ABB-4DF8-BE6D-82AB7A6D2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1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4019A-60A6-4C78-BB4C-4AC0C443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D9841-C787-4EEA-8B2B-982055FCC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86BD-E8B3-480C-864E-32F1FA03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BAA-19F0-4535-9676-E2E0BEC75CA8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555DC-4FA4-4359-8A87-B14E65A6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FF779-C22E-4225-A24C-1CDB0FC8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E88A-5ABB-4DF8-BE6D-82AB7A6D2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F8DB-4C04-4302-9508-BA3B31E2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48D2F-B89E-4743-A5CB-45B8CE632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3076B-957C-4AC0-AFBE-C04E9C69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BAA-19F0-4535-9676-E2E0BEC75CA8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6AB20-B14E-476A-812A-9A57F9EB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84487-D527-4B1A-95B7-81A9DB5B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E88A-5ABB-4DF8-BE6D-82AB7A6D2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4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E482C-E6D4-47BD-A356-3CF4E7A0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86F2-FCF9-4D7D-BD4A-0FAE1910C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44C95-96F7-42AD-916A-549B5BE4B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42E94-AE7F-4050-BF38-4953A170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BAA-19F0-4535-9676-E2E0BEC75CA8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5AE0F-25A7-42FE-B8D7-DC5200BE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8A9E1-9DC0-4B68-9F0D-A5FDD78F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E88A-5ABB-4DF8-BE6D-82AB7A6D2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92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F1AD-FDF8-4F0D-90C6-897632A9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F1B6C-2C10-4AFC-91F6-1B99558D8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B2C0E-757D-4E93-B7F1-FCEF4D4B9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FBA81-CC9F-4593-8465-12EDC1985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159B3-DAA4-4C27-B1EA-91EABCC7E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F6D17-36F0-4D22-B71E-3B304CCD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BAA-19F0-4535-9676-E2E0BEC75CA8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3456E4-4DBF-4D55-BD20-20C6291E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D41D9-C298-4171-A695-E4B3A4EE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E88A-5ABB-4DF8-BE6D-82AB7A6D2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20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E1B5-5717-46E0-B0A2-666684DE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DC922-EA95-4778-BD10-BCC60171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BAA-19F0-4535-9676-E2E0BEC75CA8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79CD5-D260-42B1-809F-54D46AAE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19545-DCC8-4159-9691-8360BE46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E88A-5ABB-4DF8-BE6D-82AB7A6D2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7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BA80F-0F36-4FE3-A64A-82001910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BAA-19F0-4535-9676-E2E0BEC75CA8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055B2-BA88-448B-963D-A8B340B1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3B243-4642-49D3-A70B-E19E0124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E88A-5ABB-4DF8-BE6D-82AB7A6D2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21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24F85-114F-4FD1-A38A-509BE6D7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FAF8F-D078-4376-A6B7-6914E8A67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73418-7748-4045-A2E1-63EB41C9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3AA6E-AA67-4F48-8FC0-092894EF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BAA-19F0-4535-9676-E2E0BEC75CA8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0CAC8-623C-42E9-9D86-3F434952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954F6-4DFB-496A-8D01-F4C536E4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E88A-5ABB-4DF8-BE6D-82AB7A6D2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7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9DAB-6648-4F48-99FF-330B1DE3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B58F4-AC49-4048-9EE0-26837E897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D4230-F6C5-4DEF-9D7E-D9889C287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B0296-AAC3-4925-B634-F48559C9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BAA-19F0-4535-9676-E2E0BEC75CA8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B1362-9F2B-44DC-BDE1-3F697933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1500A-9D0A-47C2-B029-3FE79478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E88A-5ABB-4DF8-BE6D-82AB7A6D2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85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C13A6-8418-415A-96B7-5FD09FAB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5C560-C86A-49E6-84AD-825885104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06BA7-91DF-493F-AA3D-478B9A258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1DBAA-19F0-4535-9676-E2E0BEC75CA8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47E96-481B-4A6D-9102-89A339676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23433-5283-49C2-A6A5-62557F5B1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E88A-5ABB-4DF8-BE6D-82AB7A6D2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6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lusionsindex.org/ir/waterfall-illus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_-hUqlIt1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33157D9-9D7C-4B57-ACCA-AC86C5245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6207BB-0B44-4952-BA6D-383B28B05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7478" y="4459044"/>
            <a:ext cx="4134522" cy="181832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Dream Machine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48853-1B21-4037-9EAB-23CBC5F92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7478" y="6369443"/>
            <a:ext cx="4134522" cy="48855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British Science Week 2022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9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AD92-5A54-4578-81C4-3DEA4799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Discussion questions: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9A644-DA0A-4702-8BD2-EF4F3AA60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Why do you think our brains make guesses about what we see?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Do you think everyone sees the world the same way you do?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How do you think this might relate to other ways you come across the world?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53107169-E26D-415A-95BE-685C6880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956" y="4808668"/>
            <a:ext cx="3788044" cy="20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9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A152-FE0A-4F5B-A9E3-78C98241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01"/>
            <a:ext cx="10515600" cy="1059629"/>
          </a:xfrm>
        </p:spPr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What jobs link to illusions?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2993-3556-4DC1-BC14-4AE650C89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" y="1237130"/>
            <a:ext cx="8853544" cy="54433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Neuroscientists and psychologists study the brain and the mind to help advance science, medicine, technology, and society.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Philosophers study the nature of mind and experience, among many other things. By knowing about how we experience illusions, people working in these areas can learn more about perception.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Artists, filmmakers, designers, and architects often play with </a:t>
            </a:r>
            <a:r>
              <a:rPr lang="en-US" dirty="0" err="1">
                <a:latin typeface="Comic Sans MS" panose="030F0702030302020204" pitchFamily="66" charset="0"/>
              </a:rPr>
              <a:t>colour</a:t>
            </a:r>
            <a:r>
              <a:rPr lang="en-US" dirty="0">
                <a:latin typeface="Comic Sans MS" panose="030F0702030302020204" pitchFamily="66" charset="0"/>
              </a:rPr>
              <a:t>, perspective, and illusion.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A5009F7-96B6-4C65-A693-DEC6B21C1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120" y="4001844"/>
            <a:ext cx="3088879" cy="28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9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9CF1DB-0C70-41E4-971F-FBDCF6C00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8" t="29019" r="13264" b="10432"/>
          <a:stretch/>
        </p:blipFill>
        <p:spPr>
          <a:xfrm>
            <a:off x="146828" y="477541"/>
            <a:ext cx="11898344" cy="5467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65C4C-E054-4A54-99A3-CABBD586A13F}"/>
              </a:ext>
            </a:extLst>
          </p:cNvPr>
          <p:cNvSpPr txBox="1"/>
          <p:nvPr/>
        </p:nvSpPr>
        <p:spPr>
          <a:xfrm>
            <a:off x="2285131" y="6011127"/>
            <a:ext cx="6260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  <a:hlinkClick r:id="rId4"/>
              </a:rPr>
              <a:t>Waterfall Illusion - The Illusions Index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5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EDC8693-6036-4651-9325-B3708CC4D3F3}"/>
              </a:ext>
            </a:extLst>
          </p:cNvPr>
          <p:cNvSpPr/>
          <p:nvPr/>
        </p:nvSpPr>
        <p:spPr>
          <a:xfrm>
            <a:off x="150607" y="118335"/>
            <a:ext cx="6379285" cy="35822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What is an illusion?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D12F863-2A8B-4141-B481-40C6E0CD0862}"/>
              </a:ext>
            </a:extLst>
          </p:cNvPr>
          <p:cNvSpPr/>
          <p:nvPr/>
        </p:nvSpPr>
        <p:spPr>
          <a:xfrm flipH="1">
            <a:off x="5809128" y="2508605"/>
            <a:ext cx="6080313" cy="36683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Something that is false or unreal but seems to be true or real. 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8030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9267-5EFA-4863-9212-239194BD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The Jastrow Illusion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761CF-589B-424B-893B-B7E35F3E7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009"/>
            <a:ext cx="10515600" cy="47569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Which shape is longer, A or B?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1F0FC-6B14-44DC-BD12-907E1CAADD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22" t="29444" r="20546" b="32639"/>
          <a:stretch/>
        </p:blipFill>
        <p:spPr>
          <a:xfrm>
            <a:off x="2880389" y="2029648"/>
            <a:ext cx="6431222" cy="42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9267-5EFA-4863-9212-239194BD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The Ebbinghaus Illusion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761CF-589B-424B-893B-B7E35F3E7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767"/>
            <a:ext cx="10515600" cy="47461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Which orange circle is bigger?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CBFA6-7D82-43CA-8951-79ACDAD84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25" t="40000" r="20234" b="16945"/>
          <a:stretch/>
        </p:blipFill>
        <p:spPr>
          <a:xfrm>
            <a:off x="3183395" y="2034073"/>
            <a:ext cx="5825209" cy="445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6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2DDC-BE5F-434D-B4D0-B0EE92E9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  <a:hlinkClick r:id="rId3"/>
              </a:rPr>
              <a:t>https://youtu.be/v_-hUqlIt18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C3C7F-B203-4C8B-9172-D4BD1C25BB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59" t="19608" r="29765" b="39294"/>
          <a:stretch/>
        </p:blipFill>
        <p:spPr>
          <a:xfrm>
            <a:off x="2065468" y="1570616"/>
            <a:ext cx="8627633" cy="47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9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21D1-523D-4233-A926-A38CB75E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Did they trick you?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D0BE9-4C1D-49F1-B434-31F27EA45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omic Sans MS" panose="030F0702030302020204" pitchFamily="66" charset="0"/>
              </a:rPr>
              <a:t>Your brain is very busy trying to understand all the information from your senses, so to cope, it makes some assumptions (guesses) based on your memory and experience. 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Comic Sans MS" panose="030F0702030302020204" pitchFamily="66" charset="0"/>
              </a:rPr>
              <a:t>Usually, these assumptions allow us to see the world more-or-less as it is, but sometimes they lead to illusions.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FF92068A-B4A4-46E0-9F89-C8F12D133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11" y="-90488"/>
            <a:ext cx="45148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86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96B7-7206-4781-863F-664F8FD7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Let’s Make Our Own </a:t>
            </a:r>
            <a:r>
              <a:rPr lang="en-GB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Muller-</a:t>
            </a:r>
            <a:r>
              <a:rPr lang="en-GB" dirty="0" err="1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Lyer</a:t>
            </a:r>
            <a:r>
              <a:rPr lang="en-GB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Illusion</a:t>
            </a:r>
            <a:r>
              <a:rPr lang="en-US" dirty="0">
                <a:latin typeface="Comic Sans MS" panose="030F0702030302020204" pitchFamily="66" charset="0"/>
              </a:rPr>
              <a:t>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0902A6-78CB-4BD7-A299-6A66FC629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7168" t="36848" r="18602" b="21343"/>
          <a:stretch/>
        </p:blipFill>
        <p:spPr>
          <a:xfrm>
            <a:off x="2811107" y="1690688"/>
            <a:ext cx="6810376" cy="4679072"/>
          </a:xfrm>
        </p:spPr>
      </p:pic>
    </p:spTree>
    <p:extLst>
      <p:ext uri="{BB962C8B-B14F-4D97-AF65-F5344CB8AC3E}">
        <p14:creationId xmlns:p14="http://schemas.microsoft.com/office/powerpoint/2010/main" val="266172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0428-3822-40CD-9750-060E385E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Make your own Ebbinghaus Illusion!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2DA85-463E-44B5-8596-71A23EB70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Find three round objects e.g. different sized coins, rubbers, counters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Use the same coin as your middle circle.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Then, surround one with the smaller circle objects.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Surround the other with the bigger circle objects.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omic Sans MS" panose="030F0702030302020204" pitchFamily="66" charset="0"/>
              </a:rPr>
              <a:t>Colour</a:t>
            </a:r>
            <a:r>
              <a:rPr lang="en-US" dirty="0">
                <a:latin typeface="Comic Sans MS" panose="030F0702030302020204" pitchFamily="66" charset="0"/>
              </a:rPr>
              <a:t> your middle circles the same </a:t>
            </a:r>
            <a:r>
              <a:rPr lang="en-US" dirty="0" err="1">
                <a:latin typeface="Comic Sans MS" panose="030F0702030302020204" pitchFamily="66" charset="0"/>
              </a:rPr>
              <a:t>colour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omic Sans MS" panose="030F0702030302020204" pitchFamily="66" charset="0"/>
              </a:rPr>
              <a:t>Colour</a:t>
            </a:r>
            <a:r>
              <a:rPr lang="en-US" dirty="0">
                <a:latin typeface="Comic Sans MS" panose="030F0702030302020204" pitchFamily="66" charset="0"/>
              </a:rPr>
              <a:t> your outer circles a different </a:t>
            </a:r>
            <a:r>
              <a:rPr lang="en-US" dirty="0" err="1">
                <a:latin typeface="Comic Sans MS" panose="030F0702030302020204" pitchFamily="66" charset="0"/>
              </a:rPr>
              <a:t>colour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43E70-B91F-4C28-983B-25DE1DB0C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55" t="48406" r="22947" b="19996"/>
          <a:stretch/>
        </p:blipFill>
        <p:spPr>
          <a:xfrm>
            <a:off x="9261584" y="5023820"/>
            <a:ext cx="2930416" cy="18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1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532E38-7DD5-4455-A273-8C2EB4CB24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7BDA35-FD78-4AD5-A03B-4A25688752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42DA77-098A-4C30-A1AB-614E6CF9550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Macintosh PowerPoint</Application>
  <PresentationFormat>Widescreen</PresentationFormat>
  <Paragraphs>47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Wingdings</vt:lpstr>
      <vt:lpstr>Office Theme</vt:lpstr>
      <vt:lpstr>Dream Machine</vt:lpstr>
      <vt:lpstr>PowerPoint Presentation</vt:lpstr>
      <vt:lpstr>PowerPoint Presentation</vt:lpstr>
      <vt:lpstr>The Jastrow Illusion</vt:lpstr>
      <vt:lpstr>The Ebbinghaus Illusion</vt:lpstr>
      <vt:lpstr>https://youtu.be/v_-hUqlIt18 </vt:lpstr>
      <vt:lpstr>Did they trick you?</vt:lpstr>
      <vt:lpstr>Let’s Make Our Own Muller-Lyer Illusion!</vt:lpstr>
      <vt:lpstr>Make your own Ebbinghaus Illusion!</vt:lpstr>
      <vt:lpstr>Discussion questions:</vt:lpstr>
      <vt:lpstr>What jobs link to illusions?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 Machine</dc:title>
  <dc:creator>A Chhibber</dc:creator>
  <cp:lastModifiedBy>365 Pro Plus</cp:lastModifiedBy>
  <cp:revision>14</cp:revision>
  <dcterms:created xsi:type="dcterms:W3CDTF">2022-03-12T18:44:18Z</dcterms:created>
  <dcterms:modified xsi:type="dcterms:W3CDTF">2022-03-13T14:07:59Z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