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375-D3F2-45A0-8810-7DE57C365D0B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23BC-1A07-42C1-A68B-D82A035FE8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75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375-D3F2-45A0-8810-7DE57C365D0B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23BC-1A07-42C1-A68B-D82A035FE8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59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375-D3F2-45A0-8810-7DE57C365D0B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23BC-1A07-42C1-A68B-D82A035FE8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37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375-D3F2-45A0-8810-7DE57C365D0B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23BC-1A07-42C1-A68B-D82A035FE8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3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375-D3F2-45A0-8810-7DE57C365D0B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23BC-1A07-42C1-A68B-D82A035FE8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3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375-D3F2-45A0-8810-7DE57C365D0B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23BC-1A07-42C1-A68B-D82A035FE8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69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375-D3F2-45A0-8810-7DE57C365D0B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23BC-1A07-42C1-A68B-D82A035FE8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86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375-D3F2-45A0-8810-7DE57C365D0B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23BC-1A07-42C1-A68B-D82A035FE8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45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375-D3F2-45A0-8810-7DE57C365D0B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23BC-1A07-42C1-A68B-D82A035FE8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83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375-D3F2-45A0-8810-7DE57C365D0B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23BC-1A07-42C1-A68B-D82A035FE8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2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A375-D3F2-45A0-8810-7DE57C365D0B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23BC-1A07-42C1-A68B-D82A035FE8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67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3A375-D3F2-45A0-8810-7DE57C365D0B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123BC-1A07-42C1-A68B-D82A035FE8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88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092" y="1620231"/>
            <a:ext cx="702259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LO: to explore key features of traditional tales.</a:t>
            </a: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Must: give some examples of traditional tales.</a:t>
            </a: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Should: discuss characters and settings of traditional tales.</a:t>
            </a: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Could: explain some key features found in traditional tales.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0388" y="3532196"/>
            <a:ext cx="57241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Twinkl" pitchFamily="2" charset="0"/>
              </a:rPr>
              <a:t>Starter:</a:t>
            </a:r>
          </a:p>
          <a:p>
            <a:r>
              <a:rPr lang="en-GB" sz="2800" dirty="0" smtClean="0">
                <a:latin typeface="Twinkl" pitchFamily="2" charset="0"/>
              </a:rPr>
              <a:t>What stories do you like? </a:t>
            </a:r>
          </a:p>
          <a:p>
            <a:r>
              <a:rPr lang="en-GB" sz="2800" dirty="0" smtClean="0">
                <a:latin typeface="Twinkl" pitchFamily="2" charset="0"/>
              </a:rPr>
              <a:t>Can you remember any stories your grown ups have told you?</a:t>
            </a:r>
          </a:p>
          <a:p>
            <a:r>
              <a:rPr lang="en-GB" sz="2800" dirty="0" smtClean="0">
                <a:latin typeface="Twinkl" pitchFamily="2" charset="0"/>
              </a:rPr>
              <a:t>What is your favourite book?</a:t>
            </a:r>
            <a:endParaRPr lang="en-GB" sz="2800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3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697" y="206478"/>
            <a:ext cx="489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Twinkl SemiBold" pitchFamily="2" charset="0"/>
              </a:rPr>
              <a:t>Your Task:</a:t>
            </a:r>
            <a:endParaRPr lang="en-GB" sz="3600" dirty="0">
              <a:latin typeface="Twinkl SemiBold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968" y="1017639"/>
            <a:ext cx="65630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winkl" pitchFamily="2" charset="0"/>
              </a:rPr>
              <a:t>In your groups I would like you to explore the traditional tales. </a:t>
            </a:r>
          </a:p>
          <a:p>
            <a:endParaRPr lang="en-GB" sz="2400" dirty="0">
              <a:latin typeface="Twinkl" pitchFamily="2" charset="0"/>
            </a:endParaRPr>
          </a:p>
          <a:p>
            <a:r>
              <a:rPr lang="en-GB" sz="2400" dirty="0" smtClean="0">
                <a:latin typeface="Twinkl" pitchFamily="2" charset="0"/>
              </a:rPr>
              <a:t>Do you know what the traditional tale is?</a:t>
            </a:r>
          </a:p>
          <a:p>
            <a:endParaRPr lang="en-GB" sz="2400" dirty="0">
              <a:latin typeface="Twinkl" pitchFamily="2" charset="0"/>
            </a:endParaRPr>
          </a:p>
          <a:p>
            <a:r>
              <a:rPr lang="en-GB" sz="2400" dirty="0" smtClean="0">
                <a:latin typeface="Twinkl" pitchFamily="2" charset="0"/>
              </a:rPr>
              <a:t>Do you like the story? </a:t>
            </a:r>
          </a:p>
          <a:p>
            <a:endParaRPr lang="en-GB" sz="2400" dirty="0">
              <a:latin typeface="Twinkl" pitchFamily="2" charset="0"/>
            </a:endParaRPr>
          </a:p>
          <a:p>
            <a:r>
              <a:rPr lang="en-GB" sz="2400" dirty="0" smtClean="0">
                <a:latin typeface="Twinkl" pitchFamily="2" charset="0"/>
              </a:rPr>
              <a:t>Do you like the characters?</a:t>
            </a:r>
            <a:endParaRPr lang="en-GB" sz="2400" dirty="0">
              <a:latin typeface="Twinkl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4929" y="4689987"/>
            <a:ext cx="1489587" cy="1297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583561" y="1991032"/>
            <a:ext cx="2861187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latin typeface="Twinkl" pitchFamily="2" charset="0"/>
              </a:rPr>
              <a:t>What do you notice about the setting and the character?</a:t>
            </a:r>
            <a:endParaRPr lang="en-GB" sz="2400" dirty="0">
              <a:latin typeface="Twinkl" pitchFamily="2" charset="0"/>
            </a:endParaRPr>
          </a:p>
        </p:txBody>
      </p:sp>
      <p:pic>
        <p:nvPicPr>
          <p:cNvPr id="15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760532"/>
            <a:ext cx="3097468" cy="309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56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808" y="267327"/>
            <a:ext cx="2397154" cy="32512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5032" y="736199"/>
            <a:ext cx="84192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a traditional tale?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traditional mean?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926" y="2651760"/>
            <a:ext cx="74615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>
                <a:latin typeface="Twinkl" pitchFamily="2" charset="0"/>
              </a:rPr>
              <a:t>Traditional tales are stories that have been told and retold for many years. Therefore, they become a story that many people know. There are often lots of different versions of the same story.</a:t>
            </a:r>
          </a:p>
          <a:p>
            <a:pPr algn="just"/>
            <a:endParaRPr lang="en-GB" sz="2400" dirty="0" smtClean="0">
              <a:latin typeface="Twinkl" pitchFamily="2" charset="0"/>
            </a:endParaRPr>
          </a:p>
          <a:p>
            <a:r>
              <a:rPr lang="en-GB" sz="2400" dirty="0" smtClean="0">
                <a:latin typeface="Twinkl" pitchFamily="2" charset="0"/>
              </a:rPr>
              <a:t>Traditional tales are also known as fairy stories or fairy tales.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009" y="3596826"/>
            <a:ext cx="3954027" cy="2705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385" y="4322862"/>
            <a:ext cx="1097780" cy="2442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562" y="3116012"/>
            <a:ext cx="2353733" cy="15310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26" y="1308986"/>
            <a:ext cx="1747392" cy="1728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434" y="4479458"/>
            <a:ext cx="1673361" cy="23268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246" y="5067361"/>
            <a:ext cx="801952" cy="174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8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614" y="1030934"/>
            <a:ext cx="8482897" cy="2096314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latin typeface="Twinkl" pitchFamily="2" charset="0"/>
              </a:rPr>
              <a:t>What settings are mostly traditional tales/ fairy tales?</a:t>
            </a:r>
          </a:p>
          <a:p>
            <a:pPr algn="ctr"/>
            <a:r>
              <a:rPr lang="en-GB" sz="2800" dirty="0" smtClean="0">
                <a:latin typeface="Twinkl" pitchFamily="2" charset="0"/>
              </a:rPr>
              <a:t>Setting means the place they are in.</a:t>
            </a:r>
            <a:endParaRPr lang="en-GB" sz="2800" dirty="0">
              <a:latin typeface="Twinkl" pitchFamily="2" charset="0"/>
            </a:endParaRPr>
          </a:p>
          <a:p>
            <a:pPr algn="ctr"/>
            <a:endParaRPr lang="en-GB" sz="2800" dirty="0">
              <a:latin typeface="Twinkl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5808" y="2578608"/>
            <a:ext cx="54681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winkl" pitchFamily="2" charset="0"/>
              </a:rPr>
              <a:t>Magical kingdom</a:t>
            </a:r>
          </a:p>
          <a:p>
            <a:r>
              <a:rPr lang="en-GB" sz="3200" dirty="0" smtClean="0">
                <a:latin typeface="Twinkl" pitchFamily="2" charset="0"/>
              </a:rPr>
              <a:t>A land far, far away</a:t>
            </a:r>
          </a:p>
          <a:p>
            <a:r>
              <a:rPr lang="en-GB" sz="3200" dirty="0" smtClean="0">
                <a:latin typeface="Twinkl" pitchFamily="2" charset="0"/>
              </a:rPr>
              <a:t>A cottage</a:t>
            </a:r>
          </a:p>
          <a:p>
            <a:r>
              <a:rPr lang="en-GB" sz="3200" dirty="0" smtClean="0">
                <a:latin typeface="Twinkl" pitchFamily="2" charset="0"/>
              </a:rPr>
              <a:t>Woods</a:t>
            </a:r>
          </a:p>
          <a:p>
            <a:r>
              <a:rPr lang="en-GB" sz="3200" dirty="0" smtClean="0">
                <a:latin typeface="Twinkl" pitchFamily="2" charset="0"/>
              </a:rPr>
              <a:t>Forest</a:t>
            </a:r>
          </a:p>
          <a:p>
            <a:r>
              <a:rPr lang="en-GB" sz="3200" dirty="0" smtClean="0">
                <a:latin typeface="Twinkl" pitchFamily="2" charset="0"/>
              </a:rPr>
              <a:t>Castle</a:t>
            </a:r>
          </a:p>
          <a:p>
            <a:r>
              <a:rPr lang="en-GB" sz="3200" dirty="0" smtClean="0">
                <a:latin typeface="Twinkl" pitchFamily="2" charset="0"/>
              </a:rPr>
              <a:t>A tower</a:t>
            </a:r>
            <a:endParaRPr lang="en-GB" sz="3200" dirty="0">
              <a:latin typeface="Twinkl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912" y="1030934"/>
            <a:ext cx="2437890" cy="504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2"/>
          <p:cNvSpPr txBox="1">
            <a:spLocks/>
          </p:cNvSpPr>
          <p:nvPr/>
        </p:nvSpPr>
        <p:spPr>
          <a:xfrm>
            <a:off x="457198" y="-107164"/>
            <a:ext cx="8220075" cy="9943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tx1"/>
                </a:solidFill>
              </a:rPr>
              <a:t>Name the story!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Plaque 4"/>
          <p:cNvSpPr/>
          <p:nvPr/>
        </p:nvSpPr>
        <p:spPr>
          <a:xfrm>
            <a:off x="9231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rgbClr val="28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It’s a tale about a beautiful princess and her evil stepmother the Queen…</a:t>
            </a:r>
          </a:p>
        </p:txBody>
      </p:sp>
      <p:sp>
        <p:nvSpPr>
          <p:cNvPr id="6" name="Plaque 5"/>
          <p:cNvSpPr/>
          <p:nvPr/>
        </p:nvSpPr>
        <p:spPr>
          <a:xfrm>
            <a:off x="47585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She went to live with 7 dwarves in a cottage…</a:t>
            </a:r>
          </a:p>
        </p:txBody>
      </p:sp>
      <p:sp>
        <p:nvSpPr>
          <p:cNvPr id="7" name="Plaque 6"/>
          <p:cNvSpPr/>
          <p:nvPr/>
        </p:nvSpPr>
        <p:spPr>
          <a:xfrm>
            <a:off x="2905328" y="3285063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She was poisoned by an apple but was woken up by a kiss from a handsome prince…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43539" y="4414209"/>
            <a:ext cx="7933734" cy="1690258"/>
            <a:chOff x="760473" y="4414209"/>
            <a:chExt cx="7933734" cy="1690258"/>
          </a:xfrm>
        </p:grpSpPr>
        <p:sp>
          <p:nvSpPr>
            <p:cNvPr id="9" name="Plaque 8"/>
            <p:cNvSpPr/>
            <p:nvPr/>
          </p:nvSpPr>
          <p:spPr>
            <a:xfrm>
              <a:off x="760473" y="5046132"/>
              <a:ext cx="7646927" cy="1058335"/>
            </a:xfrm>
            <a:prstGeom prst="plaque">
              <a:avLst>
                <a:gd name="adj" fmla="val 11889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+mj-lt"/>
                </a:rPr>
                <a:t>Snow White and the Seven Dwarfs!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369" y="4515811"/>
              <a:ext cx="2929732" cy="83204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595959">
                    <a:alpha val="34902"/>
                  </a:srgbClr>
                </a:clrFrom>
                <a:clrTo>
                  <a:srgbClr val="59595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641" y="4414209"/>
              <a:ext cx="1796566" cy="1527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547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2"/>
          <p:cNvSpPr txBox="1">
            <a:spLocks/>
          </p:cNvSpPr>
          <p:nvPr/>
        </p:nvSpPr>
        <p:spPr>
          <a:xfrm>
            <a:off x="473898" y="-107164"/>
            <a:ext cx="8220075" cy="9943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tx1"/>
                </a:solidFill>
              </a:rPr>
              <a:t>Name the story!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Plaque 4"/>
          <p:cNvSpPr/>
          <p:nvPr/>
        </p:nvSpPr>
        <p:spPr>
          <a:xfrm>
            <a:off x="9231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rgbClr val="28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It’s a tale about 3 characters who were sent away to build houses of their own…</a:t>
            </a:r>
          </a:p>
        </p:txBody>
      </p:sp>
      <p:sp>
        <p:nvSpPr>
          <p:cNvPr id="6" name="Plaque 5"/>
          <p:cNvSpPr/>
          <p:nvPr/>
        </p:nvSpPr>
        <p:spPr>
          <a:xfrm>
            <a:off x="47585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first two found out that houses built with straw and sticks could be blown down…</a:t>
            </a:r>
          </a:p>
        </p:txBody>
      </p:sp>
      <p:sp>
        <p:nvSpPr>
          <p:cNvPr id="7" name="Plaque 6"/>
          <p:cNvSpPr/>
          <p:nvPr/>
        </p:nvSpPr>
        <p:spPr>
          <a:xfrm>
            <a:off x="2905328" y="3285063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wolf huffed and he puffed but he couldn’t blow the brick house down…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60473" y="4374062"/>
            <a:ext cx="7646927" cy="1730405"/>
            <a:chOff x="760473" y="4374062"/>
            <a:chExt cx="7646927" cy="1730405"/>
          </a:xfrm>
        </p:grpSpPr>
        <p:sp>
          <p:nvSpPr>
            <p:cNvPr id="9" name="Plaque 8"/>
            <p:cNvSpPr/>
            <p:nvPr/>
          </p:nvSpPr>
          <p:spPr>
            <a:xfrm>
              <a:off x="760473" y="5046132"/>
              <a:ext cx="7646927" cy="1058335"/>
            </a:xfrm>
            <a:prstGeom prst="plaque">
              <a:avLst>
                <a:gd name="adj" fmla="val 11889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+mj-lt"/>
                </a:rPr>
                <a:t>The Three Little Pigs!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5134" y="4374062"/>
              <a:ext cx="2285734" cy="150045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074" y="4457772"/>
              <a:ext cx="2942243" cy="14167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678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0748" y="1179872"/>
            <a:ext cx="5073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Twinkl" pitchFamily="2" charset="0"/>
              </a:rPr>
              <a:t>What is a character?</a:t>
            </a:r>
            <a:endParaRPr lang="en-GB" sz="4000" dirty="0">
              <a:latin typeface="Twink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376" y="2802194"/>
            <a:ext cx="5265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winkl" pitchFamily="2" charset="0"/>
              </a:rPr>
              <a:t>A character is someone who is in the story.</a:t>
            </a:r>
            <a:endParaRPr lang="en-GB" sz="2400" dirty="0">
              <a:latin typeface="Twinkl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472" y="3217692"/>
            <a:ext cx="2397154" cy="3251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45" y="4547627"/>
            <a:ext cx="1747392" cy="1728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67" y="3949528"/>
            <a:ext cx="1673361" cy="232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8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22"/>
          <p:cNvSpPr txBox="1">
            <a:spLocks/>
          </p:cNvSpPr>
          <p:nvPr/>
        </p:nvSpPr>
        <p:spPr>
          <a:xfrm>
            <a:off x="473898" y="-71771"/>
            <a:ext cx="8220075" cy="9943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tx1"/>
                </a:solidFill>
              </a:rPr>
              <a:t>Name that character!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Plaque 4"/>
          <p:cNvSpPr/>
          <p:nvPr/>
        </p:nvSpPr>
        <p:spPr>
          <a:xfrm>
            <a:off x="9231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rgbClr val="28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She’s a girl with blonde (golden) hair…</a:t>
            </a:r>
          </a:p>
        </p:txBody>
      </p:sp>
      <p:sp>
        <p:nvSpPr>
          <p:cNvPr id="6" name="Plaque 5"/>
          <p:cNvSpPr/>
          <p:nvPr/>
        </p:nvSpPr>
        <p:spPr>
          <a:xfrm>
            <a:off x="47585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She likes to eat porridge…</a:t>
            </a:r>
          </a:p>
        </p:txBody>
      </p:sp>
      <p:sp>
        <p:nvSpPr>
          <p:cNvPr id="7" name="Plaque 6"/>
          <p:cNvSpPr/>
          <p:nvPr/>
        </p:nvSpPr>
        <p:spPr>
          <a:xfrm>
            <a:off x="923132" y="3293530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She sits in other people’s chairs until she finds the one that’s just right.</a:t>
            </a:r>
          </a:p>
        </p:txBody>
      </p:sp>
      <p:sp>
        <p:nvSpPr>
          <p:cNvPr id="8" name="Plaque 7"/>
          <p:cNvSpPr/>
          <p:nvPr/>
        </p:nvSpPr>
        <p:spPr>
          <a:xfrm>
            <a:off x="4758533" y="3293529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She even gets caught sleeping in a bear’s bed!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0473" y="4554682"/>
            <a:ext cx="7646927" cy="2303318"/>
            <a:chOff x="760473" y="4554682"/>
            <a:chExt cx="7646927" cy="2303318"/>
          </a:xfrm>
        </p:grpSpPr>
        <p:sp>
          <p:nvSpPr>
            <p:cNvPr id="10" name="Plaque 9"/>
            <p:cNvSpPr/>
            <p:nvPr/>
          </p:nvSpPr>
          <p:spPr>
            <a:xfrm>
              <a:off x="760473" y="5046132"/>
              <a:ext cx="7646927" cy="1058335"/>
            </a:xfrm>
            <a:prstGeom prst="plaque">
              <a:avLst>
                <a:gd name="adj" fmla="val 11889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+mj-lt"/>
                </a:rPr>
                <a:t>Goldilocks!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97"/>
            <a:stretch/>
          </p:blipFill>
          <p:spPr>
            <a:xfrm>
              <a:off x="1158153" y="4554682"/>
              <a:ext cx="2505075" cy="2303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657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22"/>
          <p:cNvSpPr txBox="1">
            <a:spLocks/>
          </p:cNvSpPr>
          <p:nvPr/>
        </p:nvSpPr>
        <p:spPr>
          <a:xfrm>
            <a:off x="510474" y="-17597"/>
            <a:ext cx="8220075" cy="9943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tx1"/>
                </a:solidFill>
              </a:rPr>
              <a:t>Name that character!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Plaque 4"/>
          <p:cNvSpPr/>
          <p:nvPr/>
        </p:nvSpPr>
        <p:spPr>
          <a:xfrm>
            <a:off x="959709" y="128150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rgbClr val="28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It’s an animal…</a:t>
            </a:r>
          </a:p>
        </p:txBody>
      </p:sp>
      <p:sp>
        <p:nvSpPr>
          <p:cNvPr id="6" name="Plaque 5"/>
          <p:cNvSpPr/>
          <p:nvPr/>
        </p:nvSpPr>
        <p:spPr>
          <a:xfrm>
            <a:off x="4795109" y="128150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He’s got sharp teeth…</a:t>
            </a:r>
          </a:p>
        </p:txBody>
      </p:sp>
      <p:sp>
        <p:nvSpPr>
          <p:cNvPr id="7" name="Plaque 6"/>
          <p:cNvSpPr/>
          <p:nvPr/>
        </p:nvSpPr>
        <p:spPr>
          <a:xfrm>
            <a:off x="959708" y="3034110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He’s got </a:t>
            </a:r>
            <a:r>
              <a:rPr lang="en-GB" b="1" dirty="0">
                <a:solidFill>
                  <a:schemeClr val="tx1"/>
                </a:solidFill>
              </a:rPr>
              <a:t>big</a:t>
            </a:r>
            <a:r>
              <a:rPr lang="en-GB" dirty="0">
                <a:solidFill>
                  <a:schemeClr val="tx1"/>
                </a:solidFill>
              </a:rPr>
              <a:t> eyes…</a:t>
            </a:r>
          </a:p>
        </p:txBody>
      </p:sp>
      <p:sp>
        <p:nvSpPr>
          <p:cNvPr id="8" name="Plaque 7"/>
          <p:cNvSpPr/>
          <p:nvPr/>
        </p:nvSpPr>
        <p:spPr>
          <a:xfrm>
            <a:off x="4795109" y="3034109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He likes to eat grandmas and little girls…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97049" y="4070528"/>
            <a:ext cx="7646927" cy="1774519"/>
            <a:chOff x="760473" y="4329948"/>
            <a:chExt cx="7646927" cy="1774519"/>
          </a:xfrm>
        </p:grpSpPr>
        <p:sp>
          <p:nvSpPr>
            <p:cNvPr id="10" name="Plaque 9"/>
            <p:cNvSpPr/>
            <p:nvPr/>
          </p:nvSpPr>
          <p:spPr>
            <a:xfrm>
              <a:off x="760473" y="5046132"/>
              <a:ext cx="7646927" cy="1058335"/>
            </a:xfrm>
            <a:prstGeom prst="plaque">
              <a:avLst>
                <a:gd name="adj" fmla="val 11889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+mj-lt"/>
                </a:rPr>
                <a:t>The Big Bad Wolf!</a:t>
              </a:r>
            </a:p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(from Little Red Riding Hood)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078" y="4329948"/>
              <a:ext cx="1684986" cy="1620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475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67404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Some other key features include: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2495006"/>
            <a:ext cx="7315200" cy="3089640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Start with ‘Once upon a time’ or ‘In a land far away’ etc.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Good vs evil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Power of three </a:t>
            </a:r>
            <a:r>
              <a:rPr lang="en-GB" sz="1600" dirty="0" err="1" smtClean="0">
                <a:solidFill>
                  <a:schemeClr val="tx1"/>
                </a:solidFill>
              </a:rPr>
              <a:t>eg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smtClean="0">
                <a:solidFill>
                  <a:schemeClr val="tx1"/>
                </a:solidFill>
              </a:rPr>
              <a:t>Three Little Pigs, Billy Goats Gruff, </a:t>
            </a:r>
            <a:r>
              <a:rPr lang="en-GB" sz="1600" dirty="0" err="1" smtClean="0">
                <a:solidFill>
                  <a:schemeClr val="tx1"/>
                </a:solidFill>
              </a:rPr>
              <a:t>Goldilock</a:t>
            </a:r>
            <a:r>
              <a:rPr lang="en-GB" sz="1600" dirty="0" smtClean="0">
                <a:solidFill>
                  <a:schemeClr val="tx1"/>
                </a:solidFill>
              </a:rPr>
              <a:t> and the Three Bears etc.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Magic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Love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A happy ending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33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FAE7E6ECBA74C95B10E808C7AD93C" ma:contentTypeVersion="11" ma:contentTypeDescription="Create a new document." ma:contentTypeScope="" ma:versionID="e6063e8b43aca43edea4dafae65bed8d">
  <xsd:schema xmlns:xsd="http://www.w3.org/2001/XMLSchema" xmlns:xs="http://www.w3.org/2001/XMLSchema" xmlns:p="http://schemas.microsoft.com/office/2006/metadata/properties" xmlns:ns3="8bc69cc3-7eab-447f-a63e-ead98b0e9b89" targetNamespace="http://schemas.microsoft.com/office/2006/metadata/properties" ma:root="true" ma:fieldsID="998f556c75e07d79e8d69e4c9b7aae57" ns3:_="">
    <xsd:import namespace="8bc69cc3-7eab-447f-a63e-ead98b0e9b8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c69cc3-7eab-447f-a63e-ead98b0e9b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86A098-CD64-4625-BCCE-5889610DC4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c69cc3-7eab-447f-a63e-ead98b0e9b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F7CD41-CF8C-489D-83F7-10085EC156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067FD7-4413-4467-93DF-62E9719655C9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bc69cc3-7eab-447f-a63e-ead98b0e9b8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424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Times New Roman</vt:lpstr>
      <vt:lpstr>Twinkl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other key features include: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Bleakley</dc:creator>
  <cp:lastModifiedBy>Gemma Bleakley</cp:lastModifiedBy>
  <cp:revision>2</cp:revision>
  <dcterms:created xsi:type="dcterms:W3CDTF">2021-09-30T08:54:11Z</dcterms:created>
  <dcterms:modified xsi:type="dcterms:W3CDTF">2021-09-30T08:57:24Z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0x010100CEFFAE7E6ECBA74C95B10E808C7AD93C</vt:lpwstr>
  </property>
</Properties>
</file>