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312" r:id="rId13"/>
    <p:sldId id="313" r:id="rId14"/>
    <p:sldId id="299" r:id="rId15"/>
    <p:sldId id="300" r:id="rId16"/>
    <p:sldId id="314" r:id="rId17"/>
    <p:sldId id="315" r:id="rId18"/>
    <p:sldId id="301" r:id="rId19"/>
    <p:sldId id="311" r:id="rId20"/>
    <p:sldId id="316" r:id="rId21"/>
    <p:sldId id="304" r:id="rId22"/>
    <p:sldId id="317" r:id="rId23"/>
    <p:sldId id="30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3.png"/><Relationship Id="rId5" Type="http://schemas.openxmlformats.org/officeDocument/2006/relationships/image" Target="../media/image10.pn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5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5.png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4.png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6.png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94490"/>
            <a:ext cx="6047756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Subtraction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48" y="918120"/>
            <a:ext cx="972637" cy="11635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16574" y="312096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 children built 13 snowmen.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44551" y="380078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2 snowmen melted overnight.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64174" y="4480591"/>
            <a:ext cx="6848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many snowmen are there now?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035" y="1477058"/>
            <a:ext cx="972637" cy="11635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776" y="1495634"/>
            <a:ext cx="972637" cy="11635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269" y="475277"/>
            <a:ext cx="972637" cy="11635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47" y="2035996"/>
            <a:ext cx="972637" cy="116357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838" y="2047357"/>
            <a:ext cx="972637" cy="11635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442" y="503385"/>
            <a:ext cx="972637" cy="11635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1022" y="1765619"/>
            <a:ext cx="972637" cy="11635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761" y="1835329"/>
            <a:ext cx="972637" cy="11635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899" y="2114598"/>
            <a:ext cx="972637" cy="116357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169" y="1216838"/>
            <a:ext cx="972637" cy="11635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890" y="1231142"/>
            <a:ext cx="972637" cy="116357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515" y="791750"/>
            <a:ext cx="972637" cy="11635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332672" y="5142492"/>
                <a:ext cx="2566769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2672" y="5142492"/>
                <a:ext cx="2566769" cy="814005"/>
              </a:xfrm>
              <a:prstGeom prst="rect">
                <a:avLst/>
              </a:prstGeom>
              <a:blipFill>
                <a:blip r:embed="rId6"/>
                <a:stretch>
                  <a:fillRect l="-3800" t="-3008" r="-8076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4357928" y="5280226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11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499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Using number bonds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683" y="1546825"/>
            <a:ext cx="3608385" cy="267954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901824" y="975570"/>
                <a:ext cx="22655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>
                    <a:latin typeface="Comic Sans MS" panose="030F0702030302020204" pitchFamily="66" charset="0"/>
                  </a:rPr>
                  <a:t>17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3600" dirty="0">
                    <a:latin typeface="Comic Sans MS" panose="030F0702030302020204" pitchFamily="66" charset="0"/>
                  </a:rPr>
                  <a:t>2 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600" dirty="0">
                    <a:latin typeface="Comic Sans MS" panose="030F0702030302020204" pitchFamily="66" charset="0"/>
                  </a:rPr>
                  <a:t> </a:t>
                </a:r>
                <a:endParaRPr lang="en-GB" sz="3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824" y="975570"/>
                <a:ext cx="2265528" cy="646331"/>
              </a:xfrm>
              <a:prstGeom prst="rect">
                <a:avLst/>
              </a:prstGeom>
              <a:blipFill>
                <a:blip r:embed="rId4"/>
                <a:stretch>
                  <a:fillRect l="-1613" t="-15094" r="-1613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336144" y="4289778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omic Sans MS" panose="030F0702030302020204" pitchFamily="66" charset="0"/>
              </a:rPr>
              <a:t>7 ones  </a:t>
            </a:r>
            <a:endParaRPr lang="en-GB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9962" y="4853647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subtract</a:t>
            </a:r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 </a:t>
            </a:r>
            <a:r>
              <a:rPr lang="en-GB" sz="3200" dirty="0">
                <a:solidFill>
                  <a:srgbClr val="FFCC00"/>
                </a:solidFill>
                <a:latin typeface="Comic Sans MS" panose="030F0702030302020204" pitchFamily="66" charset="0"/>
              </a:rPr>
              <a:t>2 ones  </a:t>
            </a:r>
            <a:endParaRPr lang="en-GB" sz="3200" dirty="0">
              <a:solidFill>
                <a:srgbClr val="FFCC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26289" y="5436003"/>
            <a:ext cx="3369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 ten</a:t>
            </a:r>
            <a:r>
              <a:rPr lang="en-GB" sz="32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 </a:t>
            </a:r>
            <a:r>
              <a:rPr lang="en-GB" sz="32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 ones  </a:t>
            </a:r>
            <a:endParaRPr lang="en-GB" sz="3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67217" y="325810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80394" y="339739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48145" y="3255190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09163" y="177626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17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02" y="1593597"/>
            <a:ext cx="2583214" cy="25860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293439" y="992316"/>
                <a:ext cx="22655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>
                    <a:latin typeface="Comic Sans MS" panose="030F0702030302020204" pitchFamily="66" charset="0"/>
                  </a:rPr>
                  <a:t>7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3600" dirty="0">
                    <a:latin typeface="Comic Sans MS" panose="030F0702030302020204" pitchFamily="66" charset="0"/>
                  </a:rPr>
                  <a:t>2 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600" dirty="0">
                    <a:latin typeface="Comic Sans MS" panose="030F0702030302020204" pitchFamily="66" charset="0"/>
                  </a:rPr>
                  <a:t> </a:t>
                </a:r>
                <a:endParaRPr lang="en-GB" sz="3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3439" y="992316"/>
                <a:ext cx="2265528" cy="646331"/>
              </a:xfrm>
              <a:prstGeom prst="rect">
                <a:avLst/>
              </a:prstGeom>
              <a:blipFill>
                <a:blip r:embed="rId6"/>
                <a:stretch>
                  <a:fillRect t="-16038" b="-358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206614" y="3292479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09784" y="32851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63602" y="1806172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64368" y="4300614"/>
                <a:ext cx="336925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7 ones</a:t>
                </a:r>
                <a:r>
                  <a:rPr lang="en-GB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GB" sz="3200" dirty="0">
                    <a:solidFill>
                      <a:srgbClr val="FFCC00"/>
                    </a:solidFill>
                    <a:latin typeface="Comic Sans MS" panose="030F0702030302020204" pitchFamily="66" charset="0"/>
                  </a:rPr>
                  <a:t>2 ones  </a:t>
                </a:r>
                <a:endParaRPr lang="en-GB" sz="3200" dirty="0">
                  <a:solidFill>
                    <a:srgbClr val="FFCC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68" y="4300614"/>
                <a:ext cx="3369252" cy="584775"/>
              </a:xfrm>
              <a:prstGeom prst="rect">
                <a:avLst/>
              </a:prstGeom>
              <a:blipFill>
                <a:blip r:embed="rId7"/>
                <a:stretch>
                  <a:fillRect l="-3255" t="-12500" r="-10488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441816" y="5082140"/>
            <a:ext cx="3991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C000"/>
                </a:solidFill>
                <a:latin typeface="Comic Sans MS" panose="030F0702030302020204" pitchFamily="66" charset="0"/>
              </a:rPr>
              <a:t>Is equal to </a:t>
            </a:r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 ones  </a:t>
            </a:r>
            <a:endParaRPr lang="en-GB" sz="32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47547" y="1030201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16356" y="1006347"/>
            <a:ext cx="6610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129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9" grpId="0"/>
      <p:bldP spid="21" grpId="0"/>
      <p:bldP spid="23" grpId="0"/>
      <p:bldP spid="22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47306" y="1955526"/>
                <a:ext cx="2682159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13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306" y="1955526"/>
                <a:ext cx="2682159" cy="814005"/>
              </a:xfrm>
              <a:prstGeom prst="rect">
                <a:avLst/>
              </a:prstGeom>
              <a:blipFill>
                <a:blip r:embed="rId4"/>
                <a:stretch>
                  <a:fillRect l="-1364" t="-3008" r="-5682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417788" y="2084177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blipFill>
                <a:blip r:embed="rId5"/>
                <a:stretch>
                  <a:fillRect l="-4737" t="-2941" r="-921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119133" y="2101169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256232" y="2939282"/>
                <a:ext cx="28381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4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6232" y="2939282"/>
                <a:ext cx="2838182" cy="814005"/>
              </a:xfrm>
              <a:prstGeom prst="rect">
                <a:avLst/>
              </a:prstGeom>
              <a:blipFill>
                <a:blip r:embed="rId6"/>
                <a:stretch>
                  <a:fillRect t="-2985" r="-2575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417788" y="3106956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97834" y="2922290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4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2922290"/>
                <a:ext cx="2314824" cy="830997"/>
              </a:xfrm>
              <a:prstGeom prst="rect">
                <a:avLst/>
              </a:prstGeom>
              <a:blipFill>
                <a:blip r:embed="rId7"/>
                <a:stretch>
                  <a:fillRect l="-3684" t="-2920" r="-8421" b="-270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119133" y="3084027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6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47306" y="3920727"/>
                <a:ext cx="2656034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306" y="3920727"/>
                <a:ext cx="2656034" cy="814005"/>
              </a:xfrm>
              <a:prstGeom prst="rect">
                <a:avLst/>
              </a:prstGeom>
              <a:blipFill>
                <a:blip r:embed="rId8"/>
                <a:stretch>
                  <a:fillRect l="-1835" t="-2985" r="-6193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393330" y="4088401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97834" y="3903735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3903735"/>
                <a:ext cx="2314824" cy="830997"/>
              </a:xfrm>
              <a:prstGeom prst="rect">
                <a:avLst/>
              </a:prstGeom>
              <a:blipFill>
                <a:blip r:embed="rId9"/>
                <a:stretch>
                  <a:fillRect l="-4737" t="-2920" r="-9211" b="-270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119133" y="4050123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6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2675" y="1208625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If….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71330" y="1202631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Then….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62994" y="1950915"/>
                <a:ext cx="25456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16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994" y="1950915"/>
                <a:ext cx="2545682" cy="814005"/>
              </a:xfrm>
              <a:prstGeom prst="rect">
                <a:avLst/>
              </a:prstGeom>
              <a:blipFill>
                <a:blip r:embed="rId4"/>
                <a:stretch>
                  <a:fillRect l="-4317" t="-2985" r="-8633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417788" y="2072922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2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1938534"/>
                <a:ext cx="2314824" cy="830997"/>
              </a:xfrm>
              <a:prstGeom prst="rect">
                <a:avLst/>
              </a:prstGeom>
              <a:blipFill>
                <a:blip r:embed="rId5"/>
                <a:stretch>
                  <a:fillRect l="-4737" t="-2941" r="-921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119133" y="2085776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36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362994" y="2911470"/>
                <a:ext cx="25456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17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4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994" y="2911470"/>
                <a:ext cx="2545682" cy="814005"/>
              </a:xfrm>
              <a:prstGeom prst="rect">
                <a:avLst/>
              </a:prstGeom>
              <a:blipFill>
                <a:blip r:embed="rId6"/>
                <a:stretch>
                  <a:fillRect l="-4317" t="-3008" r="-8633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417788" y="3033477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197834" y="2899089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7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4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2899089"/>
                <a:ext cx="2314824" cy="830997"/>
              </a:xfrm>
              <a:prstGeom prst="rect">
                <a:avLst/>
              </a:prstGeom>
              <a:blipFill>
                <a:blip r:embed="rId7"/>
                <a:stretch>
                  <a:fillRect l="-3684" t="-2941" r="-842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119133" y="3046331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62994" y="3942242"/>
                <a:ext cx="2545682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19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994" y="3942242"/>
                <a:ext cx="2545682" cy="814005"/>
              </a:xfrm>
              <a:prstGeom prst="rect">
                <a:avLst/>
              </a:prstGeom>
              <a:blipFill>
                <a:blip r:embed="rId8"/>
                <a:stretch>
                  <a:fillRect l="-4317" t="-3008" r="-8633" b="-308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417788" y="4064249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</a:t>
            </a:r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97834" y="3929861"/>
                <a:ext cx="23148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6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834" y="3929861"/>
                <a:ext cx="2314824" cy="830997"/>
              </a:xfrm>
              <a:prstGeom prst="rect">
                <a:avLst/>
              </a:prstGeom>
              <a:blipFill>
                <a:blip r:embed="rId9"/>
                <a:stretch>
                  <a:fillRect l="-4737" t="-2941" r="-9211" b="-27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119133" y="4077103"/>
            <a:ext cx="85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36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762220" y="2086211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5762220" y="2998511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5762220" y="4067730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872675" y="1208625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If….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71330" y="1202631"/>
            <a:ext cx="2246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Then….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47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2 and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One less than             is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Count backwards from 16 to 12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do you spell the number 14?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What number is missing?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3788020" y="34327"/>
            <a:ext cx="746752" cy="12964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707490" y="4084377"/>
            <a:ext cx="1443834" cy="144539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809744" y="454310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3092" y="49748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8956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One less than             is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Count backwards from 16 to 12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do you spell the number 14?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What number is missing?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58622" y="33477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4189" y="2139189"/>
            <a:ext cx="3043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16, 15, 14, 13, 12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3788020" y="34327"/>
            <a:ext cx="746752" cy="12964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707490" y="4084377"/>
            <a:ext cx="1443834" cy="144539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24655" y="3372861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 fourteen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09744" y="454310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3187" y="416587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3092" y="49748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255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Subtraction - taking away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414" y="1503188"/>
            <a:ext cx="734956" cy="6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34980"/>
            <a:ext cx="1763060" cy="39921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03" y="1503188"/>
            <a:ext cx="734956" cy="6988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7" y="1503188"/>
            <a:ext cx="734956" cy="698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15" y="1503188"/>
            <a:ext cx="734956" cy="6988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96" y="1503188"/>
            <a:ext cx="734956" cy="6988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238487"/>
            <a:ext cx="1763060" cy="3992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008" y="2260905"/>
            <a:ext cx="734956" cy="6988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897" y="2260905"/>
            <a:ext cx="734956" cy="6988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11" y="2260905"/>
            <a:ext cx="734956" cy="6988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09" y="2260905"/>
            <a:ext cx="734956" cy="6988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90" y="2260905"/>
            <a:ext cx="734956" cy="6988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3525225"/>
            <a:ext cx="734956" cy="698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91" y="3509529"/>
            <a:ext cx="734956" cy="6988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05" y="3525225"/>
            <a:ext cx="734956" cy="69881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03" y="3525225"/>
            <a:ext cx="734956" cy="69881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84" y="3509529"/>
            <a:ext cx="734956" cy="69881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196" y="4266314"/>
            <a:ext cx="734956" cy="69881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085" y="4250618"/>
            <a:ext cx="734956" cy="69881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799" y="4266314"/>
            <a:ext cx="734956" cy="6988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801764" y="5106338"/>
                <a:ext cx="231482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600" dirty="0">
                    <a:latin typeface="Comic Sans MS" panose="030F0702030302020204" pitchFamily="66" charset="0"/>
                  </a:rPr>
                  <a:t>18 </a:t>
                </a:r>
                <a14:m>
                  <m:oMath xmlns:m="http://schemas.openxmlformats.org/officeDocument/2006/math">
                    <m:r>
                      <a:rPr lang="en-GB" sz="4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3600" dirty="0">
                    <a:latin typeface="Comic Sans MS" panose="030F0702030302020204" pitchFamily="66" charset="0"/>
                  </a:rPr>
                  <a:t> 2 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3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764" y="5106338"/>
                <a:ext cx="2314824" cy="769441"/>
              </a:xfrm>
              <a:prstGeom prst="rect">
                <a:avLst/>
              </a:prstGeom>
              <a:blipFill>
                <a:blip r:embed="rId6"/>
                <a:stretch>
                  <a:fillRect l="-3958" t="-1587" r="-7916" b="-261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4480755" y="5225634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16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Subtraction- taking away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414" y="1503188"/>
            <a:ext cx="734956" cy="6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34980"/>
            <a:ext cx="1763060" cy="39921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03" y="1503188"/>
            <a:ext cx="734956" cy="6988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7" y="1503188"/>
            <a:ext cx="734956" cy="698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15" y="1503188"/>
            <a:ext cx="734956" cy="6988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96" y="1503188"/>
            <a:ext cx="734956" cy="6988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238487"/>
            <a:ext cx="1763060" cy="3992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008" y="2260905"/>
            <a:ext cx="734956" cy="6988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897" y="2260905"/>
            <a:ext cx="734956" cy="6988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11" y="2260905"/>
            <a:ext cx="734956" cy="6988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09" y="2260905"/>
            <a:ext cx="734956" cy="6988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90" y="2260905"/>
            <a:ext cx="734956" cy="6988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3517377"/>
            <a:ext cx="734956" cy="698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91" y="3517377"/>
            <a:ext cx="734956" cy="6988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05" y="3517377"/>
            <a:ext cx="734956" cy="69881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03" y="3517377"/>
            <a:ext cx="734956" cy="69881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84" y="3517377"/>
            <a:ext cx="734956" cy="6988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533991" y="5158219"/>
                <a:ext cx="2599711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4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991" y="5158219"/>
                <a:ext cx="2599711" cy="814005"/>
              </a:xfrm>
              <a:prstGeom prst="rect">
                <a:avLst/>
              </a:prstGeom>
              <a:blipFill>
                <a:blip r:embed="rId6"/>
                <a:stretch>
                  <a:fillRect l="-3286" t="-2985" r="-7277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23563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494553" y="46625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88440" y="5290021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11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883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Subtraction- taking away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414" y="1503188"/>
            <a:ext cx="734956" cy="6988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34980"/>
            <a:ext cx="1763060" cy="399210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303" y="1503188"/>
            <a:ext cx="734956" cy="6988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017" y="1503188"/>
            <a:ext cx="734956" cy="698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215" y="1503188"/>
            <a:ext cx="734956" cy="6988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796" y="1503188"/>
            <a:ext cx="734956" cy="6988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68965" y="2238487"/>
            <a:ext cx="1763060" cy="39921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008" y="2260905"/>
            <a:ext cx="734956" cy="6988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897" y="2260905"/>
            <a:ext cx="734956" cy="6988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611" y="2260905"/>
            <a:ext cx="734956" cy="69881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09" y="2260905"/>
            <a:ext cx="734956" cy="6988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390" y="2260905"/>
            <a:ext cx="734956" cy="69881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3517377"/>
            <a:ext cx="734956" cy="69881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91" y="3517377"/>
            <a:ext cx="734956" cy="69881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205" y="3517377"/>
            <a:ext cx="734956" cy="69881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03" y="3517377"/>
            <a:ext cx="734956" cy="69881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84" y="3517377"/>
            <a:ext cx="734956" cy="69881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533991" y="5158219"/>
                <a:ext cx="2706201" cy="814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dirty="0">
                    <a:latin typeface="Comic Sans MS" panose="030F0702030302020204" pitchFamily="66" charset="0"/>
                  </a:rPr>
                  <a:t>17 </a:t>
                </a:r>
                <a14:m>
                  <m:oMath xmlns:m="http://schemas.openxmlformats.org/officeDocument/2006/math">
                    <m:r>
                      <a:rPr lang="en-GB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 </a:t>
                </a:r>
                <a:r>
                  <a:rPr lang="en-GB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3991" y="5158219"/>
                <a:ext cx="2706201" cy="814005"/>
              </a:xfrm>
              <a:prstGeom prst="rect">
                <a:avLst/>
              </a:prstGeom>
              <a:blipFill>
                <a:blip r:embed="rId6"/>
                <a:stretch>
                  <a:fillRect l="-1126" t="-2985" r="-4955" b="-29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23563"/>
            <a:ext cx="747045" cy="7470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494553" y="46625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07526" y="5314545"/>
            <a:ext cx="141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14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602" y="4266770"/>
            <a:ext cx="734956" cy="69881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183" y="4266770"/>
            <a:ext cx="734956" cy="69881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702257" y="5280226"/>
            <a:ext cx="641445" cy="646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4022246" y="5271396"/>
            <a:ext cx="539402" cy="639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256" y="3517377"/>
            <a:ext cx="734956" cy="69881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9874" y="4266770"/>
            <a:ext cx="734956" cy="69881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1455" y="4266770"/>
            <a:ext cx="734956" cy="6988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9602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1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8.9|12.2|15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8.2|12.7|16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4|6.5|10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6.3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|8.4|16.8|4.3|4.9|4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7.9|9.3|2.9|3.4|6.4|6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6|5.1|2.4|1.4|2.2|1.7|5|9|9.1|1.2|4|4.4|5.2|5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5.4|4|2.1|4.3|2.6|4.3|3.4|4.7|2.9|3.9|4.1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7.1|1.1|11.7|5.9|3.6|6.7|19|8.3|7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22d4c35-b548-4432-90ae-af4376e1c4b4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4687</TotalTime>
  <Words>272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PowerPoint Presentation</vt:lpstr>
      <vt:lpstr>PowerPoint Presentation</vt:lpstr>
      <vt:lpstr>Have a go at questions 2 and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227</cp:revision>
  <dcterms:created xsi:type="dcterms:W3CDTF">2019-07-05T11:02:13Z</dcterms:created>
  <dcterms:modified xsi:type="dcterms:W3CDTF">2022-01-21T13:45:32Z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