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56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69" autoAdjust="0"/>
    <p:restoredTop sz="94660"/>
  </p:normalViewPr>
  <p:slideViewPr>
    <p:cSldViewPr snapToGrid="0">
      <p:cViewPr varScale="1">
        <p:scale>
          <a:sx n="69" d="100"/>
          <a:sy n="69" d="100"/>
        </p:scale>
        <p:origin x="7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018FD-671C-4CF4-A2F6-8A3828A9500B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4CAD6D-40C7-428B-A222-55D2108D11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404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3B8E7-EE6C-41F8-9B21-A0C860646496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7B603-53D4-46A5-B78D-22EEC964CF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063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3B8E7-EE6C-41F8-9B21-A0C860646496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7B603-53D4-46A5-B78D-22EEC964CF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1327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3B8E7-EE6C-41F8-9B21-A0C860646496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7B603-53D4-46A5-B78D-22EEC964CF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845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2656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7590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3263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84109" y="1989209"/>
            <a:ext cx="7605216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6717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58389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10030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841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3B8E7-EE6C-41F8-9B21-A0C860646496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7B603-53D4-46A5-B78D-22EEC964CF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024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3B8E7-EE6C-41F8-9B21-A0C860646496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7B603-53D4-46A5-B78D-22EEC964CF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213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3B8E7-EE6C-41F8-9B21-A0C860646496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7B603-53D4-46A5-B78D-22EEC964CF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403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3B8E7-EE6C-41F8-9B21-A0C860646496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7B603-53D4-46A5-B78D-22EEC964CF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250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3B8E7-EE6C-41F8-9B21-A0C860646496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7B603-53D4-46A5-B78D-22EEC964CF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673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3B8E7-EE6C-41F8-9B21-A0C860646496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7B603-53D4-46A5-B78D-22EEC964CF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237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3B8E7-EE6C-41F8-9B21-A0C860646496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7B603-53D4-46A5-B78D-22EEC964CF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116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3B8E7-EE6C-41F8-9B21-A0C860646496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7B603-53D4-46A5-B78D-22EEC964CF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46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3B8E7-EE6C-41F8-9B21-A0C860646496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7B603-53D4-46A5-B78D-22EEC964CF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07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7" Type="http://schemas.openxmlformats.org/officeDocument/2006/relationships/image" Target="../media/image1.png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1.png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4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5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media8.m4a"/><Relationship Id="rId7" Type="http://schemas.openxmlformats.org/officeDocument/2006/relationships/image" Target="../media/image8.png"/><Relationship Id="rId2" Type="http://schemas.microsoft.com/office/2007/relationships/media" Target="../media/media8.m4a"/><Relationship Id="rId1" Type="http://schemas.openxmlformats.org/officeDocument/2006/relationships/tags" Target="../tags/tag6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media9.m4a"/><Relationship Id="rId7" Type="http://schemas.openxmlformats.org/officeDocument/2006/relationships/image" Target="../media/image8.png"/><Relationship Id="rId2" Type="http://schemas.microsoft.com/office/2007/relationships/media" Target="../media/media9.m4a"/><Relationship Id="rId1" Type="http://schemas.openxmlformats.org/officeDocument/2006/relationships/tags" Target="../tags/tag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1700" y="1251289"/>
            <a:ext cx="798195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What comes next? 11, 12, 13, ___</a:t>
            </a:r>
          </a:p>
          <a:p>
            <a:endParaRPr lang="en-GB" sz="3600" dirty="0" smtClean="0">
              <a:latin typeface="Comic Sans MS" panose="030F0702030302020204" pitchFamily="66" charset="0"/>
            </a:endParaRPr>
          </a:p>
          <a:p>
            <a:endParaRPr lang="en-GB" sz="3600" dirty="0">
              <a:latin typeface="Comic Sans MS" panose="030F0702030302020204" pitchFamily="66" charset="0"/>
            </a:endParaRPr>
          </a:p>
          <a:p>
            <a:endParaRPr lang="en-GB" sz="3600" dirty="0" smtClean="0">
              <a:latin typeface="Comic Sans MS" panose="030F0702030302020204" pitchFamily="66" charset="0"/>
            </a:endParaRPr>
          </a:p>
          <a:p>
            <a:r>
              <a:rPr lang="en-GB" sz="3600" dirty="0" smtClean="0">
                <a:latin typeface="Comic Sans MS" panose="030F0702030302020204" pitchFamily="66" charset="0"/>
              </a:rPr>
              <a:t> 1 ten and 7 ones </a:t>
            </a:r>
            <a:r>
              <a:rPr lang="en-GB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600" dirty="0" smtClean="0">
                <a:latin typeface="Comic Sans MS" panose="030F0702030302020204" pitchFamily="66" charset="0"/>
              </a:rPr>
              <a:t> ____</a:t>
            </a:r>
          </a:p>
          <a:p>
            <a:endParaRPr lang="en-GB" sz="3600" dirty="0" smtClean="0">
              <a:latin typeface="Comic Sans MS" panose="030F0702030302020204" pitchFamily="66" charset="0"/>
            </a:endParaRPr>
          </a:p>
          <a:p>
            <a:endParaRPr lang="en-GB" sz="3600" dirty="0" smtClean="0">
              <a:latin typeface="Comic Sans MS" panose="030F0702030302020204" pitchFamily="66" charset="0"/>
            </a:endParaRPr>
          </a:p>
          <a:p>
            <a:endParaRPr lang="en-GB" sz="3600" dirty="0" smtClean="0">
              <a:latin typeface="Comic Sans MS" panose="030F0702030302020204" pitchFamily="66" charset="0"/>
            </a:endParaRPr>
          </a:p>
          <a:p>
            <a:r>
              <a:rPr lang="en-GB" sz="3600" dirty="0" smtClean="0">
                <a:latin typeface="Comic Sans MS" panose="030F0702030302020204" pitchFamily="66" charset="0"/>
              </a:rPr>
              <a:t> Can you count from 15 to 20?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91550" y="1251289"/>
            <a:ext cx="1085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14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72250" y="3308689"/>
            <a:ext cx="1085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17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58100" y="6211669"/>
            <a:ext cx="8886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15, 16, 17, 18, 19, 20</a:t>
            </a:r>
            <a:endParaRPr lang="en-GB" sz="3600" b="1" dirty="0">
              <a:solidFill>
                <a:srgbClr val="FF0000"/>
              </a:solidFill>
            </a:endParaRPr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48647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973"/>
    </mc:Choice>
    <mc:Fallback>
      <p:transition spd="slow" advTm="589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/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1900" y="685800"/>
            <a:ext cx="497205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Task: 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Carry on with the questions on your sheet. 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Remember you start with the biggest number first and carry on counting.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046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594"/>
    </mc:Choice>
    <mc:Fallback>
      <p:transition spd="slow" advTm="195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L.O to add by counting on.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876300" y="153988"/>
            <a:ext cx="3314700" cy="474662"/>
          </a:xfrm>
        </p:spPr>
        <p:txBody>
          <a:bodyPr/>
          <a:lstStyle/>
          <a:p>
            <a:r>
              <a:rPr lang="en-GB" dirty="0" smtClean="0"/>
              <a:t>11.01.21</a:t>
            </a:r>
            <a:endParaRPr lang="en-GB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845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66"/>
    </mc:Choice>
    <mc:Fallback>
      <p:transition spd="slow" advTm="54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88175" y="791751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Counting 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143" y="4101835"/>
            <a:ext cx="1785883" cy="16627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7146" y="2469233"/>
            <a:ext cx="4666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What number is this?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7146" y="4642645"/>
            <a:ext cx="4666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What number is this?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9707" y="2457934"/>
            <a:ext cx="116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1"/>
                </a:solidFill>
                <a:latin typeface="Comic Sans MS" panose="030F0702030302020204" pitchFamily="66" charset="0"/>
              </a:rPr>
              <a:t>10 </a:t>
            </a:r>
            <a:r>
              <a:rPr lang="en-GB" sz="36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endParaRPr lang="en-GB" sz="36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21399" y="4581091"/>
            <a:ext cx="116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1"/>
                </a:solidFill>
                <a:latin typeface="Comic Sans MS" panose="030F0702030302020204" pitchFamily="66" charset="0"/>
              </a:rPr>
              <a:t>8 </a:t>
            </a:r>
            <a:r>
              <a:rPr lang="en-GB" sz="36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endParaRPr lang="en-GB" sz="36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401" y="2641112"/>
            <a:ext cx="600916" cy="84894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17" y="2655028"/>
            <a:ext cx="600916" cy="8489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316" y="1949791"/>
            <a:ext cx="600916" cy="84894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978" y="1962542"/>
            <a:ext cx="600916" cy="84894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877700" y="2992454"/>
            <a:ext cx="1011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1"/>
                </a:solidFill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03054" y="5118223"/>
            <a:ext cx="1011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1"/>
                </a:solidFill>
                <a:latin typeface="Comic Sans MS" panose="030F0702030302020204" pitchFamily="66" charset="0"/>
              </a:rPr>
              <a:t>13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0694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954"/>
    </mc:Choice>
    <mc:Fallback>
      <p:transition spd="slow" advTm="529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/>
      <p:bldP spid="9" grpId="0"/>
      <p:bldP spid="11" grpId="0"/>
      <p:bldP spid="12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6035" y="569226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18554" y="711915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15571" y="1633047"/>
            <a:ext cx="7038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There were 8 ants out for a walk.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15572" y="2471850"/>
            <a:ext cx="7038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 Then 4 more joined in.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15572" y="3345623"/>
            <a:ext cx="7038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 How many ants were out for a walk?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77905" y="4043220"/>
            <a:ext cx="1266967" cy="12273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53636" y="4450345"/>
            <a:ext cx="1266967" cy="12273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36015" y="4195621"/>
            <a:ext cx="1266967" cy="12273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87567" y="4526546"/>
            <a:ext cx="1266967" cy="12273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90446">
            <a:off x="7741207" y="4510232"/>
            <a:ext cx="1266967" cy="12273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41827">
            <a:off x="8424017" y="3707497"/>
            <a:ext cx="1266967" cy="12273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9163">
            <a:off x="8627677" y="2851158"/>
            <a:ext cx="1266967" cy="12273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8535">
            <a:off x="8424017" y="1774638"/>
            <a:ext cx="1266967" cy="122737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02290">
            <a:off x="2498925" y="4420960"/>
            <a:ext cx="1266967" cy="122737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6289">
            <a:off x="2025933" y="3621015"/>
            <a:ext cx="1266967" cy="122737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20323">
            <a:off x="1983331" y="1462089"/>
            <a:ext cx="1266967" cy="122737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02364">
            <a:off x="2049901" y="2465938"/>
            <a:ext cx="1266967" cy="122737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392324" y="5510225"/>
            <a:ext cx="2626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1"/>
                </a:solidFill>
                <a:latin typeface="Comic Sans MS" panose="030F0702030302020204" pitchFamily="66" charset="0"/>
              </a:rPr>
              <a:t>8 </a:t>
            </a:r>
            <a:r>
              <a:rPr lang="en-GB" sz="36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 </a:t>
            </a:r>
            <a:r>
              <a:rPr lang="en-GB" sz="3600" dirty="0">
                <a:solidFill>
                  <a:schemeClr val="accent1"/>
                </a:solidFill>
                <a:latin typeface="Comic Sans MS" panose="030F0702030302020204" pitchFamily="66" charset="0"/>
              </a:rPr>
              <a:t>4 </a:t>
            </a:r>
            <a:r>
              <a:rPr lang="en-GB" sz="36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 </a:t>
            </a:r>
            <a:r>
              <a:rPr lang="en-GB" sz="3600" dirty="0">
                <a:solidFill>
                  <a:schemeClr val="accent1"/>
                </a:solidFill>
                <a:latin typeface="Comic Sans MS" panose="030F0702030302020204" pitchFamily="66" charset="0"/>
              </a:rPr>
              <a:t>12</a:t>
            </a:r>
            <a:r>
              <a:rPr lang="en-GB" sz="36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en-GB" sz="36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2" name="Audio 2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7104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550"/>
    </mc:Choice>
    <mc:Fallback>
      <p:transition spd="slow" advTm="355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403 2.22222E-6 C -0.23403 -0.03496 -0.20782 -0.06204 -0.17604 -0.06204 C -0.14323 -0.06204 -0.11702 -0.03496 -0.11702 2.22222E-6 C -0.11702 0.03495 -0.09098 0.06203 -0.05816 0.06203 C -0.02622 0.06203 3.05556E-6 0.03495 3.05556E-6 2.22222E-6 " pathEditMode="relative" rAng="0" ptsTypes="AAAAA">
                                      <p:cBhvr>
                                        <p:cTn id="3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403 -1.11111E-6 C -0.23403 -0.03495 -0.20781 -0.06204 -0.17587 -0.06204 C -0.14305 -0.06204 -0.11701 -0.03495 -0.11701 -1.11111E-6 C -0.11701 0.03495 -0.09097 0.06204 -0.05816 0.06204 C -0.02621 0.06204 -8.33333E-7 0.03495 -8.33333E-7 -1.11111E-6 " pathEditMode="relative" rAng="0" ptsTypes="AAAAA">
                                      <p:cBhvr>
                                        <p:cTn id="4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403 -2.59259E-6 C -0.23403 -0.03495 -0.20782 -0.06203 -0.17587 -0.06203 C -0.14306 -0.06203 -0.11702 -0.03495 -0.11702 -2.59259E-6 C -0.11702 0.03496 -0.09097 0.06204 -0.05816 0.06204 C -0.02622 0.06204 5E-6 0.03496 5E-6 -2.59259E-6 " pathEditMode="relative" rAng="0" ptsTypes="AAAAA">
                                      <p:cBhvr>
                                        <p:cTn id="5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402 3.7037E-6 C -0.23402 -0.03496 -0.20781 -0.06204 -0.17586 -0.06204 C -0.14305 -0.06204 -0.11701 -0.03496 -0.11701 3.7037E-6 C -0.11701 0.03495 -0.09097 0.06203 -0.05816 0.06203 C -0.02621 0.06203 -3.33333E-6 0.03495 -3.33333E-6 3.7037E-6 " pathEditMode="relative" rAng="0" ptsTypes="AAAAA">
                                      <p:cBhvr>
                                        <p:cTn id="5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88175" y="791751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Counting on from 10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385372" y="4500103"/>
          <a:ext cx="7137792" cy="43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112">
                  <a:extLst>
                    <a:ext uri="{9D8B030D-6E8A-4147-A177-3AD203B41FA5}">
                      <a16:colId xmlns="" xmlns:a16="http://schemas.microsoft.com/office/drawing/2014/main" val="965214392"/>
                    </a:ext>
                  </a:extLst>
                </a:gridCol>
                <a:gridCol w="446112">
                  <a:extLst>
                    <a:ext uri="{9D8B030D-6E8A-4147-A177-3AD203B41FA5}">
                      <a16:colId xmlns="" xmlns:a16="http://schemas.microsoft.com/office/drawing/2014/main" val="1138395627"/>
                    </a:ext>
                  </a:extLst>
                </a:gridCol>
                <a:gridCol w="446112">
                  <a:extLst>
                    <a:ext uri="{9D8B030D-6E8A-4147-A177-3AD203B41FA5}">
                      <a16:colId xmlns="" xmlns:a16="http://schemas.microsoft.com/office/drawing/2014/main" val="3562248181"/>
                    </a:ext>
                  </a:extLst>
                </a:gridCol>
                <a:gridCol w="446112">
                  <a:extLst>
                    <a:ext uri="{9D8B030D-6E8A-4147-A177-3AD203B41FA5}">
                      <a16:colId xmlns="" xmlns:a16="http://schemas.microsoft.com/office/drawing/2014/main" val="115505409"/>
                    </a:ext>
                  </a:extLst>
                </a:gridCol>
                <a:gridCol w="446112">
                  <a:extLst>
                    <a:ext uri="{9D8B030D-6E8A-4147-A177-3AD203B41FA5}">
                      <a16:colId xmlns="" xmlns:a16="http://schemas.microsoft.com/office/drawing/2014/main" val="2626612694"/>
                    </a:ext>
                  </a:extLst>
                </a:gridCol>
                <a:gridCol w="446112">
                  <a:extLst>
                    <a:ext uri="{9D8B030D-6E8A-4147-A177-3AD203B41FA5}">
                      <a16:colId xmlns="" xmlns:a16="http://schemas.microsoft.com/office/drawing/2014/main" val="2647883041"/>
                    </a:ext>
                  </a:extLst>
                </a:gridCol>
                <a:gridCol w="446112">
                  <a:extLst>
                    <a:ext uri="{9D8B030D-6E8A-4147-A177-3AD203B41FA5}">
                      <a16:colId xmlns="" xmlns:a16="http://schemas.microsoft.com/office/drawing/2014/main" val="1182470552"/>
                    </a:ext>
                  </a:extLst>
                </a:gridCol>
                <a:gridCol w="446112">
                  <a:extLst>
                    <a:ext uri="{9D8B030D-6E8A-4147-A177-3AD203B41FA5}">
                      <a16:colId xmlns="" xmlns:a16="http://schemas.microsoft.com/office/drawing/2014/main" val="1222514290"/>
                    </a:ext>
                  </a:extLst>
                </a:gridCol>
                <a:gridCol w="446112">
                  <a:extLst>
                    <a:ext uri="{9D8B030D-6E8A-4147-A177-3AD203B41FA5}">
                      <a16:colId xmlns="" xmlns:a16="http://schemas.microsoft.com/office/drawing/2014/main" val="3512228322"/>
                    </a:ext>
                  </a:extLst>
                </a:gridCol>
                <a:gridCol w="446112">
                  <a:extLst>
                    <a:ext uri="{9D8B030D-6E8A-4147-A177-3AD203B41FA5}">
                      <a16:colId xmlns="" xmlns:a16="http://schemas.microsoft.com/office/drawing/2014/main" val="1027883608"/>
                    </a:ext>
                  </a:extLst>
                </a:gridCol>
                <a:gridCol w="446112">
                  <a:extLst>
                    <a:ext uri="{9D8B030D-6E8A-4147-A177-3AD203B41FA5}">
                      <a16:colId xmlns="" xmlns:a16="http://schemas.microsoft.com/office/drawing/2014/main" val="710076311"/>
                    </a:ext>
                  </a:extLst>
                </a:gridCol>
                <a:gridCol w="446112">
                  <a:extLst>
                    <a:ext uri="{9D8B030D-6E8A-4147-A177-3AD203B41FA5}">
                      <a16:colId xmlns="" xmlns:a16="http://schemas.microsoft.com/office/drawing/2014/main" val="2016965823"/>
                    </a:ext>
                  </a:extLst>
                </a:gridCol>
                <a:gridCol w="446112">
                  <a:extLst>
                    <a:ext uri="{9D8B030D-6E8A-4147-A177-3AD203B41FA5}">
                      <a16:colId xmlns="" xmlns:a16="http://schemas.microsoft.com/office/drawing/2014/main" val="4121401192"/>
                    </a:ext>
                  </a:extLst>
                </a:gridCol>
                <a:gridCol w="446112">
                  <a:extLst>
                    <a:ext uri="{9D8B030D-6E8A-4147-A177-3AD203B41FA5}">
                      <a16:colId xmlns="" xmlns:a16="http://schemas.microsoft.com/office/drawing/2014/main" val="2254820527"/>
                    </a:ext>
                  </a:extLst>
                </a:gridCol>
                <a:gridCol w="446112">
                  <a:extLst>
                    <a:ext uri="{9D8B030D-6E8A-4147-A177-3AD203B41FA5}">
                      <a16:colId xmlns="" xmlns:a16="http://schemas.microsoft.com/office/drawing/2014/main" val="1792209802"/>
                    </a:ext>
                  </a:extLst>
                </a:gridCol>
                <a:gridCol w="446112">
                  <a:extLst>
                    <a:ext uri="{9D8B030D-6E8A-4147-A177-3AD203B41FA5}">
                      <a16:colId xmlns="" xmlns:a16="http://schemas.microsoft.com/office/drawing/2014/main" val="3581062215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8925444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2701176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84041" y="5018633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23747" y="5018633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13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63453" y="5018633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03159" y="5018633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42865" y="5018633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82571" y="5018633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17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49573" y="5018633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89279" y="5018633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19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728985" y="5018633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44335" y="5015418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04629" y="5015418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64923" y="5015418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11569" y="5015418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58215" y="5015418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18509" y="5015418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24" name="Oval 23"/>
          <p:cNvSpPr/>
          <p:nvPr/>
        </p:nvSpPr>
        <p:spPr>
          <a:xfrm>
            <a:off x="3952454" y="5021800"/>
            <a:ext cx="432000" cy="432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Left Bracket 24">
            <a:extLst>
              <a:ext uri="{FF2B5EF4-FFF2-40B4-BE49-F238E27FC236}">
                <a16:creationId xmlns=""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5400000">
            <a:off x="4165661" y="4063968"/>
            <a:ext cx="448849" cy="435532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4116858" y="3554200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254669" y="1775104"/>
            <a:ext cx="7038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There were 9 ants out for a walk.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54669" y="2370119"/>
            <a:ext cx="7038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 Then 5 more joined in.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315571" y="2965134"/>
            <a:ext cx="7038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 How many ants were out for a walk?</a:t>
            </a:r>
          </a:p>
        </p:txBody>
      </p:sp>
      <p:sp>
        <p:nvSpPr>
          <p:cNvPr id="30" name="Left Bracket 29">
            <a:extLst>
              <a:ext uri="{FF2B5EF4-FFF2-40B4-BE49-F238E27FC236}">
                <a16:creationId xmlns=""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5400000">
            <a:off x="4585657" y="4063968"/>
            <a:ext cx="448849" cy="435532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4536854" y="3554200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32" name="Left Bracket 31">
            <a:extLst>
              <a:ext uri="{FF2B5EF4-FFF2-40B4-BE49-F238E27FC236}">
                <a16:creationId xmlns=""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5400000">
            <a:off x="5021190" y="4063968"/>
            <a:ext cx="448849" cy="435532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TextBox 32"/>
          <p:cNvSpPr txBox="1"/>
          <p:nvPr/>
        </p:nvSpPr>
        <p:spPr>
          <a:xfrm>
            <a:off x="4972387" y="3554200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34" name="Left Bracket 33">
            <a:extLst>
              <a:ext uri="{FF2B5EF4-FFF2-40B4-BE49-F238E27FC236}">
                <a16:creationId xmlns=""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5400000">
            <a:off x="5456723" y="4063968"/>
            <a:ext cx="448849" cy="435532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TextBox 34"/>
          <p:cNvSpPr txBox="1"/>
          <p:nvPr/>
        </p:nvSpPr>
        <p:spPr>
          <a:xfrm>
            <a:off x="5407920" y="3554200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36" name="Left Bracket 35">
            <a:extLst>
              <a:ext uri="{FF2B5EF4-FFF2-40B4-BE49-F238E27FC236}">
                <a16:creationId xmlns=""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5400000">
            <a:off x="5919552" y="4063968"/>
            <a:ext cx="448849" cy="435532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TextBox 36"/>
          <p:cNvSpPr txBox="1"/>
          <p:nvPr/>
        </p:nvSpPr>
        <p:spPr>
          <a:xfrm>
            <a:off x="5843453" y="3554200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38" name="Oval 37"/>
          <p:cNvSpPr/>
          <p:nvPr/>
        </p:nvSpPr>
        <p:spPr>
          <a:xfrm>
            <a:off x="6193444" y="5042052"/>
            <a:ext cx="432000" cy="432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3093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196"/>
    </mc:Choice>
    <mc:Fallback>
      <p:transition spd="slow" advTm="361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4" grpId="0" animBg="1"/>
      <p:bldP spid="25" grpId="0" animBg="1"/>
      <p:bldP spid="26" grpId="0"/>
      <p:bldP spid="27" grpId="0"/>
      <p:bldP spid="28" grpId="0"/>
      <p:bldP spid="29" grpId="0"/>
      <p:bldP spid="30" grpId="0" animBg="1"/>
      <p:bldP spid="31" grpId="0"/>
      <p:bldP spid="32" grpId="0" animBg="1"/>
      <p:bldP spid="33" grpId="0"/>
      <p:bldP spid="34" grpId="0" animBg="1"/>
      <p:bldP spid="35" grpId="0"/>
      <p:bldP spid="36" grpId="0" animBg="1"/>
      <p:bldP spid="37" grpId="0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74709" y="1646309"/>
            <a:ext cx="7605216" cy="3005873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Let’s have a go at questions 1 and 2 on the worksheet together.</a:t>
            </a:r>
            <a:endParaRPr lang="en-GB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529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02"/>
    </mc:Choice>
    <mc:Fallback>
      <p:transition spd="slow" advTm="74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88175" y="791751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Counting on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385372" y="4500103"/>
          <a:ext cx="7137792" cy="43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112">
                  <a:extLst>
                    <a:ext uri="{9D8B030D-6E8A-4147-A177-3AD203B41FA5}">
                      <a16:colId xmlns="" xmlns:a16="http://schemas.microsoft.com/office/drawing/2014/main" val="965214392"/>
                    </a:ext>
                  </a:extLst>
                </a:gridCol>
                <a:gridCol w="446112">
                  <a:extLst>
                    <a:ext uri="{9D8B030D-6E8A-4147-A177-3AD203B41FA5}">
                      <a16:colId xmlns="" xmlns:a16="http://schemas.microsoft.com/office/drawing/2014/main" val="1138395627"/>
                    </a:ext>
                  </a:extLst>
                </a:gridCol>
                <a:gridCol w="446112">
                  <a:extLst>
                    <a:ext uri="{9D8B030D-6E8A-4147-A177-3AD203B41FA5}">
                      <a16:colId xmlns="" xmlns:a16="http://schemas.microsoft.com/office/drawing/2014/main" val="3562248181"/>
                    </a:ext>
                  </a:extLst>
                </a:gridCol>
                <a:gridCol w="446112">
                  <a:extLst>
                    <a:ext uri="{9D8B030D-6E8A-4147-A177-3AD203B41FA5}">
                      <a16:colId xmlns="" xmlns:a16="http://schemas.microsoft.com/office/drawing/2014/main" val="115505409"/>
                    </a:ext>
                  </a:extLst>
                </a:gridCol>
                <a:gridCol w="446112">
                  <a:extLst>
                    <a:ext uri="{9D8B030D-6E8A-4147-A177-3AD203B41FA5}">
                      <a16:colId xmlns="" xmlns:a16="http://schemas.microsoft.com/office/drawing/2014/main" val="2626612694"/>
                    </a:ext>
                  </a:extLst>
                </a:gridCol>
                <a:gridCol w="446112">
                  <a:extLst>
                    <a:ext uri="{9D8B030D-6E8A-4147-A177-3AD203B41FA5}">
                      <a16:colId xmlns="" xmlns:a16="http://schemas.microsoft.com/office/drawing/2014/main" val="2647883041"/>
                    </a:ext>
                  </a:extLst>
                </a:gridCol>
                <a:gridCol w="446112">
                  <a:extLst>
                    <a:ext uri="{9D8B030D-6E8A-4147-A177-3AD203B41FA5}">
                      <a16:colId xmlns="" xmlns:a16="http://schemas.microsoft.com/office/drawing/2014/main" val="1182470552"/>
                    </a:ext>
                  </a:extLst>
                </a:gridCol>
                <a:gridCol w="446112">
                  <a:extLst>
                    <a:ext uri="{9D8B030D-6E8A-4147-A177-3AD203B41FA5}">
                      <a16:colId xmlns="" xmlns:a16="http://schemas.microsoft.com/office/drawing/2014/main" val="1222514290"/>
                    </a:ext>
                  </a:extLst>
                </a:gridCol>
                <a:gridCol w="446112">
                  <a:extLst>
                    <a:ext uri="{9D8B030D-6E8A-4147-A177-3AD203B41FA5}">
                      <a16:colId xmlns="" xmlns:a16="http://schemas.microsoft.com/office/drawing/2014/main" val="3512228322"/>
                    </a:ext>
                  </a:extLst>
                </a:gridCol>
                <a:gridCol w="446112">
                  <a:extLst>
                    <a:ext uri="{9D8B030D-6E8A-4147-A177-3AD203B41FA5}">
                      <a16:colId xmlns="" xmlns:a16="http://schemas.microsoft.com/office/drawing/2014/main" val="1027883608"/>
                    </a:ext>
                  </a:extLst>
                </a:gridCol>
                <a:gridCol w="446112">
                  <a:extLst>
                    <a:ext uri="{9D8B030D-6E8A-4147-A177-3AD203B41FA5}">
                      <a16:colId xmlns="" xmlns:a16="http://schemas.microsoft.com/office/drawing/2014/main" val="710076311"/>
                    </a:ext>
                  </a:extLst>
                </a:gridCol>
                <a:gridCol w="446112">
                  <a:extLst>
                    <a:ext uri="{9D8B030D-6E8A-4147-A177-3AD203B41FA5}">
                      <a16:colId xmlns="" xmlns:a16="http://schemas.microsoft.com/office/drawing/2014/main" val="2016965823"/>
                    </a:ext>
                  </a:extLst>
                </a:gridCol>
                <a:gridCol w="446112">
                  <a:extLst>
                    <a:ext uri="{9D8B030D-6E8A-4147-A177-3AD203B41FA5}">
                      <a16:colId xmlns="" xmlns:a16="http://schemas.microsoft.com/office/drawing/2014/main" val="4121401192"/>
                    </a:ext>
                  </a:extLst>
                </a:gridCol>
                <a:gridCol w="446112">
                  <a:extLst>
                    <a:ext uri="{9D8B030D-6E8A-4147-A177-3AD203B41FA5}">
                      <a16:colId xmlns="" xmlns:a16="http://schemas.microsoft.com/office/drawing/2014/main" val="2254820527"/>
                    </a:ext>
                  </a:extLst>
                </a:gridCol>
                <a:gridCol w="446112">
                  <a:extLst>
                    <a:ext uri="{9D8B030D-6E8A-4147-A177-3AD203B41FA5}">
                      <a16:colId xmlns="" xmlns:a16="http://schemas.microsoft.com/office/drawing/2014/main" val="1792209802"/>
                    </a:ext>
                  </a:extLst>
                </a:gridCol>
                <a:gridCol w="446112">
                  <a:extLst>
                    <a:ext uri="{9D8B030D-6E8A-4147-A177-3AD203B41FA5}">
                      <a16:colId xmlns="" xmlns:a16="http://schemas.microsoft.com/office/drawing/2014/main" val="3581062215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8925444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2701176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84041" y="5018633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23747" y="5018633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13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63453" y="5018633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03159" y="5018633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42865" y="5018633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82571" y="5018633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17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49573" y="5018633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89279" y="5018633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19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728985" y="5018633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44335" y="5015418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04629" y="5015418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64923" y="5015418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11569" y="5015418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58215" y="5015418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18509" y="5015418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24" name="Oval 23"/>
          <p:cNvSpPr/>
          <p:nvPr/>
        </p:nvSpPr>
        <p:spPr>
          <a:xfrm>
            <a:off x="5289099" y="5021800"/>
            <a:ext cx="432000" cy="432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Left Bracket 24">
            <a:extLst>
              <a:ext uri="{FF2B5EF4-FFF2-40B4-BE49-F238E27FC236}">
                <a16:creationId xmlns=""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5400000">
            <a:off x="5500923" y="4063969"/>
            <a:ext cx="448849" cy="435532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5452120" y="3554201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254669" y="1775104"/>
            <a:ext cx="7038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Eva found 12 eggs.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54669" y="2370119"/>
            <a:ext cx="7038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 Her mum bought 6 more.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315571" y="2965134"/>
            <a:ext cx="7038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How many eggs do they have now?</a:t>
            </a:r>
          </a:p>
        </p:txBody>
      </p:sp>
      <p:sp>
        <p:nvSpPr>
          <p:cNvPr id="30" name="Left Bracket 29">
            <a:extLst>
              <a:ext uri="{FF2B5EF4-FFF2-40B4-BE49-F238E27FC236}">
                <a16:creationId xmlns=""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5400000">
            <a:off x="5948215" y="4063969"/>
            <a:ext cx="448849" cy="435532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5872116" y="3554201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32" name="Left Bracket 31">
            <a:extLst>
              <a:ext uri="{FF2B5EF4-FFF2-40B4-BE49-F238E27FC236}">
                <a16:creationId xmlns=""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5400000">
            <a:off x="6383748" y="4063969"/>
            <a:ext cx="448849" cy="435532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TextBox 32"/>
          <p:cNvSpPr txBox="1"/>
          <p:nvPr/>
        </p:nvSpPr>
        <p:spPr>
          <a:xfrm>
            <a:off x="6307649" y="3554201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34" name="Left Bracket 33">
            <a:extLst>
              <a:ext uri="{FF2B5EF4-FFF2-40B4-BE49-F238E27FC236}">
                <a16:creationId xmlns=""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5400000">
            <a:off x="6819281" y="4063969"/>
            <a:ext cx="448849" cy="435532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TextBox 34"/>
          <p:cNvSpPr txBox="1"/>
          <p:nvPr/>
        </p:nvSpPr>
        <p:spPr>
          <a:xfrm>
            <a:off x="6743182" y="3554201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36" name="Left Bracket 35">
            <a:extLst>
              <a:ext uri="{FF2B5EF4-FFF2-40B4-BE49-F238E27FC236}">
                <a16:creationId xmlns=""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5400000">
            <a:off x="7282110" y="4063969"/>
            <a:ext cx="448849" cy="435532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TextBox 36"/>
          <p:cNvSpPr txBox="1"/>
          <p:nvPr/>
        </p:nvSpPr>
        <p:spPr>
          <a:xfrm>
            <a:off x="7178715" y="3554201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38" name="Oval 37"/>
          <p:cNvSpPr/>
          <p:nvPr/>
        </p:nvSpPr>
        <p:spPr>
          <a:xfrm>
            <a:off x="7966327" y="5028274"/>
            <a:ext cx="432000" cy="432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373" y="723912"/>
            <a:ext cx="2079571" cy="1559678"/>
          </a:xfrm>
          <a:prstGeom prst="rect">
            <a:avLst/>
          </a:prstGeom>
        </p:spPr>
      </p:pic>
      <p:sp>
        <p:nvSpPr>
          <p:cNvPr id="39" name="Left Bracket 38">
            <a:extLst>
              <a:ext uri="{FF2B5EF4-FFF2-40B4-BE49-F238E27FC236}">
                <a16:creationId xmlns=""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5400000">
            <a:off x="7746008" y="4038861"/>
            <a:ext cx="448849" cy="435532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TextBox 39"/>
          <p:cNvSpPr txBox="1"/>
          <p:nvPr/>
        </p:nvSpPr>
        <p:spPr>
          <a:xfrm>
            <a:off x="7656261" y="3529093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6</a:t>
            </a: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46070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932"/>
    </mc:Choice>
    <mc:Fallback>
      <p:transition spd="slow" advTm="379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4" grpId="0" animBg="1"/>
      <p:bldP spid="25" grpId="0" animBg="1"/>
      <p:bldP spid="26" grpId="0"/>
      <p:bldP spid="27" grpId="0"/>
      <p:bldP spid="28" grpId="0"/>
      <p:bldP spid="29" grpId="0"/>
      <p:bldP spid="30" grpId="0" animBg="1"/>
      <p:bldP spid="31" grpId="0"/>
      <p:bldP spid="32" grpId="0" animBg="1"/>
      <p:bldP spid="33" grpId="0"/>
      <p:bldP spid="34" grpId="0" animBg="1"/>
      <p:bldP spid="35" grpId="0"/>
      <p:bldP spid="36" grpId="0" animBg="1"/>
      <p:bldP spid="37" grpId="0"/>
      <p:bldP spid="38" grpId="0" animBg="1"/>
      <p:bldP spid="39" grpId="0" animBg="1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6035" y="569226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18554" y="711915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385372" y="4500103"/>
          <a:ext cx="7137792" cy="43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112">
                  <a:extLst>
                    <a:ext uri="{9D8B030D-6E8A-4147-A177-3AD203B41FA5}">
                      <a16:colId xmlns="" xmlns:a16="http://schemas.microsoft.com/office/drawing/2014/main" val="965214392"/>
                    </a:ext>
                  </a:extLst>
                </a:gridCol>
                <a:gridCol w="446112">
                  <a:extLst>
                    <a:ext uri="{9D8B030D-6E8A-4147-A177-3AD203B41FA5}">
                      <a16:colId xmlns="" xmlns:a16="http://schemas.microsoft.com/office/drawing/2014/main" val="1138395627"/>
                    </a:ext>
                  </a:extLst>
                </a:gridCol>
                <a:gridCol w="446112">
                  <a:extLst>
                    <a:ext uri="{9D8B030D-6E8A-4147-A177-3AD203B41FA5}">
                      <a16:colId xmlns="" xmlns:a16="http://schemas.microsoft.com/office/drawing/2014/main" val="3562248181"/>
                    </a:ext>
                  </a:extLst>
                </a:gridCol>
                <a:gridCol w="446112">
                  <a:extLst>
                    <a:ext uri="{9D8B030D-6E8A-4147-A177-3AD203B41FA5}">
                      <a16:colId xmlns="" xmlns:a16="http://schemas.microsoft.com/office/drawing/2014/main" val="115505409"/>
                    </a:ext>
                  </a:extLst>
                </a:gridCol>
                <a:gridCol w="446112">
                  <a:extLst>
                    <a:ext uri="{9D8B030D-6E8A-4147-A177-3AD203B41FA5}">
                      <a16:colId xmlns="" xmlns:a16="http://schemas.microsoft.com/office/drawing/2014/main" val="2626612694"/>
                    </a:ext>
                  </a:extLst>
                </a:gridCol>
                <a:gridCol w="446112">
                  <a:extLst>
                    <a:ext uri="{9D8B030D-6E8A-4147-A177-3AD203B41FA5}">
                      <a16:colId xmlns="" xmlns:a16="http://schemas.microsoft.com/office/drawing/2014/main" val="2647883041"/>
                    </a:ext>
                  </a:extLst>
                </a:gridCol>
                <a:gridCol w="446112">
                  <a:extLst>
                    <a:ext uri="{9D8B030D-6E8A-4147-A177-3AD203B41FA5}">
                      <a16:colId xmlns="" xmlns:a16="http://schemas.microsoft.com/office/drawing/2014/main" val="1182470552"/>
                    </a:ext>
                  </a:extLst>
                </a:gridCol>
                <a:gridCol w="446112">
                  <a:extLst>
                    <a:ext uri="{9D8B030D-6E8A-4147-A177-3AD203B41FA5}">
                      <a16:colId xmlns="" xmlns:a16="http://schemas.microsoft.com/office/drawing/2014/main" val="1222514290"/>
                    </a:ext>
                  </a:extLst>
                </a:gridCol>
                <a:gridCol w="446112">
                  <a:extLst>
                    <a:ext uri="{9D8B030D-6E8A-4147-A177-3AD203B41FA5}">
                      <a16:colId xmlns="" xmlns:a16="http://schemas.microsoft.com/office/drawing/2014/main" val="3512228322"/>
                    </a:ext>
                  </a:extLst>
                </a:gridCol>
                <a:gridCol w="446112">
                  <a:extLst>
                    <a:ext uri="{9D8B030D-6E8A-4147-A177-3AD203B41FA5}">
                      <a16:colId xmlns="" xmlns:a16="http://schemas.microsoft.com/office/drawing/2014/main" val="1027883608"/>
                    </a:ext>
                  </a:extLst>
                </a:gridCol>
                <a:gridCol w="446112">
                  <a:extLst>
                    <a:ext uri="{9D8B030D-6E8A-4147-A177-3AD203B41FA5}">
                      <a16:colId xmlns="" xmlns:a16="http://schemas.microsoft.com/office/drawing/2014/main" val="710076311"/>
                    </a:ext>
                  </a:extLst>
                </a:gridCol>
                <a:gridCol w="446112">
                  <a:extLst>
                    <a:ext uri="{9D8B030D-6E8A-4147-A177-3AD203B41FA5}">
                      <a16:colId xmlns="" xmlns:a16="http://schemas.microsoft.com/office/drawing/2014/main" val="2016965823"/>
                    </a:ext>
                  </a:extLst>
                </a:gridCol>
                <a:gridCol w="446112">
                  <a:extLst>
                    <a:ext uri="{9D8B030D-6E8A-4147-A177-3AD203B41FA5}">
                      <a16:colId xmlns="" xmlns:a16="http://schemas.microsoft.com/office/drawing/2014/main" val="4121401192"/>
                    </a:ext>
                  </a:extLst>
                </a:gridCol>
                <a:gridCol w="446112">
                  <a:extLst>
                    <a:ext uri="{9D8B030D-6E8A-4147-A177-3AD203B41FA5}">
                      <a16:colId xmlns="" xmlns:a16="http://schemas.microsoft.com/office/drawing/2014/main" val="2254820527"/>
                    </a:ext>
                  </a:extLst>
                </a:gridCol>
                <a:gridCol w="446112">
                  <a:extLst>
                    <a:ext uri="{9D8B030D-6E8A-4147-A177-3AD203B41FA5}">
                      <a16:colId xmlns="" xmlns:a16="http://schemas.microsoft.com/office/drawing/2014/main" val="1792209802"/>
                    </a:ext>
                  </a:extLst>
                </a:gridCol>
                <a:gridCol w="446112">
                  <a:extLst>
                    <a:ext uri="{9D8B030D-6E8A-4147-A177-3AD203B41FA5}">
                      <a16:colId xmlns="" xmlns:a16="http://schemas.microsoft.com/office/drawing/2014/main" val="3581062215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8925444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2701176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21531" y="5018633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61237" y="5018633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13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00943" y="5018633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40649" y="5018633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80355" y="5018633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20061" y="5018633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17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87063" y="5018633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81825" y="5015418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42119" y="5015418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02413" y="5015418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49059" y="5015418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95705" y="5015418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55999" y="5015418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688175" y="791751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Counting on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254669" y="1775104"/>
            <a:ext cx="7038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The shop had 4 juice boxes.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254669" y="2370119"/>
            <a:ext cx="7038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 They ordered 12 more.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315571" y="2965134"/>
            <a:ext cx="7038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How many juice boxes do they have now?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809" y="2126892"/>
            <a:ext cx="1780503" cy="91399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706" y="2014863"/>
            <a:ext cx="797665" cy="90212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447" y="1572577"/>
            <a:ext cx="797665" cy="719323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3399078" y="5028405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959372" y="5042053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506018" y="5028405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3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65475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148"/>
    </mc:Choice>
    <mc:Fallback>
      <p:transition spd="slow" advTm="311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7" grpId="0"/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6035" y="569226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18554" y="711915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385372" y="4500103"/>
          <a:ext cx="7137792" cy="43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112">
                  <a:extLst>
                    <a:ext uri="{9D8B030D-6E8A-4147-A177-3AD203B41FA5}">
                      <a16:colId xmlns="" xmlns:a16="http://schemas.microsoft.com/office/drawing/2014/main" val="965214392"/>
                    </a:ext>
                  </a:extLst>
                </a:gridCol>
                <a:gridCol w="446112">
                  <a:extLst>
                    <a:ext uri="{9D8B030D-6E8A-4147-A177-3AD203B41FA5}">
                      <a16:colId xmlns="" xmlns:a16="http://schemas.microsoft.com/office/drawing/2014/main" val="1138395627"/>
                    </a:ext>
                  </a:extLst>
                </a:gridCol>
                <a:gridCol w="446112">
                  <a:extLst>
                    <a:ext uri="{9D8B030D-6E8A-4147-A177-3AD203B41FA5}">
                      <a16:colId xmlns="" xmlns:a16="http://schemas.microsoft.com/office/drawing/2014/main" val="3562248181"/>
                    </a:ext>
                  </a:extLst>
                </a:gridCol>
                <a:gridCol w="446112">
                  <a:extLst>
                    <a:ext uri="{9D8B030D-6E8A-4147-A177-3AD203B41FA5}">
                      <a16:colId xmlns="" xmlns:a16="http://schemas.microsoft.com/office/drawing/2014/main" val="115505409"/>
                    </a:ext>
                  </a:extLst>
                </a:gridCol>
                <a:gridCol w="446112">
                  <a:extLst>
                    <a:ext uri="{9D8B030D-6E8A-4147-A177-3AD203B41FA5}">
                      <a16:colId xmlns="" xmlns:a16="http://schemas.microsoft.com/office/drawing/2014/main" val="2626612694"/>
                    </a:ext>
                  </a:extLst>
                </a:gridCol>
                <a:gridCol w="446112">
                  <a:extLst>
                    <a:ext uri="{9D8B030D-6E8A-4147-A177-3AD203B41FA5}">
                      <a16:colId xmlns="" xmlns:a16="http://schemas.microsoft.com/office/drawing/2014/main" val="2647883041"/>
                    </a:ext>
                  </a:extLst>
                </a:gridCol>
                <a:gridCol w="446112">
                  <a:extLst>
                    <a:ext uri="{9D8B030D-6E8A-4147-A177-3AD203B41FA5}">
                      <a16:colId xmlns="" xmlns:a16="http://schemas.microsoft.com/office/drawing/2014/main" val="1182470552"/>
                    </a:ext>
                  </a:extLst>
                </a:gridCol>
                <a:gridCol w="446112">
                  <a:extLst>
                    <a:ext uri="{9D8B030D-6E8A-4147-A177-3AD203B41FA5}">
                      <a16:colId xmlns="" xmlns:a16="http://schemas.microsoft.com/office/drawing/2014/main" val="1222514290"/>
                    </a:ext>
                  </a:extLst>
                </a:gridCol>
                <a:gridCol w="446112">
                  <a:extLst>
                    <a:ext uri="{9D8B030D-6E8A-4147-A177-3AD203B41FA5}">
                      <a16:colId xmlns="" xmlns:a16="http://schemas.microsoft.com/office/drawing/2014/main" val="3512228322"/>
                    </a:ext>
                  </a:extLst>
                </a:gridCol>
                <a:gridCol w="446112">
                  <a:extLst>
                    <a:ext uri="{9D8B030D-6E8A-4147-A177-3AD203B41FA5}">
                      <a16:colId xmlns="" xmlns:a16="http://schemas.microsoft.com/office/drawing/2014/main" val="1027883608"/>
                    </a:ext>
                  </a:extLst>
                </a:gridCol>
                <a:gridCol w="446112">
                  <a:extLst>
                    <a:ext uri="{9D8B030D-6E8A-4147-A177-3AD203B41FA5}">
                      <a16:colId xmlns="" xmlns:a16="http://schemas.microsoft.com/office/drawing/2014/main" val="710076311"/>
                    </a:ext>
                  </a:extLst>
                </a:gridCol>
                <a:gridCol w="446112">
                  <a:extLst>
                    <a:ext uri="{9D8B030D-6E8A-4147-A177-3AD203B41FA5}">
                      <a16:colId xmlns="" xmlns:a16="http://schemas.microsoft.com/office/drawing/2014/main" val="2016965823"/>
                    </a:ext>
                  </a:extLst>
                </a:gridCol>
                <a:gridCol w="446112">
                  <a:extLst>
                    <a:ext uri="{9D8B030D-6E8A-4147-A177-3AD203B41FA5}">
                      <a16:colId xmlns="" xmlns:a16="http://schemas.microsoft.com/office/drawing/2014/main" val="4121401192"/>
                    </a:ext>
                  </a:extLst>
                </a:gridCol>
                <a:gridCol w="446112">
                  <a:extLst>
                    <a:ext uri="{9D8B030D-6E8A-4147-A177-3AD203B41FA5}">
                      <a16:colId xmlns="" xmlns:a16="http://schemas.microsoft.com/office/drawing/2014/main" val="2254820527"/>
                    </a:ext>
                  </a:extLst>
                </a:gridCol>
                <a:gridCol w="446112">
                  <a:extLst>
                    <a:ext uri="{9D8B030D-6E8A-4147-A177-3AD203B41FA5}">
                      <a16:colId xmlns="" xmlns:a16="http://schemas.microsoft.com/office/drawing/2014/main" val="1792209802"/>
                    </a:ext>
                  </a:extLst>
                </a:gridCol>
                <a:gridCol w="446112">
                  <a:extLst>
                    <a:ext uri="{9D8B030D-6E8A-4147-A177-3AD203B41FA5}">
                      <a16:colId xmlns="" xmlns:a16="http://schemas.microsoft.com/office/drawing/2014/main" val="3581062215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8925444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2701176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21531" y="5018633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61237" y="5018633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13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00943" y="5018633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40649" y="5018633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80355" y="5018633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20061" y="5018633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17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87063" y="5018633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81825" y="5015418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42119" y="5015418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02413" y="5015418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49059" y="5015418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95705" y="5015418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55999" y="5015418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22" name="Oval 21"/>
          <p:cNvSpPr/>
          <p:nvPr/>
        </p:nvSpPr>
        <p:spPr>
          <a:xfrm>
            <a:off x="6629671" y="5024530"/>
            <a:ext cx="432000" cy="432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Left Bracket 22">
            <a:extLst>
              <a:ext uri="{FF2B5EF4-FFF2-40B4-BE49-F238E27FC236}">
                <a16:creationId xmlns=""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5400000">
            <a:off x="6839775" y="4008774"/>
            <a:ext cx="448849" cy="435532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6790972" y="3499006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25" name="Left Bracket 24">
            <a:extLst>
              <a:ext uri="{FF2B5EF4-FFF2-40B4-BE49-F238E27FC236}">
                <a16:creationId xmlns=""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5400000">
            <a:off x="7287067" y="4008774"/>
            <a:ext cx="448849" cy="435532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7210968" y="3499006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27" name="Left Bracket 26">
            <a:extLst>
              <a:ext uri="{FF2B5EF4-FFF2-40B4-BE49-F238E27FC236}">
                <a16:creationId xmlns=""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5400000">
            <a:off x="7722600" y="4008774"/>
            <a:ext cx="448849" cy="435532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7646501" y="3499006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29" name="Left Bracket 28">
            <a:extLst>
              <a:ext uri="{FF2B5EF4-FFF2-40B4-BE49-F238E27FC236}">
                <a16:creationId xmlns=""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5400000">
            <a:off x="8158133" y="4008774"/>
            <a:ext cx="448849" cy="435532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8082034" y="3499006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33" name="Oval 32"/>
          <p:cNvSpPr/>
          <p:nvPr/>
        </p:nvSpPr>
        <p:spPr>
          <a:xfrm>
            <a:off x="8404521" y="5031943"/>
            <a:ext cx="432000" cy="432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2688175" y="791751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Counting on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254669" y="1775104"/>
            <a:ext cx="7038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The shop had 4 juice boxes.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254669" y="2370119"/>
            <a:ext cx="7038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 They ordered 12 more.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315571" y="2965134"/>
            <a:ext cx="7038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How many juice boxes do they have now?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809" y="2126892"/>
            <a:ext cx="1780503" cy="91399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706" y="2014863"/>
            <a:ext cx="797665" cy="90212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447" y="1572577"/>
            <a:ext cx="797665" cy="719323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3399078" y="5028405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945724" y="5028405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506018" y="5028405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3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5084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368"/>
    </mc:Choice>
    <mc:Fallback>
      <p:transition spd="slow" advTm="213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2" grpId="0" animBg="1"/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 animBg="1"/>
      <p:bldP spid="30" grpId="0"/>
      <p:bldP spid="3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1|17.7|17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3|1|1.1|0.8|8.4|5.8|1.5|1.6|1.8|2.1|1.8|2.9|4.8|8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2.4|9.9|4.6|1.5|1.5|1.8|1.5|3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4.1|3.8|10.7|1.3|1.1|1.3|1.1|1.4|3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6|3.6|7.3|7.8|1|1.3|1.1|1.1|1.1|4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3.7|1.1|16.3|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7.4|0.9|1.1|0.9|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322</Words>
  <Application>Microsoft Office PowerPoint</Application>
  <PresentationFormat>Widescreen</PresentationFormat>
  <Paragraphs>127</Paragraphs>
  <Slides>10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Comic Sans MS</vt:lpstr>
      <vt:lpstr>Office Theme</vt:lpstr>
      <vt:lpstr>PowerPoint Presentation</vt:lpstr>
      <vt:lpstr>L.O to add by counting on.</vt:lpstr>
      <vt:lpstr>PowerPoint Presentation</vt:lpstr>
      <vt:lpstr>PowerPoint Presentation</vt:lpstr>
      <vt:lpstr>PowerPoint Presentation</vt:lpstr>
      <vt:lpstr>Let’s have a go at questions 1 and 2 on the worksheet together.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Kelly</dc:creator>
  <cp:lastModifiedBy>Emma Kelly</cp:lastModifiedBy>
  <cp:revision>6</cp:revision>
  <dcterms:created xsi:type="dcterms:W3CDTF">2021-01-07T10:35:42Z</dcterms:created>
  <dcterms:modified xsi:type="dcterms:W3CDTF">2021-01-07T15:01:00Z</dcterms:modified>
</cp:coreProperties>
</file>