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59" r:id="rId9"/>
    <p:sldId id="265" r:id="rId10"/>
    <p:sldId id="266" r:id="rId11"/>
    <p:sldId id="260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132" autoAdjust="0"/>
    <p:restoredTop sz="94660"/>
  </p:normalViewPr>
  <p:slideViewPr>
    <p:cSldViewPr snapToGrid="0">
      <p:cViewPr varScale="1">
        <p:scale>
          <a:sx n="73" d="100"/>
          <a:sy n="73" d="100"/>
        </p:scale>
        <p:origin x="3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556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283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8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42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091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2693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650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596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195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872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425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07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1120" y="3809292"/>
            <a:ext cx="9144000" cy="23876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n-GB" sz="3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Reception LO: add and subtract by counting on and back. </a:t>
            </a:r>
            <a:r>
              <a:rPr lang="en-GB" sz="3600" dirty="0" smtClean="0">
                <a:latin typeface="Comic Sans MS" panose="030F0702030302020204" pitchFamily="66" charset="0"/>
              </a:rPr>
              <a:t/>
            </a:r>
            <a:br>
              <a:rPr lang="en-GB" sz="3600" dirty="0" smtClean="0">
                <a:latin typeface="Comic Sans MS" panose="030F0702030302020204" pitchFamily="66" charset="0"/>
              </a:rPr>
            </a:br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Must: order numbers to 20. </a:t>
            </a:r>
            <a:r>
              <a:rPr lang="en-GB" sz="3600" dirty="0" smtClean="0">
                <a:latin typeface="Comic Sans MS" panose="030F0702030302020204" pitchFamily="66" charset="0"/>
              </a:rPr>
              <a:t/>
            </a:r>
            <a:br>
              <a:rPr lang="en-GB" sz="3600" dirty="0" smtClean="0">
                <a:latin typeface="Comic Sans MS" panose="030F0702030302020204" pitchFamily="66" charset="0"/>
              </a:rPr>
            </a:br>
            <a:r>
              <a:rPr lang="en-GB" sz="36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Should: count forwards on a number line to add.</a:t>
            </a:r>
            <a:r>
              <a:rPr lang="en-GB" sz="3600" dirty="0" smtClean="0">
                <a:latin typeface="Comic Sans MS" panose="030F0702030302020204" pitchFamily="66" charset="0"/>
              </a:rPr>
              <a:t/>
            </a:r>
            <a:br>
              <a:rPr lang="en-GB" sz="3600" dirty="0" smtClean="0">
                <a:latin typeface="Comic Sans MS" panose="030F0702030302020204" pitchFamily="66" charset="0"/>
              </a:rPr>
            </a:br>
            <a:r>
              <a:rPr lang="en-GB" sz="3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Could: count back on a number line to subtract. </a:t>
            </a:r>
            <a:r>
              <a:rPr lang="en-GB" sz="3600" dirty="0" smtClean="0">
                <a:latin typeface="Comic Sans MS" panose="030F0702030302020204" pitchFamily="66" charset="0"/>
              </a:rPr>
              <a:t/>
            </a:r>
            <a:br>
              <a:rPr lang="en-GB" sz="3600" dirty="0" smtClean="0">
                <a:latin typeface="Comic Sans MS" panose="030F0702030302020204" pitchFamily="66" charset="0"/>
              </a:rPr>
            </a:br>
            <a:r>
              <a:rPr lang="en-GB" sz="3600" dirty="0" smtClean="0">
                <a:latin typeface="Comic Sans MS" panose="030F0702030302020204" pitchFamily="66" charset="0"/>
              </a:rPr>
              <a:t/>
            </a:r>
            <a:br>
              <a:rPr lang="en-GB" sz="3600" dirty="0" smtClean="0">
                <a:latin typeface="Comic Sans MS" panose="030F0702030302020204" pitchFamily="66" charset="0"/>
              </a:rPr>
            </a:br>
            <a:r>
              <a:rPr lang="en-GB" sz="3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Year 1 LO: to use arrays to solve multiplication calculations.</a:t>
            </a:r>
            <a:r>
              <a:rPr lang="en-GB" sz="3600" dirty="0" smtClean="0">
                <a:latin typeface="Comic Sans MS" panose="030F0702030302020204" pitchFamily="66" charset="0"/>
              </a:rPr>
              <a:t/>
            </a:r>
            <a:br>
              <a:rPr lang="en-GB" sz="3600" dirty="0" smtClean="0">
                <a:latin typeface="Comic Sans MS" panose="030F0702030302020204" pitchFamily="66" charset="0"/>
              </a:rPr>
            </a:br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Must: count rows and columns.</a:t>
            </a:r>
            <a:r>
              <a:rPr lang="en-GB" sz="3600" dirty="0" smtClean="0">
                <a:latin typeface="Comic Sans MS" panose="030F0702030302020204" pitchFamily="66" charset="0"/>
              </a:rPr>
              <a:t/>
            </a:r>
            <a:br>
              <a:rPr lang="en-GB" sz="3600" dirty="0" smtClean="0">
                <a:latin typeface="Comic Sans MS" panose="030F0702030302020204" pitchFamily="66" charset="0"/>
              </a:rPr>
            </a:br>
            <a:r>
              <a:rPr lang="en-GB" sz="36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Should: draw arrays.</a:t>
            </a:r>
            <a:r>
              <a:rPr lang="en-GB" sz="3600" dirty="0" smtClean="0">
                <a:latin typeface="Comic Sans MS" panose="030F0702030302020204" pitchFamily="66" charset="0"/>
              </a:rPr>
              <a:t/>
            </a:r>
            <a:br>
              <a:rPr lang="en-GB" sz="3600" dirty="0" smtClean="0">
                <a:latin typeface="Comic Sans MS" panose="030F0702030302020204" pitchFamily="66" charset="0"/>
              </a:rPr>
            </a:br>
            <a:r>
              <a:rPr lang="en-GB" sz="3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Could: solve multiplication word problems. </a:t>
            </a:r>
            <a:endParaRPr lang="en-GB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3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Draw the array for each number sentence: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0897" y="3118848"/>
            <a:ext cx="4687389" cy="22499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1500" dirty="0" smtClean="0"/>
              <a:t>6 x 2 =</a:t>
            </a:r>
            <a:endParaRPr lang="en-GB" sz="11500" dirty="0"/>
          </a:p>
        </p:txBody>
      </p:sp>
      <p:grpSp>
        <p:nvGrpSpPr>
          <p:cNvPr id="6" name="Group 5"/>
          <p:cNvGrpSpPr/>
          <p:nvPr/>
        </p:nvGrpSpPr>
        <p:grpSpPr>
          <a:xfrm>
            <a:off x="8982889" y="2077606"/>
            <a:ext cx="1093360" cy="3952265"/>
            <a:chOff x="8982889" y="2077606"/>
            <a:chExt cx="1093360" cy="3952265"/>
          </a:xfrm>
        </p:grpSpPr>
        <p:sp>
          <p:nvSpPr>
            <p:cNvPr id="5" name="Flowchart: Connector 4"/>
            <p:cNvSpPr/>
            <p:nvPr/>
          </p:nvSpPr>
          <p:spPr>
            <a:xfrm>
              <a:off x="8982889" y="5530307"/>
              <a:ext cx="444137" cy="496389"/>
            </a:xfrm>
            <a:prstGeom prst="flowChartConnector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Flowchart: Connector 21"/>
            <p:cNvSpPr/>
            <p:nvPr/>
          </p:nvSpPr>
          <p:spPr>
            <a:xfrm>
              <a:off x="9632112" y="5533482"/>
              <a:ext cx="444137" cy="496389"/>
            </a:xfrm>
            <a:prstGeom prst="flowChartConnector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Flowchart: Connector 22"/>
            <p:cNvSpPr/>
            <p:nvPr/>
          </p:nvSpPr>
          <p:spPr>
            <a:xfrm>
              <a:off x="8982890" y="4771069"/>
              <a:ext cx="444137" cy="496389"/>
            </a:xfrm>
            <a:prstGeom prst="flowChartConnector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Flowchart: Connector 23"/>
            <p:cNvSpPr/>
            <p:nvPr/>
          </p:nvSpPr>
          <p:spPr>
            <a:xfrm>
              <a:off x="9605552" y="4802164"/>
              <a:ext cx="444137" cy="496389"/>
            </a:xfrm>
            <a:prstGeom prst="flowChartConnector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Flowchart: Connector 24"/>
            <p:cNvSpPr/>
            <p:nvPr/>
          </p:nvSpPr>
          <p:spPr>
            <a:xfrm>
              <a:off x="8982890" y="4131603"/>
              <a:ext cx="444137" cy="496389"/>
            </a:xfrm>
            <a:prstGeom prst="flowChartConnector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Flowchart: Connector 25"/>
            <p:cNvSpPr/>
            <p:nvPr/>
          </p:nvSpPr>
          <p:spPr>
            <a:xfrm rot="351383">
              <a:off x="9607946" y="4144872"/>
              <a:ext cx="444137" cy="496389"/>
            </a:xfrm>
            <a:prstGeom prst="flowChartConnector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Flowchart: Connector 26"/>
            <p:cNvSpPr/>
            <p:nvPr/>
          </p:nvSpPr>
          <p:spPr>
            <a:xfrm>
              <a:off x="8982890" y="3439885"/>
              <a:ext cx="444137" cy="496389"/>
            </a:xfrm>
            <a:prstGeom prst="flowChartConnector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Flowchart: Connector 27"/>
            <p:cNvSpPr/>
            <p:nvPr/>
          </p:nvSpPr>
          <p:spPr>
            <a:xfrm>
              <a:off x="9605553" y="3439885"/>
              <a:ext cx="444137" cy="496389"/>
            </a:xfrm>
            <a:prstGeom prst="flowChartConnector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Flowchart: Connector 28"/>
            <p:cNvSpPr/>
            <p:nvPr/>
          </p:nvSpPr>
          <p:spPr>
            <a:xfrm>
              <a:off x="8982890" y="2756262"/>
              <a:ext cx="444137" cy="496389"/>
            </a:xfrm>
            <a:prstGeom prst="flowChartConnector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Flowchart: Connector 29"/>
            <p:cNvSpPr/>
            <p:nvPr/>
          </p:nvSpPr>
          <p:spPr>
            <a:xfrm>
              <a:off x="9605553" y="2756262"/>
              <a:ext cx="444137" cy="496389"/>
            </a:xfrm>
            <a:prstGeom prst="flowChartConnector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Flowchart: Connector 30"/>
            <p:cNvSpPr/>
            <p:nvPr/>
          </p:nvSpPr>
          <p:spPr>
            <a:xfrm>
              <a:off x="8982891" y="2084138"/>
              <a:ext cx="444137" cy="496389"/>
            </a:xfrm>
            <a:prstGeom prst="flowChartConnector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Flowchart: Connector 31"/>
            <p:cNvSpPr/>
            <p:nvPr/>
          </p:nvSpPr>
          <p:spPr>
            <a:xfrm>
              <a:off x="9605554" y="2077606"/>
              <a:ext cx="444137" cy="496389"/>
            </a:xfrm>
            <a:prstGeom prst="flowChartConnector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594575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Word problems: 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58540"/>
            <a:ext cx="4693906" cy="1942306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7380514" y="2808515"/>
            <a:ext cx="3879670" cy="3056708"/>
          </a:xfrm>
          <a:prstGeom prst="cloudCallout">
            <a:avLst>
              <a:gd name="adj1" fmla="val 57200"/>
              <a:gd name="adj2" fmla="val 748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/>
              <a:t>What is the question asking? Can you draw an array? </a:t>
            </a:r>
            <a:endParaRPr lang="en-GB" sz="3200" dirty="0"/>
          </a:p>
        </p:txBody>
      </p:sp>
      <p:sp>
        <p:nvSpPr>
          <p:cNvPr id="6" name="Flowchart: Connector 5"/>
          <p:cNvSpPr/>
          <p:nvPr/>
        </p:nvSpPr>
        <p:spPr>
          <a:xfrm>
            <a:off x="1557749" y="4206241"/>
            <a:ext cx="376646" cy="431074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Flowchart: Connector 6"/>
          <p:cNvSpPr/>
          <p:nvPr/>
        </p:nvSpPr>
        <p:spPr>
          <a:xfrm>
            <a:off x="934549" y="4219304"/>
            <a:ext cx="376646" cy="431074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Flowchart: Connector 7"/>
          <p:cNvSpPr/>
          <p:nvPr/>
        </p:nvSpPr>
        <p:spPr>
          <a:xfrm>
            <a:off x="2103127" y="4206241"/>
            <a:ext cx="376646" cy="431074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lowchart: Connector 8"/>
          <p:cNvSpPr/>
          <p:nvPr/>
        </p:nvSpPr>
        <p:spPr>
          <a:xfrm>
            <a:off x="2696384" y="4219304"/>
            <a:ext cx="376646" cy="431074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lowchart: Connector 9"/>
          <p:cNvSpPr/>
          <p:nvPr/>
        </p:nvSpPr>
        <p:spPr>
          <a:xfrm>
            <a:off x="3215654" y="4219304"/>
            <a:ext cx="376646" cy="431074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Flowchart: Connector 11"/>
          <p:cNvSpPr/>
          <p:nvPr/>
        </p:nvSpPr>
        <p:spPr>
          <a:xfrm>
            <a:off x="1557749" y="4746513"/>
            <a:ext cx="376646" cy="431074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lowchart: Connector 12"/>
          <p:cNvSpPr/>
          <p:nvPr/>
        </p:nvSpPr>
        <p:spPr>
          <a:xfrm>
            <a:off x="934549" y="4759576"/>
            <a:ext cx="376646" cy="431074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lowchart: Connector 13"/>
          <p:cNvSpPr/>
          <p:nvPr/>
        </p:nvSpPr>
        <p:spPr>
          <a:xfrm>
            <a:off x="2103127" y="4746513"/>
            <a:ext cx="376646" cy="431074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lowchart: Connector 14"/>
          <p:cNvSpPr/>
          <p:nvPr/>
        </p:nvSpPr>
        <p:spPr>
          <a:xfrm>
            <a:off x="2696384" y="4759576"/>
            <a:ext cx="376646" cy="431074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lowchart: Connector 15"/>
          <p:cNvSpPr/>
          <p:nvPr/>
        </p:nvSpPr>
        <p:spPr>
          <a:xfrm>
            <a:off x="3215654" y="4759576"/>
            <a:ext cx="376646" cy="431074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Flowchart: Connector 16"/>
          <p:cNvSpPr/>
          <p:nvPr/>
        </p:nvSpPr>
        <p:spPr>
          <a:xfrm>
            <a:off x="1557749" y="5355773"/>
            <a:ext cx="376646" cy="431074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lowchart: Connector 17"/>
          <p:cNvSpPr/>
          <p:nvPr/>
        </p:nvSpPr>
        <p:spPr>
          <a:xfrm>
            <a:off x="934549" y="5368836"/>
            <a:ext cx="376646" cy="431074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Flowchart: Connector 18"/>
          <p:cNvSpPr/>
          <p:nvPr/>
        </p:nvSpPr>
        <p:spPr>
          <a:xfrm>
            <a:off x="2103127" y="5355773"/>
            <a:ext cx="376646" cy="431074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Flowchart: Connector 19"/>
          <p:cNvSpPr/>
          <p:nvPr/>
        </p:nvSpPr>
        <p:spPr>
          <a:xfrm>
            <a:off x="2696384" y="5368836"/>
            <a:ext cx="376646" cy="431074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Flowchart: Connector 20"/>
          <p:cNvSpPr/>
          <p:nvPr/>
        </p:nvSpPr>
        <p:spPr>
          <a:xfrm>
            <a:off x="3215654" y="5368836"/>
            <a:ext cx="376646" cy="431074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Flowchart: Connector 21"/>
          <p:cNvSpPr/>
          <p:nvPr/>
        </p:nvSpPr>
        <p:spPr>
          <a:xfrm>
            <a:off x="1557749" y="5951970"/>
            <a:ext cx="376646" cy="431074"/>
          </a:xfrm>
          <a:prstGeom prst="flowChartConnecto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Flowchart: Connector 22"/>
          <p:cNvSpPr/>
          <p:nvPr/>
        </p:nvSpPr>
        <p:spPr>
          <a:xfrm>
            <a:off x="934549" y="5965033"/>
            <a:ext cx="376646" cy="431074"/>
          </a:xfrm>
          <a:prstGeom prst="flowChartConnecto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Flowchart: Connector 23"/>
          <p:cNvSpPr/>
          <p:nvPr/>
        </p:nvSpPr>
        <p:spPr>
          <a:xfrm>
            <a:off x="2103127" y="5951970"/>
            <a:ext cx="376646" cy="431074"/>
          </a:xfrm>
          <a:prstGeom prst="flowChartConnecto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Flowchart: Connector 24"/>
          <p:cNvSpPr/>
          <p:nvPr/>
        </p:nvSpPr>
        <p:spPr>
          <a:xfrm>
            <a:off x="2696384" y="5965033"/>
            <a:ext cx="376646" cy="431074"/>
          </a:xfrm>
          <a:prstGeom prst="flowChartConnecto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Flowchart: Connector 25"/>
          <p:cNvSpPr/>
          <p:nvPr/>
        </p:nvSpPr>
        <p:spPr>
          <a:xfrm>
            <a:off x="3215654" y="5965033"/>
            <a:ext cx="376646" cy="431074"/>
          </a:xfrm>
          <a:prstGeom prst="flowChartConnecto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4167051" y="5081451"/>
            <a:ext cx="32134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5 + 5 + 5 + 5 =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4 x 5 =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553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>
                <a:latin typeface="Comic Sans MS" panose="030F0702030302020204" pitchFamily="66" charset="0"/>
              </a:rPr>
              <a:t>Your task: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Select your task sheet according to how confident you are feeling!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Cloud Callout 3"/>
          <p:cNvSpPr/>
          <p:nvPr/>
        </p:nvSpPr>
        <p:spPr>
          <a:xfrm>
            <a:off x="1110342" y="3017519"/>
            <a:ext cx="2978332" cy="2690949"/>
          </a:xfrm>
          <a:prstGeom prst="cloudCallout">
            <a:avLst>
              <a:gd name="adj1" fmla="val -54172"/>
              <a:gd name="adj2" fmla="val 685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Can you record the multiplication calculation?</a:t>
            </a:r>
            <a:endParaRPr lang="en-GB" sz="2400" dirty="0"/>
          </a:p>
        </p:txBody>
      </p:sp>
      <p:sp>
        <p:nvSpPr>
          <p:cNvPr id="5" name="Cloud Callout 4"/>
          <p:cNvSpPr/>
          <p:nvPr/>
        </p:nvSpPr>
        <p:spPr>
          <a:xfrm>
            <a:off x="4606834" y="3017519"/>
            <a:ext cx="2978332" cy="2690949"/>
          </a:xfrm>
          <a:prstGeom prst="cloudCallout">
            <a:avLst>
              <a:gd name="adj1" fmla="val 43197"/>
              <a:gd name="adj2" fmla="val 850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Can you draw the array to match the calculation?</a:t>
            </a:r>
          </a:p>
        </p:txBody>
      </p:sp>
      <p:sp>
        <p:nvSpPr>
          <p:cNvPr id="6" name="Cloud Callout 5"/>
          <p:cNvSpPr/>
          <p:nvPr/>
        </p:nvSpPr>
        <p:spPr>
          <a:xfrm>
            <a:off x="8373291" y="3004455"/>
            <a:ext cx="3239589" cy="2690949"/>
          </a:xfrm>
          <a:prstGeom prst="cloudCallout">
            <a:avLst>
              <a:gd name="adj1" fmla="val 38372"/>
              <a:gd name="adj2" fmla="val 724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Can you solve a multiplication word problem?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1069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>
                <a:latin typeface="Comic Sans MS" panose="030F0702030302020204" pitchFamily="66" charset="0"/>
              </a:rPr>
              <a:t>Name that symbol!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219238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700" dirty="0"/>
              <a:t>x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00005" y="1825625"/>
            <a:ext cx="219238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8700" dirty="0"/>
              <a:t>=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161417" y="149225"/>
            <a:ext cx="219238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8700" dirty="0" smtClean="0"/>
              <a:t>+</a:t>
            </a:r>
            <a:endParaRPr lang="en-GB" sz="287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571808" y="3075306"/>
            <a:ext cx="219238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8700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829977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On your whiteboard, write the number sentence to match the array: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6479177" y="3435531"/>
            <a:ext cx="4781006" cy="2429692"/>
          </a:xfrm>
          <a:prstGeom prst="cloudCallout">
            <a:avLst>
              <a:gd name="adj1" fmla="val 57200"/>
              <a:gd name="adj2" fmla="val 748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/>
              <a:t>Is there more than one answer?</a:t>
            </a:r>
            <a:endParaRPr lang="en-GB" sz="3200" dirty="0"/>
          </a:p>
        </p:txBody>
      </p:sp>
      <p:sp>
        <p:nvSpPr>
          <p:cNvPr id="5" name="Oval 4"/>
          <p:cNvSpPr/>
          <p:nvPr/>
        </p:nvSpPr>
        <p:spPr>
          <a:xfrm>
            <a:off x="1201782" y="3056708"/>
            <a:ext cx="634265" cy="550511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1213411" y="3926651"/>
            <a:ext cx="634265" cy="550511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2190935" y="3056708"/>
            <a:ext cx="634265" cy="550511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2190935" y="3926651"/>
            <a:ext cx="634265" cy="550511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3180088" y="3930049"/>
            <a:ext cx="634265" cy="550511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180088" y="3056708"/>
            <a:ext cx="634265" cy="550511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585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On your whiteboard, write the number sentence to match the array: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6479177" y="3435531"/>
            <a:ext cx="4781006" cy="2429692"/>
          </a:xfrm>
          <a:prstGeom prst="cloudCallout">
            <a:avLst>
              <a:gd name="adj1" fmla="val 57200"/>
              <a:gd name="adj2" fmla="val 748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/>
              <a:t>Is there more than one answer?</a:t>
            </a:r>
            <a:endParaRPr lang="en-GB" sz="3200" dirty="0"/>
          </a:p>
        </p:txBody>
      </p:sp>
      <p:sp>
        <p:nvSpPr>
          <p:cNvPr id="7" name="Oval 6"/>
          <p:cNvSpPr/>
          <p:nvPr/>
        </p:nvSpPr>
        <p:spPr>
          <a:xfrm>
            <a:off x="1201782" y="2886891"/>
            <a:ext cx="470263" cy="54864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1811381" y="2880359"/>
            <a:ext cx="470263" cy="54864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451461" y="2880359"/>
            <a:ext cx="470263" cy="54864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3043645" y="2886891"/>
            <a:ext cx="470263" cy="54864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3661953" y="2886891"/>
            <a:ext cx="470263" cy="54864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1201781" y="3605348"/>
            <a:ext cx="470263" cy="54864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1833151" y="3605348"/>
            <a:ext cx="470263" cy="54864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3008811" y="3605348"/>
            <a:ext cx="470263" cy="54864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2420981" y="3605348"/>
            <a:ext cx="470263" cy="54864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3685901" y="3605348"/>
            <a:ext cx="470263" cy="54864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419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On your whiteboard, write the number sentence to match the array: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6479177" y="3435531"/>
            <a:ext cx="4781006" cy="2429692"/>
          </a:xfrm>
          <a:prstGeom prst="cloudCallout">
            <a:avLst>
              <a:gd name="adj1" fmla="val 57200"/>
              <a:gd name="adj2" fmla="val 748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/>
              <a:t>Is there more than one answer?</a:t>
            </a:r>
            <a:endParaRPr lang="en-GB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6387" y="2749460"/>
            <a:ext cx="4098003" cy="2671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39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On your whiteboard, write the number sentence to match the array: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6479177" y="3435531"/>
            <a:ext cx="4781006" cy="2429692"/>
          </a:xfrm>
          <a:prstGeom prst="cloudCallout">
            <a:avLst>
              <a:gd name="adj1" fmla="val 57200"/>
              <a:gd name="adj2" fmla="val 748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/>
              <a:t>Is there more than one answer?</a:t>
            </a:r>
            <a:endParaRPr lang="en-GB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417" y="2916690"/>
            <a:ext cx="5301717" cy="212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521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On your whiteboard, write the number sentence to match the array: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7968343" y="3435531"/>
            <a:ext cx="3291840" cy="2429692"/>
          </a:xfrm>
          <a:prstGeom prst="cloudCallout">
            <a:avLst>
              <a:gd name="adj1" fmla="val 57200"/>
              <a:gd name="adj2" fmla="val 748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/>
              <a:t>Is there more than one answer?</a:t>
            </a:r>
            <a:endParaRPr lang="en-GB" sz="3200" dirty="0"/>
          </a:p>
        </p:txBody>
      </p:sp>
      <p:sp>
        <p:nvSpPr>
          <p:cNvPr id="5" name="Oval 4"/>
          <p:cNvSpPr/>
          <p:nvPr/>
        </p:nvSpPr>
        <p:spPr>
          <a:xfrm>
            <a:off x="1201782" y="2886891"/>
            <a:ext cx="470263" cy="5486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1811382" y="2886891"/>
            <a:ext cx="470263" cy="5486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6840585" y="2860765"/>
            <a:ext cx="470263" cy="5486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6233161" y="2860765"/>
            <a:ext cx="470263" cy="5486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5625737" y="2860765"/>
            <a:ext cx="470263" cy="5486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5011782" y="2886891"/>
            <a:ext cx="470263" cy="5486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4360818" y="2886891"/>
            <a:ext cx="470263" cy="5486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3694609" y="2886891"/>
            <a:ext cx="470263" cy="5486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071946" y="2886891"/>
            <a:ext cx="470263" cy="5486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2462346" y="2889067"/>
            <a:ext cx="470263" cy="5486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1201782" y="3592285"/>
            <a:ext cx="470263" cy="54428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1811382" y="3592285"/>
            <a:ext cx="470263" cy="54428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6840585" y="3566159"/>
            <a:ext cx="470263" cy="54428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6233161" y="3566159"/>
            <a:ext cx="470263" cy="54428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5625737" y="3566159"/>
            <a:ext cx="470263" cy="54428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5011782" y="3592285"/>
            <a:ext cx="470263" cy="54428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4360818" y="3592285"/>
            <a:ext cx="470263" cy="54428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3694609" y="3592285"/>
            <a:ext cx="470263" cy="54428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3071946" y="3592285"/>
            <a:ext cx="470263" cy="54428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2462346" y="3594461"/>
            <a:ext cx="470263" cy="54428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1201782" y="4331288"/>
            <a:ext cx="470263" cy="5486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1811382" y="4331288"/>
            <a:ext cx="470263" cy="5486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6840585" y="4305162"/>
            <a:ext cx="470263" cy="5486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6233161" y="4305162"/>
            <a:ext cx="470263" cy="5486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/>
          <p:cNvSpPr/>
          <p:nvPr/>
        </p:nvSpPr>
        <p:spPr>
          <a:xfrm>
            <a:off x="5625737" y="4305162"/>
            <a:ext cx="470263" cy="5486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/>
          <p:cNvSpPr/>
          <p:nvPr/>
        </p:nvSpPr>
        <p:spPr>
          <a:xfrm>
            <a:off x="5011782" y="4331288"/>
            <a:ext cx="470263" cy="5486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/>
          <p:cNvSpPr/>
          <p:nvPr/>
        </p:nvSpPr>
        <p:spPr>
          <a:xfrm>
            <a:off x="4360818" y="4331288"/>
            <a:ext cx="470263" cy="5486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/>
          <p:cNvSpPr/>
          <p:nvPr/>
        </p:nvSpPr>
        <p:spPr>
          <a:xfrm>
            <a:off x="3694609" y="4331288"/>
            <a:ext cx="470263" cy="5486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/>
          <p:cNvSpPr/>
          <p:nvPr/>
        </p:nvSpPr>
        <p:spPr>
          <a:xfrm>
            <a:off x="3071946" y="4331288"/>
            <a:ext cx="470263" cy="5486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/>
          <p:cNvSpPr/>
          <p:nvPr/>
        </p:nvSpPr>
        <p:spPr>
          <a:xfrm>
            <a:off x="2462346" y="4333464"/>
            <a:ext cx="470263" cy="5486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096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Draw the array for each number sentence: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0897" y="3118848"/>
            <a:ext cx="4687389" cy="22499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1500" dirty="0" smtClean="0"/>
              <a:t>3 x 2 =</a:t>
            </a:r>
            <a:endParaRPr lang="en-GB" sz="11500" dirty="0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7467599" y="3202578"/>
            <a:ext cx="2460173" cy="1519646"/>
            <a:chOff x="8042365" y="2810691"/>
            <a:chExt cx="2460173" cy="1519646"/>
          </a:xfrm>
        </p:grpSpPr>
        <p:sp>
          <p:nvSpPr>
            <p:cNvPr id="5" name="Flowchart: Connector 4"/>
            <p:cNvSpPr/>
            <p:nvPr/>
          </p:nvSpPr>
          <p:spPr>
            <a:xfrm>
              <a:off x="8064136" y="3690257"/>
              <a:ext cx="600892" cy="640080"/>
            </a:xfrm>
            <a:prstGeom prst="flowChartConnector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Flowchart: Connector 5"/>
            <p:cNvSpPr/>
            <p:nvPr/>
          </p:nvSpPr>
          <p:spPr>
            <a:xfrm>
              <a:off x="9009017" y="3688080"/>
              <a:ext cx="600892" cy="640080"/>
            </a:xfrm>
            <a:prstGeom prst="flowChartConnector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Flowchart: Connector 6"/>
            <p:cNvSpPr/>
            <p:nvPr/>
          </p:nvSpPr>
          <p:spPr>
            <a:xfrm>
              <a:off x="9901646" y="3688080"/>
              <a:ext cx="600892" cy="640080"/>
            </a:xfrm>
            <a:prstGeom prst="flowChartConnector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Flowchart: Connector 7"/>
            <p:cNvSpPr/>
            <p:nvPr/>
          </p:nvSpPr>
          <p:spPr>
            <a:xfrm>
              <a:off x="8042365" y="2812868"/>
              <a:ext cx="600892" cy="640080"/>
            </a:xfrm>
            <a:prstGeom prst="flowChartConnector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Flowchart: Connector 8"/>
            <p:cNvSpPr/>
            <p:nvPr/>
          </p:nvSpPr>
          <p:spPr>
            <a:xfrm>
              <a:off x="9009017" y="2810691"/>
              <a:ext cx="600892" cy="640080"/>
            </a:xfrm>
            <a:prstGeom prst="flowChartConnector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Flowchart: Connector 9"/>
            <p:cNvSpPr/>
            <p:nvPr/>
          </p:nvSpPr>
          <p:spPr>
            <a:xfrm>
              <a:off x="9901646" y="2810691"/>
              <a:ext cx="600892" cy="640080"/>
            </a:xfrm>
            <a:prstGeom prst="flowChartConnector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390625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Draw the array for each number sentence: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0897" y="3118848"/>
            <a:ext cx="4687389" cy="22499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1500" dirty="0"/>
              <a:t>2</a:t>
            </a:r>
            <a:r>
              <a:rPr lang="en-GB" sz="11500" dirty="0" smtClean="0"/>
              <a:t> x 5 =</a:t>
            </a:r>
            <a:endParaRPr lang="en-GB" sz="11500" dirty="0"/>
          </a:p>
        </p:txBody>
      </p:sp>
      <p:grpSp>
        <p:nvGrpSpPr>
          <p:cNvPr id="21" name="Group 20"/>
          <p:cNvGrpSpPr/>
          <p:nvPr/>
        </p:nvGrpSpPr>
        <p:grpSpPr>
          <a:xfrm>
            <a:off x="7200898" y="2882718"/>
            <a:ext cx="3543296" cy="1430202"/>
            <a:chOff x="7200898" y="2882718"/>
            <a:chExt cx="3543296" cy="1430202"/>
          </a:xfrm>
        </p:grpSpPr>
        <p:sp>
          <p:nvSpPr>
            <p:cNvPr id="4" name="Flowchart: Connector 3"/>
            <p:cNvSpPr/>
            <p:nvPr/>
          </p:nvSpPr>
          <p:spPr>
            <a:xfrm>
              <a:off x="7200898" y="2884714"/>
              <a:ext cx="535577" cy="587829"/>
            </a:xfrm>
            <a:prstGeom prst="flowChartConnector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Flowchart: Connector 11"/>
            <p:cNvSpPr/>
            <p:nvPr/>
          </p:nvSpPr>
          <p:spPr>
            <a:xfrm>
              <a:off x="7200899" y="3697377"/>
              <a:ext cx="535577" cy="587829"/>
            </a:xfrm>
            <a:prstGeom prst="flowChartConnector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Flowchart: Connector 12"/>
            <p:cNvSpPr/>
            <p:nvPr/>
          </p:nvSpPr>
          <p:spPr>
            <a:xfrm>
              <a:off x="7942215" y="2894602"/>
              <a:ext cx="535577" cy="587829"/>
            </a:xfrm>
            <a:prstGeom prst="flowChartConnector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Flowchart: Connector 13"/>
            <p:cNvSpPr/>
            <p:nvPr/>
          </p:nvSpPr>
          <p:spPr>
            <a:xfrm>
              <a:off x="7942216" y="3725090"/>
              <a:ext cx="535577" cy="587829"/>
            </a:xfrm>
            <a:prstGeom prst="flowChartConnector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Flowchart: Connector 14"/>
            <p:cNvSpPr/>
            <p:nvPr/>
          </p:nvSpPr>
          <p:spPr>
            <a:xfrm>
              <a:off x="8719455" y="3725091"/>
              <a:ext cx="535577" cy="587829"/>
            </a:xfrm>
            <a:prstGeom prst="flowChartConnector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Flowchart: Connector 15"/>
            <p:cNvSpPr/>
            <p:nvPr/>
          </p:nvSpPr>
          <p:spPr>
            <a:xfrm>
              <a:off x="9514111" y="3714206"/>
              <a:ext cx="535577" cy="587829"/>
            </a:xfrm>
            <a:prstGeom prst="flowChartConnector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Flowchart: Connector 16"/>
            <p:cNvSpPr/>
            <p:nvPr/>
          </p:nvSpPr>
          <p:spPr>
            <a:xfrm>
              <a:off x="10202089" y="3725091"/>
              <a:ext cx="535577" cy="587829"/>
            </a:xfrm>
            <a:prstGeom prst="flowChartConnector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Flowchart: Connector 17"/>
            <p:cNvSpPr/>
            <p:nvPr/>
          </p:nvSpPr>
          <p:spPr>
            <a:xfrm>
              <a:off x="8712921" y="2894602"/>
              <a:ext cx="535577" cy="587829"/>
            </a:xfrm>
            <a:prstGeom prst="flowChartConnector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Flowchart: Connector 18"/>
            <p:cNvSpPr/>
            <p:nvPr/>
          </p:nvSpPr>
          <p:spPr>
            <a:xfrm>
              <a:off x="9496692" y="2882718"/>
              <a:ext cx="535577" cy="587829"/>
            </a:xfrm>
            <a:prstGeom prst="flowChartConnector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Flowchart: Connector 19"/>
            <p:cNvSpPr/>
            <p:nvPr/>
          </p:nvSpPr>
          <p:spPr>
            <a:xfrm>
              <a:off x="10208617" y="2894602"/>
              <a:ext cx="535577" cy="587829"/>
            </a:xfrm>
            <a:prstGeom prst="flowChartConnector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55860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223</Words>
  <Application>Microsoft Office PowerPoint</Application>
  <PresentationFormat>Widescreen</PresentationFormat>
  <Paragraphs>32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Comic Sans MS</vt:lpstr>
      <vt:lpstr>Office Theme</vt:lpstr>
      <vt:lpstr>Reception LO: add and subtract by counting on and back.  Must: order numbers to 20.  Should: count forwards on a number line to add. Could: count back on a number line to subtract.   Year 1 LO: to use arrays to solve multiplication calculations. Must: count rows and columns. Should: draw arrays. Could: solve multiplication word problems. </vt:lpstr>
      <vt:lpstr>Name that symbol!</vt:lpstr>
      <vt:lpstr>On your whiteboard, write the number sentence to match the array:</vt:lpstr>
      <vt:lpstr>On your whiteboard, write the number sentence to match the array:</vt:lpstr>
      <vt:lpstr>On your whiteboard, write the number sentence to match the array:</vt:lpstr>
      <vt:lpstr>On your whiteboard, write the number sentence to match the array:</vt:lpstr>
      <vt:lpstr>On your whiteboard, write the number sentence to match the array:</vt:lpstr>
      <vt:lpstr>Draw the array for each number sentence: </vt:lpstr>
      <vt:lpstr>Draw the array for each number sentence: </vt:lpstr>
      <vt:lpstr>Draw the array for each number sentence: </vt:lpstr>
      <vt:lpstr>Word problems: </vt:lpstr>
      <vt:lpstr>Your task: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Bleakley</dc:creator>
  <cp:lastModifiedBy>Gemma Bleakley</cp:lastModifiedBy>
  <cp:revision>5</cp:revision>
  <dcterms:created xsi:type="dcterms:W3CDTF">2021-05-06T09:14:44Z</dcterms:created>
  <dcterms:modified xsi:type="dcterms:W3CDTF">2021-05-09T12:25:22Z</dcterms:modified>
</cp:coreProperties>
</file>