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6"/>
  </p:notesMasterIdLst>
  <p:sldIdLst>
    <p:sldId id="297" r:id="rId11"/>
    <p:sldId id="298" r:id="rId12"/>
    <p:sldId id="312" r:id="rId13"/>
    <p:sldId id="299" r:id="rId14"/>
    <p:sldId id="300" r:id="rId15"/>
    <p:sldId id="311" r:id="rId16"/>
    <p:sldId id="301" r:id="rId17"/>
    <p:sldId id="304" r:id="rId18"/>
    <p:sldId id="307" r:id="rId19"/>
    <p:sldId id="313" r:id="rId20"/>
    <p:sldId id="314" r:id="rId21"/>
    <p:sldId id="315" r:id="rId22"/>
    <p:sldId id="308" r:id="rId23"/>
    <p:sldId id="317" r:id="rId24"/>
    <p:sldId id="316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presProps" Target="pres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25/04/2021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25/04/2021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18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4" Type="http://schemas.openxmlformats.org/officeDocument/2006/relationships/image" Target="../media/image2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microsoft.com/office/2007/relationships/hdphoto" Target="../media/hdphoto2.wdp"/><Relationship Id="rId5" Type="http://schemas.openxmlformats.org/officeDocument/2006/relationships/image" Target="../media/image16.png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7200" y="2168434"/>
            <a:ext cx="768096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LO: To count forwards and backwards in 5s.</a:t>
            </a:r>
          </a:p>
          <a:p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Must: count in multiples of 5 from 0-100.</a:t>
            </a:r>
          </a:p>
          <a:p>
            <a:r>
              <a:rPr lang="en-GB" sz="2800" dirty="0">
                <a:solidFill>
                  <a:srgbClr val="FFC000"/>
                </a:solidFill>
                <a:latin typeface="Comic Sans MS" panose="030F0702030302020204" pitchFamily="66" charset="0"/>
              </a:rPr>
              <a:t>Should: count objects in groups of five and find 5 more and 5 less. </a:t>
            </a:r>
          </a:p>
          <a:p>
            <a:r>
              <a:rPr lang="en-GB" sz="2800" dirty="0">
                <a:solidFill>
                  <a:srgbClr val="00B050"/>
                </a:solidFill>
                <a:latin typeface="Comic Sans MS" panose="030F0702030302020204" pitchFamily="66" charset="0"/>
              </a:rPr>
              <a:t>Could: record as repeated addition </a:t>
            </a:r>
          </a:p>
        </p:txBody>
      </p:sp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79" y="2277453"/>
            <a:ext cx="7244600" cy="115511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054" y="1124584"/>
            <a:ext cx="1063283" cy="11549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7173" y="1124584"/>
            <a:ext cx="1063283" cy="115499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292" y="1124584"/>
            <a:ext cx="1063283" cy="115499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9411" y="1124584"/>
            <a:ext cx="1063283" cy="115499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0530" y="1124584"/>
            <a:ext cx="1063283" cy="115499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1649" y="1124584"/>
            <a:ext cx="1063283" cy="115499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818" y="3828020"/>
            <a:ext cx="3302831" cy="2316678"/>
          </a:xfrm>
          <a:prstGeom prst="rect">
            <a:avLst/>
          </a:prstGeom>
        </p:spPr>
      </p:pic>
      <p:sp>
        <p:nvSpPr>
          <p:cNvPr id="10" name="Minus 9"/>
          <p:cNvSpPr/>
          <p:nvPr/>
        </p:nvSpPr>
        <p:spPr>
          <a:xfrm>
            <a:off x="2787132" y="5409839"/>
            <a:ext cx="2925469" cy="181499"/>
          </a:xfrm>
          <a:prstGeom prst="mathMinu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Minus 10"/>
          <p:cNvSpPr/>
          <p:nvPr/>
        </p:nvSpPr>
        <p:spPr>
          <a:xfrm>
            <a:off x="2812028" y="5118947"/>
            <a:ext cx="2925469" cy="181499"/>
          </a:xfrm>
          <a:prstGeom prst="mathMinu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Minus 11"/>
          <p:cNvSpPr/>
          <p:nvPr/>
        </p:nvSpPr>
        <p:spPr>
          <a:xfrm>
            <a:off x="2812028" y="4899354"/>
            <a:ext cx="2925469" cy="181499"/>
          </a:xfrm>
          <a:prstGeom prst="mathMinu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Minus 12"/>
          <p:cNvSpPr/>
          <p:nvPr/>
        </p:nvSpPr>
        <p:spPr>
          <a:xfrm>
            <a:off x="2839926" y="4688768"/>
            <a:ext cx="2925469" cy="181499"/>
          </a:xfrm>
          <a:prstGeom prst="mathMinu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1188386" y="341803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How many pencils?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41120" y="3407569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How many chocolates?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32938" y="378405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30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32937" y="3472628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20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12874" y="4292183"/>
            <a:ext cx="747045" cy="747045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5475393" y="4434872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89905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5" grpId="0"/>
      <p:bldP spid="16" grpId="0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0703" y="1406871"/>
            <a:ext cx="5182049" cy="521862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91605" y="4014787"/>
            <a:ext cx="5298825" cy="25821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3822112" y="1427626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6402694" y="1427626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3837365" y="1939940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6413195" y="1933501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95" y="4417681"/>
            <a:ext cx="2838154" cy="145691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0530" y="4392805"/>
            <a:ext cx="2838154" cy="1456919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 flipH="1">
            <a:off x="4423377" y="4745023"/>
            <a:ext cx="304898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4423378" y="5005601"/>
            <a:ext cx="304898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1025704" y="4745023"/>
            <a:ext cx="304898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1025703" y="5051615"/>
            <a:ext cx="304898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255300" y="353379"/>
            <a:ext cx="61714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How many juice boxes did the children drink?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88088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0703" y="1406871"/>
            <a:ext cx="5182049" cy="521862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91605" y="4014787"/>
            <a:ext cx="5298825" cy="25821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3837438" y="1938032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6413195" y="1933501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835477" y="2437284"/>
            <a:ext cx="505151" cy="518911"/>
          </a:xfrm>
          <a:prstGeom prst="rect">
            <a:avLst/>
          </a:prstGeom>
          <a:solidFill>
            <a:srgbClr val="FF000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6412214" y="2437284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835471" y="2949935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6408427" y="2943159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3825010" y="3475313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6415712" y="3468009"/>
            <a:ext cx="505151" cy="518911"/>
          </a:xfrm>
          <a:prstGeom prst="rect">
            <a:avLst/>
          </a:prstGeom>
          <a:solidFill>
            <a:srgbClr val="FF000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5990752"/>
              </p:ext>
            </p:extLst>
          </p:nvPr>
        </p:nvGraphicFramePr>
        <p:xfrm>
          <a:off x="1760703" y="4950222"/>
          <a:ext cx="5134576" cy="579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1822">
                  <a:extLst>
                    <a:ext uri="{9D8B030D-6E8A-4147-A177-3AD203B41FA5}">
                      <a16:colId xmlns:a16="http://schemas.microsoft.com/office/drawing/2014/main" val="292207331"/>
                    </a:ext>
                  </a:extLst>
                </a:gridCol>
                <a:gridCol w="641822">
                  <a:extLst>
                    <a:ext uri="{9D8B030D-6E8A-4147-A177-3AD203B41FA5}">
                      <a16:colId xmlns:a16="http://schemas.microsoft.com/office/drawing/2014/main" val="76412928"/>
                    </a:ext>
                  </a:extLst>
                </a:gridCol>
                <a:gridCol w="641822">
                  <a:extLst>
                    <a:ext uri="{9D8B030D-6E8A-4147-A177-3AD203B41FA5}">
                      <a16:colId xmlns:a16="http://schemas.microsoft.com/office/drawing/2014/main" val="1252832007"/>
                    </a:ext>
                  </a:extLst>
                </a:gridCol>
                <a:gridCol w="641822">
                  <a:extLst>
                    <a:ext uri="{9D8B030D-6E8A-4147-A177-3AD203B41FA5}">
                      <a16:colId xmlns:a16="http://schemas.microsoft.com/office/drawing/2014/main" val="952061380"/>
                    </a:ext>
                  </a:extLst>
                </a:gridCol>
                <a:gridCol w="641822">
                  <a:extLst>
                    <a:ext uri="{9D8B030D-6E8A-4147-A177-3AD203B41FA5}">
                      <a16:colId xmlns:a16="http://schemas.microsoft.com/office/drawing/2014/main" val="3686423306"/>
                    </a:ext>
                  </a:extLst>
                </a:gridCol>
                <a:gridCol w="641822">
                  <a:extLst>
                    <a:ext uri="{9D8B030D-6E8A-4147-A177-3AD203B41FA5}">
                      <a16:colId xmlns:a16="http://schemas.microsoft.com/office/drawing/2014/main" val="3824829607"/>
                    </a:ext>
                  </a:extLst>
                </a:gridCol>
                <a:gridCol w="641822">
                  <a:extLst>
                    <a:ext uri="{9D8B030D-6E8A-4147-A177-3AD203B41FA5}">
                      <a16:colId xmlns:a16="http://schemas.microsoft.com/office/drawing/2014/main" val="822899210"/>
                    </a:ext>
                  </a:extLst>
                </a:gridCol>
                <a:gridCol w="641822">
                  <a:extLst>
                    <a:ext uri="{9D8B030D-6E8A-4147-A177-3AD203B41FA5}">
                      <a16:colId xmlns:a16="http://schemas.microsoft.com/office/drawing/2014/main" val="28111748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KG Primary Penmanship" panose="02000506000000020003" pitchFamily="2" charset="0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KG Primary Penmanship" panose="02000506000000020003" pitchFamily="2" charset="0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rgbClr val="FF0000"/>
                          </a:solidFill>
                          <a:latin typeface="KG Primary Penmanship" panose="02000506000000020003" pitchFamily="2" charset="0"/>
                        </a:rPr>
                        <a:t>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0" dirty="0">
                          <a:solidFill>
                            <a:schemeClr val="tx1"/>
                          </a:solidFill>
                          <a:latin typeface="KG Primary Penmanship" panose="02000506000000020003" pitchFamily="2" charset="0"/>
                        </a:rPr>
                        <a:t>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KG Primary Penmanship" panose="02000506000000020003" pitchFamily="2" charset="0"/>
                        </a:rPr>
                        <a:t>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KG Primary Penmanship" panose="02000506000000020003" pitchFamily="2" charset="0"/>
                        </a:rPr>
                        <a:t>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KG Primary Penmanship" panose="02000506000000020003" pitchFamily="2" charset="0"/>
                        </a:rPr>
                        <a:t>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rgbClr val="FF0000"/>
                          </a:solidFill>
                          <a:latin typeface="KG Primary Penmanship" panose="02000506000000020003" pitchFamily="2" charset="0"/>
                        </a:rPr>
                        <a:t>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77866355"/>
                  </a:ext>
                </a:extLst>
              </a:tr>
            </a:tbl>
          </a:graphicData>
        </a:graphic>
      </p:graphicFrame>
      <p:sp>
        <p:nvSpPr>
          <p:cNvPr id="15" name="Rectangle 14"/>
          <p:cNvSpPr/>
          <p:nvPr/>
        </p:nvSpPr>
        <p:spPr>
          <a:xfrm>
            <a:off x="3096441" y="4998910"/>
            <a:ext cx="443345" cy="47112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3096441" y="4940662"/>
            <a:ext cx="5680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rgbClr val="FF0000"/>
                </a:solidFill>
                <a:latin typeface="KG Primary Penmanship" panose="02000506000000020003" pitchFamily="2" charset="0"/>
              </a:rPr>
              <a:t>25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263299" y="5013428"/>
            <a:ext cx="443345" cy="47112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6263299" y="4955180"/>
            <a:ext cx="5680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rgbClr val="FF0000"/>
                </a:solidFill>
                <a:latin typeface="KG Primary Penmanship" panose="02000506000000020003" pitchFamily="2" charset="0"/>
              </a:rPr>
              <a:t>50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266010" y="4160263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What numbers are missing?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71696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6" grpId="0"/>
      <p:bldP spid="17" grpId="0" animBg="1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Have a go at question 3 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1923779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Have a go at question 4 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4191402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0703" y="2525991"/>
            <a:ext cx="5182049" cy="521862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91605" y="5133907"/>
            <a:ext cx="5298825" cy="25821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3835281" y="2546746"/>
            <a:ext cx="486000" cy="2573513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2288586" y="2533098"/>
            <a:ext cx="505151" cy="2587161"/>
          </a:xfrm>
          <a:prstGeom prst="rect">
            <a:avLst/>
          </a:prstGeom>
          <a:solidFill>
            <a:srgbClr val="FF000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452492" y="365626"/>
            <a:ext cx="75985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What numbers did they both count?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310443" y="2522278"/>
            <a:ext cx="505151" cy="2587161"/>
          </a:xfrm>
          <a:prstGeom prst="rect">
            <a:avLst/>
          </a:prstGeom>
          <a:solidFill>
            <a:srgbClr val="FF000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4350136" y="2539530"/>
            <a:ext cx="505151" cy="2587161"/>
          </a:xfrm>
          <a:prstGeom prst="rect">
            <a:avLst/>
          </a:prstGeom>
          <a:solidFill>
            <a:srgbClr val="FF000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5373382" y="2525991"/>
            <a:ext cx="505151" cy="2587161"/>
          </a:xfrm>
          <a:prstGeom prst="rect">
            <a:avLst/>
          </a:prstGeom>
          <a:solidFill>
            <a:srgbClr val="FF000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6419852" y="2522278"/>
            <a:ext cx="505151" cy="2587161"/>
          </a:xfrm>
          <a:prstGeom prst="rect">
            <a:avLst/>
          </a:prstGeom>
          <a:solidFill>
            <a:srgbClr val="FF000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6415752" y="2535926"/>
            <a:ext cx="505151" cy="2573513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5" name="Picture 2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911" y="1727567"/>
            <a:ext cx="1054694" cy="1677742"/>
          </a:xfrm>
          <a:prstGeom prst="rect">
            <a:avLst/>
          </a:prstGeom>
        </p:spPr>
      </p:pic>
      <p:pic>
        <p:nvPicPr>
          <p:cNvPr id="26" name="Picture 25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2752" y="1711505"/>
            <a:ext cx="1229010" cy="923518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1036" y="5236065"/>
            <a:ext cx="1250012" cy="875008"/>
          </a:xfrm>
          <a:prstGeom prst="rect">
            <a:avLst/>
          </a:prstGeom>
        </p:spPr>
      </p:pic>
      <p:sp>
        <p:nvSpPr>
          <p:cNvPr id="28" name="Rounded Rectangular Callout 27"/>
          <p:cNvSpPr/>
          <p:nvPr/>
        </p:nvSpPr>
        <p:spPr>
          <a:xfrm>
            <a:off x="1573424" y="1121375"/>
            <a:ext cx="2741042" cy="799927"/>
          </a:xfrm>
          <a:prstGeom prst="wedgeRoundRectCallout">
            <a:avLst>
              <a:gd name="adj1" fmla="val -43443"/>
              <a:gd name="adj2" fmla="val 104086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TextBox 28"/>
          <p:cNvSpPr txBox="1"/>
          <p:nvPr/>
        </p:nvSpPr>
        <p:spPr>
          <a:xfrm>
            <a:off x="1514625" y="1197434"/>
            <a:ext cx="27371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I counted by 2s </a:t>
            </a:r>
          </a:p>
          <a:p>
            <a:pPr algn="ctr"/>
            <a:r>
              <a:rPr lang="en-GB" sz="2000" dirty="0">
                <a:latin typeface="Comic Sans MS" panose="030F0702030302020204" pitchFamily="66" charset="0"/>
              </a:rPr>
              <a:t>to 50!</a:t>
            </a:r>
          </a:p>
        </p:txBody>
      </p:sp>
      <p:sp>
        <p:nvSpPr>
          <p:cNvPr id="30" name="Rounded Rectangular Callout 29"/>
          <p:cNvSpPr/>
          <p:nvPr/>
        </p:nvSpPr>
        <p:spPr>
          <a:xfrm>
            <a:off x="4646861" y="1043990"/>
            <a:ext cx="2741042" cy="799927"/>
          </a:xfrm>
          <a:prstGeom prst="wedgeRoundRectCallout">
            <a:avLst>
              <a:gd name="adj1" fmla="val 37218"/>
              <a:gd name="adj2" fmla="val 87024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/>
          <p:cNvSpPr txBox="1"/>
          <p:nvPr/>
        </p:nvSpPr>
        <p:spPr>
          <a:xfrm>
            <a:off x="4588062" y="1120049"/>
            <a:ext cx="27371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I counted by 5s </a:t>
            </a:r>
          </a:p>
          <a:p>
            <a:pPr algn="ctr"/>
            <a:r>
              <a:rPr lang="en-GB" sz="2000" dirty="0">
                <a:latin typeface="Comic Sans MS" panose="030F0702030302020204" pitchFamily="66" charset="0"/>
              </a:rPr>
              <a:t>to 50!</a:t>
            </a:r>
          </a:p>
        </p:txBody>
      </p:sp>
      <p:sp>
        <p:nvSpPr>
          <p:cNvPr id="32" name="Rounded Rectangular Callout 31"/>
          <p:cNvSpPr/>
          <p:nvPr/>
        </p:nvSpPr>
        <p:spPr>
          <a:xfrm>
            <a:off x="3278288" y="5280413"/>
            <a:ext cx="2741042" cy="799927"/>
          </a:xfrm>
          <a:prstGeom prst="wedgeRoundRectCallout">
            <a:avLst>
              <a:gd name="adj1" fmla="val 77050"/>
              <a:gd name="adj2" fmla="val -8519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32"/>
          <p:cNvSpPr txBox="1"/>
          <p:nvPr/>
        </p:nvSpPr>
        <p:spPr>
          <a:xfrm>
            <a:off x="3219489" y="5356472"/>
            <a:ext cx="27371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You both counted </a:t>
            </a:r>
          </a:p>
          <a:p>
            <a:pPr algn="ctr"/>
            <a:r>
              <a:rPr lang="en-GB" sz="2000" dirty="0">
                <a:latin typeface="Comic Sans MS" panose="030F0702030302020204" pitchFamily="66" charset="0"/>
              </a:rPr>
              <a:t>10, 20, 30, 40, 50!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21276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20" grpId="0" animBg="1"/>
      <p:bldP spid="21" grpId="0" animBg="1"/>
      <p:bldP spid="22" grpId="0" animBg="1"/>
      <p:bldP spid="23" grpId="0" animBg="1"/>
      <p:bldP spid="23" grpId="1" animBg="1"/>
      <p:bldP spid="23" grpId="2" animBg="1"/>
      <p:bldP spid="24" grpId="0" animBg="1"/>
      <p:bldP spid="28" grpId="0" animBg="1"/>
      <p:bldP spid="29" grpId="0"/>
      <p:bldP spid="30" grpId="0" animBg="1"/>
      <p:bldP spid="31" grpId="0"/>
      <p:bldP spid="32" grpId="0" animBg="1"/>
      <p:bldP spid="3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1) How many socks?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2) How many?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3) What is missing? 12, 10, 8, ___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4) What is missing?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9216" y="4894223"/>
            <a:ext cx="6270141" cy="999745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3016155" y="5418161"/>
            <a:ext cx="327546" cy="3275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5011154" y="5421390"/>
            <a:ext cx="327546" cy="3275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0888" y="334775"/>
            <a:ext cx="706410" cy="92225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0963" y="334776"/>
            <a:ext cx="706410" cy="92225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1722" y="334776"/>
            <a:ext cx="706410" cy="92225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6614" y="323323"/>
            <a:ext cx="706410" cy="9222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6155" y="1438442"/>
            <a:ext cx="961314" cy="89501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9665" y="1438442"/>
            <a:ext cx="961314" cy="89501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3175" y="1438442"/>
            <a:ext cx="961314" cy="895016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6685" y="1438442"/>
            <a:ext cx="961314" cy="89501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0195" y="1438442"/>
            <a:ext cx="961314" cy="895016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705" y="1438440"/>
            <a:ext cx="961314" cy="895016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7215" y="1438442"/>
            <a:ext cx="961314" cy="895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1) How many socks?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2) How many?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3) What is missing? 12, 10, 8, ___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4) What is missing?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92653" y="363389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8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9216" y="4894223"/>
            <a:ext cx="6270141" cy="999745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3016155" y="5418161"/>
            <a:ext cx="327546" cy="3275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5011154" y="5421390"/>
            <a:ext cx="327546" cy="3275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0888" y="334775"/>
            <a:ext cx="706410" cy="92225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0963" y="334776"/>
            <a:ext cx="706410" cy="92225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1722" y="334776"/>
            <a:ext cx="706410" cy="92225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6614" y="323323"/>
            <a:ext cx="706410" cy="9222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2886" y="1438442"/>
            <a:ext cx="961314" cy="89501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6396" y="1438442"/>
            <a:ext cx="961314" cy="89501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9906" y="1438442"/>
            <a:ext cx="961314" cy="895016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3416" y="1438442"/>
            <a:ext cx="961314" cy="89501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6926" y="1438442"/>
            <a:ext cx="961314" cy="895016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0436" y="1438440"/>
            <a:ext cx="961314" cy="895016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3946" y="1438442"/>
            <a:ext cx="961314" cy="895016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957570" y="1628140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14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672743" y="2894436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6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33283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 animBg="1"/>
      <p:bldP spid="8" grpId="0" animBg="1"/>
      <p:bldP spid="20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74916" y="531803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How many counters?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6308" y="2317960"/>
            <a:ext cx="2055098" cy="90407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9332" y="1388725"/>
            <a:ext cx="2022074" cy="88954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6308" y="3280945"/>
            <a:ext cx="2055098" cy="90407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6582" y="3288209"/>
            <a:ext cx="2022074" cy="88954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332" y="4213139"/>
            <a:ext cx="2055098" cy="9040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3558" y="4213139"/>
            <a:ext cx="2055098" cy="90407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332" y="5114887"/>
            <a:ext cx="2055098" cy="90407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3558" y="5114887"/>
            <a:ext cx="2055098" cy="90407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51784" y="5142245"/>
            <a:ext cx="2022074" cy="889548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667512" y="2305569"/>
            <a:ext cx="752551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67512" y="3241373"/>
            <a:ext cx="752551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67512" y="4199491"/>
            <a:ext cx="752551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67512" y="5114887"/>
            <a:ext cx="752551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7335607" y="1628140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35607" y="2557184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335607" y="3515301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15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46349" y="4403945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20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46349" y="5319340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25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18656" y="2710336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How many ducks?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140772" y="489429"/>
            <a:ext cx="442652" cy="45912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18656" y="1020136"/>
            <a:ext cx="442652" cy="45912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362098" y="991669"/>
            <a:ext cx="442652" cy="45912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517876" y="546849"/>
            <a:ext cx="442652" cy="45912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586094" y="1162952"/>
            <a:ext cx="442652" cy="45912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698120" y="1698188"/>
            <a:ext cx="442652" cy="45912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85914" y="2186971"/>
            <a:ext cx="442652" cy="45912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919446" y="2200428"/>
            <a:ext cx="442652" cy="45912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75224" y="1755608"/>
            <a:ext cx="442652" cy="45912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43442" y="2371711"/>
            <a:ext cx="442652" cy="459123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057113" y="358672"/>
            <a:ext cx="442652" cy="459123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934997" y="889379"/>
            <a:ext cx="442652" cy="45912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278439" y="860912"/>
            <a:ext cx="442652" cy="459123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434217" y="416092"/>
            <a:ext cx="442652" cy="459123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502435" y="1032195"/>
            <a:ext cx="442652" cy="45912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810473" y="1580513"/>
            <a:ext cx="442652" cy="459123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688357" y="2111220"/>
            <a:ext cx="442652" cy="459123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031799" y="2082753"/>
            <a:ext cx="442652" cy="459123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187577" y="1637933"/>
            <a:ext cx="442652" cy="459123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255795" y="2254036"/>
            <a:ext cx="442652" cy="459123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838840" y="1332160"/>
            <a:ext cx="442652" cy="459123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716724" y="1862867"/>
            <a:ext cx="442652" cy="459123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060166" y="1834400"/>
            <a:ext cx="442652" cy="459123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215944" y="1430524"/>
            <a:ext cx="442652" cy="459123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89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284162" y="2005683"/>
            <a:ext cx="442652" cy="459123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857046" y="3665770"/>
            <a:ext cx="1340029" cy="3451592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963021" y="2290427"/>
            <a:ext cx="1340029" cy="3451592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762538" y="2214442"/>
            <a:ext cx="1340029" cy="3451592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4799" y="1505733"/>
            <a:ext cx="1375243" cy="1695927"/>
          </a:xfrm>
          <a:prstGeom prst="rect">
            <a:avLst/>
          </a:prstGeom>
        </p:spPr>
      </p:pic>
      <p:sp>
        <p:nvSpPr>
          <p:cNvPr id="39" name="Rounded Rectangular Callout 38"/>
          <p:cNvSpPr/>
          <p:nvPr/>
        </p:nvSpPr>
        <p:spPr>
          <a:xfrm>
            <a:off x="4938050" y="382068"/>
            <a:ext cx="2577012" cy="988567"/>
          </a:xfrm>
          <a:prstGeom prst="wedgeRoundRectCallout">
            <a:avLst>
              <a:gd name="adj1" fmla="val 26816"/>
              <a:gd name="adj2" fmla="val 89355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TextBox 39"/>
          <p:cNvSpPr txBox="1"/>
          <p:nvPr/>
        </p:nvSpPr>
        <p:spPr>
          <a:xfrm>
            <a:off x="4844850" y="423087"/>
            <a:ext cx="27371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I am going to count by 5s!</a:t>
            </a:r>
          </a:p>
          <a:p>
            <a:pPr algn="ctr"/>
            <a:r>
              <a:rPr lang="en-GB" sz="2000" dirty="0">
                <a:latin typeface="Comic Sans MS" panose="030F0702030302020204" pitchFamily="66" charset="0"/>
              </a:rPr>
              <a:t>5, 10, 15, 20, 25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169188" y="2120643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There are 25 ducks.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9579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0.10087 0.441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35" y="2208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25 4.07407E-6 L 0.00764 0.3625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18125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7.40741E-7 L 0.14548 0.3687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74" y="18426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4.44444E-6 L 0.02431 0.43149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15" y="21574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7.40741E-7 L 0.08698 0.3423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40" y="171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1.48148E-6 L 0.15086 0.3493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35" y="17454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4.81481E-6 L 0.0441 0.27454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5" y="13727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33333E-6 L 0.19861 0.27569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31" y="13773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85185E-6 L 0.07257 0.34074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28" y="17037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3.33333E-6 L 0.14445 0.25092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22" y="12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1.85185E-6 L 0.30625 0.44838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13" y="22407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69 -2.96296E-6 L 0.21719 0.37315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94" y="18657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2.22222E-6 L 0.35625 0.37315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812" y="18657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69 -1.48148E-6 L 0.23282 0.44213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06" y="22106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3.7037E-6 L 0.29601 0.34814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792" y="17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11111E-6 L 0.33229 0.35139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615" y="17569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3.7037E-6 L 0.24097 0.26968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049" y="13472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25 2.96296E-6 L 0.37969 0.27801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288" y="13889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2.22222E-6 L 0.25677 0.33889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30" y="16944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96296E-6 L 0.3309 0.25301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45" y="126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0.0125 L -0.09566 0.51875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92" y="25301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2.59259E-6 L -0.19132 0.44167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66" y="22083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0.00416 L -0.04844 0.44375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1" y="21968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1.85185E-6 L -0.17639 0.51273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819" y="25625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07407E-6 L -0.1092 0.42291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69" y="211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/>
      <p:bldP spid="4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Have a go at questions 1 &amp; 2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36450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94553" y="479912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091" y="1316270"/>
            <a:ext cx="5182049" cy="521862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933421" y="1312771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793993" y="3920458"/>
            <a:ext cx="5298825" cy="26144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6509182" y="1323355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933421" y="1837715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6499536" y="1837716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3933421" y="2352879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6505082" y="2331252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3933421" y="2863557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6505082" y="2859468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3933421" y="3375692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1654341" y="4157947"/>
            <a:ext cx="53894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There are 5 pears in each bag.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782" y="2517099"/>
            <a:ext cx="752730" cy="915616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556" y="1400529"/>
            <a:ext cx="752730" cy="915616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262" y="434606"/>
            <a:ext cx="752730" cy="915616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8405" y="364505"/>
            <a:ext cx="752730" cy="915616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1228" y="360864"/>
            <a:ext cx="752730" cy="915616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5373" y="350989"/>
            <a:ext cx="752730" cy="915616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3586" y="420295"/>
            <a:ext cx="752730" cy="915616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16880">
            <a:off x="7167494" y="1233148"/>
            <a:ext cx="752730" cy="915616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6305" y="2251611"/>
            <a:ext cx="752730" cy="915616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2438655" y="4677885"/>
            <a:ext cx="38208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There are 9 bags.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19614" y="5339929"/>
            <a:ext cx="701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There are 45 pears.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4389324" y="5354991"/>
            <a:ext cx="540355" cy="488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6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3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0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7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4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1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/>
      <p:bldP spid="27" grpId="0"/>
      <p:bldP spid="28" grpId="0"/>
      <p:bldP spid="2" grpId="0" animBg="1"/>
      <p:bldP spid="2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886" y="4651725"/>
            <a:ext cx="7244600" cy="115511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9597" y="2544747"/>
            <a:ext cx="1043516" cy="9715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7470" y="2544747"/>
            <a:ext cx="1043516" cy="97155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5343" y="2544747"/>
            <a:ext cx="1043516" cy="9715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3217" y="2544747"/>
            <a:ext cx="1043516" cy="97155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598" y="3580646"/>
            <a:ext cx="1043516" cy="971550"/>
          </a:xfrm>
          <a:prstGeom prst="rect">
            <a:avLst/>
          </a:prstGeom>
        </p:spPr>
      </p:pic>
      <p:sp>
        <p:nvSpPr>
          <p:cNvPr id="12" name="Oval 11"/>
          <p:cNvSpPr/>
          <p:nvPr/>
        </p:nvSpPr>
        <p:spPr>
          <a:xfrm>
            <a:off x="3377548" y="5200008"/>
            <a:ext cx="468000" cy="46800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3950867" y="5200008"/>
            <a:ext cx="468000" cy="46800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5363" y="3580646"/>
            <a:ext cx="1043516" cy="971550"/>
          </a:xfrm>
          <a:prstGeom prst="rect">
            <a:avLst/>
          </a:prstGeom>
        </p:spPr>
      </p:pic>
      <p:sp>
        <p:nvSpPr>
          <p:cNvPr id="15" name="Oval 14"/>
          <p:cNvSpPr/>
          <p:nvPr/>
        </p:nvSpPr>
        <p:spPr>
          <a:xfrm>
            <a:off x="4524186" y="5200008"/>
            <a:ext cx="468000" cy="46800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8128" y="3580646"/>
            <a:ext cx="1043516" cy="971550"/>
          </a:xfrm>
          <a:prstGeom prst="rect">
            <a:avLst/>
          </a:prstGeom>
        </p:spPr>
      </p:pic>
      <p:sp>
        <p:nvSpPr>
          <p:cNvPr id="17" name="Oval 16"/>
          <p:cNvSpPr/>
          <p:nvPr/>
        </p:nvSpPr>
        <p:spPr>
          <a:xfrm>
            <a:off x="5111793" y="5214296"/>
            <a:ext cx="468000" cy="46800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0893" y="3580646"/>
            <a:ext cx="1043516" cy="971550"/>
          </a:xfrm>
          <a:prstGeom prst="rect">
            <a:avLst/>
          </a:prstGeom>
        </p:spPr>
      </p:pic>
      <p:sp>
        <p:nvSpPr>
          <p:cNvPr id="19" name="Oval 18"/>
          <p:cNvSpPr/>
          <p:nvPr/>
        </p:nvSpPr>
        <p:spPr>
          <a:xfrm>
            <a:off x="5670824" y="5214296"/>
            <a:ext cx="468000" cy="46800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3658" y="3580646"/>
            <a:ext cx="1043516" cy="971550"/>
          </a:xfrm>
          <a:prstGeom prst="rect">
            <a:avLst/>
          </a:prstGeom>
        </p:spPr>
      </p:pic>
      <p:sp>
        <p:nvSpPr>
          <p:cNvPr id="21" name="Oval 20"/>
          <p:cNvSpPr/>
          <p:nvPr/>
        </p:nvSpPr>
        <p:spPr>
          <a:xfrm>
            <a:off x="6244143" y="5214296"/>
            <a:ext cx="468000" cy="46800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6424" y="3580646"/>
            <a:ext cx="1043516" cy="971550"/>
          </a:xfrm>
          <a:prstGeom prst="rect">
            <a:avLst/>
          </a:prstGeom>
        </p:spPr>
      </p:pic>
      <p:sp>
        <p:nvSpPr>
          <p:cNvPr id="23" name="Oval 22"/>
          <p:cNvSpPr/>
          <p:nvPr/>
        </p:nvSpPr>
        <p:spPr>
          <a:xfrm>
            <a:off x="6831751" y="5214296"/>
            <a:ext cx="468000" cy="468000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1087469" y="1458342"/>
            <a:ext cx="61714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Can you count on in 5s,</a:t>
            </a:r>
          </a:p>
          <a:p>
            <a:pPr algn="ctr"/>
            <a:r>
              <a:rPr lang="en-GB" sz="3200" dirty="0">
                <a:latin typeface="Comic Sans MS" panose="030F0702030302020204" pitchFamily="66" charset="0"/>
              </a:rPr>
              <a:t>starting at 20?</a:t>
            </a:r>
          </a:p>
        </p:txBody>
      </p:sp>
      <p:cxnSp>
        <p:nvCxnSpPr>
          <p:cNvPr id="25" name="Straight Connector 24"/>
          <p:cNvCxnSpPr/>
          <p:nvPr/>
        </p:nvCxnSpPr>
        <p:spPr>
          <a:xfrm>
            <a:off x="667512" y="3481117"/>
            <a:ext cx="7525512" cy="3518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482969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5" grpId="0" animBg="1"/>
      <p:bldP spid="17" grpId="0" animBg="1"/>
      <p:bldP spid="19" grpId="0" animBg="1"/>
      <p:bldP spid="21" grpId="0" animBg="1"/>
      <p:bldP spid="2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5|16.6|18.9|9.6|1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5|2.8|1.7|2.7|1.8|1.7|1.6|1.7|1.6|1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5|2.3|7.1|2.1|2.5|2.5|3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8|4.7|4.7|14.3|1.6|1.5|1.6|1.7|1.5|1.6|1.4|1.6|3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1|7|1.2|1.6|0.7|1.1|0.7|1.4|0.7|1.4|0.7|1.4|0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5|4.2|24.6|1.6|1|1|1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6|12.4|3.1|2.8|2|2.9|1.3|2.4|2.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3|5.2|6.7|2.9|2.5|1.4|1.4|1.4|4.4|1.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1|4.3|1.4|1.2|0.9|1|3.4|5|1.6|7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schemas.microsoft.com/office/2006/metadata/properties"/>
    <ds:schemaRef ds:uri="http://schemas.openxmlformats.org/package/2006/metadata/core-properties"/>
    <ds:schemaRef ds:uri="522d4c35-b548-4432-90ae-af4376e1c4b4"/>
    <ds:schemaRef ds:uri="http://purl.org/dc/elements/1.1/"/>
    <ds:schemaRef ds:uri="http://purl.org/dc/dcmitype/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5652</TotalTime>
  <Words>272</Words>
  <Application>Microsoft Office PowerPoint</Application>
  <PresentationFormat>On-screen Show (4:3)</PresentationFormat>
  <Paragraphs>70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15</vt:i4>
      </vt:variant>
    </vt:vector>
  </HeadingPairs>
  <TitlesOfParts>
    <vt:vector size="26" baseType="lpstr">
      <vt:lpstr>Arial</vt:lpstr>
      <vt:lpstr>Calibri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1 &amp; 2 on the worksheet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 3  on the worksheet</vt:lpstr>
      <vt:lpstr>Have a go at question 4  on the worksheet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Gemma Bleakley</cp:lastModifiedBy>
  <cp:revision>232</cp:revision>
  <dcterms:created xsi:type="dcterms:W3CDTF">2019-07-05T11:02:13Z</dcterms:created>
  <dcterms:modified xsi:type="dcterms:W3CDTF">2021-04-25T10:37:03Z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