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C347-AA59-4074-9410-A7923564FC5A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8F09-5443-4F29-AD8D-6A45D884C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330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C347-AA59-4074-9410-A7923564FC5A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8F09-5443-4F29-AD8D-6A45D884C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221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C347-AA59-4074-9410-A7923564FC5A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8F09-5443-4F29-AD8D-6A45D884C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665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C347-AA59-4074-9410-A7923564FC5A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8F09-5443-4F29-AD8D-6A45D884C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44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C347-AA59-4074-9410-A7923564FC5A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8F09-5443-4F29-AD8D-6A45D884C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677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C347-AA59-4074-9410-A7923564FC5A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8F09-5443-4F29-AD8D-6A45D884C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967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C347-AA59-4074-9410-A7923564FC5A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8F09-5443-4F29-AD8D-6A45D884C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48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C347-AA59-4074-9410-A7923564FC5A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8F09-5443-4F29-AD8D-6A45D884C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336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C347-AA59-4074-9410-A7923564FC5A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8F09-5443-4F29-AD8D-6A45D884C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863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C347-AA59-4074-9410-A7923564FC5A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8F09-5443-4F29-AD8D-6A45D884C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291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C347-AA59-4074-9410-A7923564FC5A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D8F09-5443-4F29-AD8D-6A45D884C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00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4C347-AA59-4074-9410-A7923564FC5A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D8F09-5443-4F29-AD8D-6A45D884C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479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9092" y="1620231"/>
            <a:ext cx="702259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GB" sz="2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LO: To explore the features of good and bad characters.</a:t>
            </a:r>
            <a:endParaRPr lang="en-GB" sz="2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Must:  Sort characters from traditional tales into goodies or baddies</a:t>
            </a:r>
            <a:endParaRPr lang="en-GB" sz="2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GB" sz="2000" dirty="0">
                <a:solidFill>
                  <a:srgbClr val="FFC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Should:  Can name a quality of a good and bad character</a:t>
            </a:r>
            <a:endParaRPr lang="en-GB" sz="2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000" dirty="0">
                <a:solidFill>
                  <a:srgbClr val="00B05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Could: Explain why a character is good or bad using ‘because’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0388" y="3728139"/>
            <a:ext cx="57241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atin typeface="Twinkl" pitchFamily="2" charset="0"/>
              </a:rPr>
              <a:t>Starter:</a:t>
            </a:r>
          </a:p>
          <a:p>
            <a:r>
              <a:rPr lang="en-GB" sz="2800" dirty="0" smtClean="0">
                <a:latin typeface="Twinkl" pitchFamily="2" charset="0"/>
              </a:rPr>
              <a:t>What does it mean to be a good person?</a:t>
            </a:r>
          </a:p>
          <a:p>
            <a:r>
              <a:rPr lang="en-GB" sz="2800" dirty="0" smtClean="0">
                <a:latin typeface="Twinkl" pitchFamily="2" charset="0"/>
              </a:rPr>
              <a:t>When have you been good?</a:t>
            </a:r>
          </a:p>
          <a:p>
            <a:r>
              <a:rPr lang="en-GB" sz="2800" dirty="0" smtClean="0">
                <a:latin typeface="Twinkl" pitchFamily="2" charset="0"/>
              </a:rPr>
              <a:t>Did you do a nice thing?</a:t>
            </a:r>
            <a:endParaRPr lang="en-GB" sz="2800" dirty="0">
              <a:latin typeface="Twink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6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73045" y="958645"/>
            <a:ext cx="55453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Twinkl SemiBold" pitchFamily="2" charset="0"/>
              </a:rPr>
              <a:t>What is a good guy?</a:t>
            </a:r>
          </a:p>
          <a:p>
            <a:pPr algn="ctr"/>
            <a:r>
              <a:rPr lang="en-GB" sz="2800" dirty="0" smtClean="0">
                <a:latin typeface="Twinkl SemiBold" pitchFamily="2" charset="0"/>
              </a:rPr>
              <a:t>Can you think of a good guy in a story?</a:t>
            </a:r>
            <a:endParaRPr lang="en-GB" sz="2800" dirty="0">
              <a:latin typeface="Twinkl SemiBold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73045" y="3303639"/>
            <a:ext cx="57223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Twinkl" pitchFamily="2" charset="0"/>
              </a:rPr>
              <a:t>A nice person to the people in the story and who is often the hero. </a:t>
            </a:r>
            <a:endParaRPr lang="en-GB" sz="2400" dirty="0">
              <a:latin typeface="Twinkl" pitchFamily="2" charset="0"/>
            </a:endParaRPr>
          </a:p>
        </p:txBody>
      </p:sp>
      <p:pic>
        <p:nvPicPr>
          <p:cNvPr id="1026" name="Picture 2" descr="Belle (Beauty and the Beast) - Wikipe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387" y="3719137"/>
            <a:ext cx="2095500" cy="297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ittle, red, riding, hood, tale, ... | Stock vector | Colourbo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30" y="2978395"/>
            <a:ext cx="1577831" cy="371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Woman, Cinderella Fairy godmother Brothers Grimm Grimms' Fairy Tales, Fairy,  purple, violet png | PNGEg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864" y="3719137"/>
            <a:ext cx="2388083" cy="3284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655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5845" y="1327355"/>
            <a:ext cx="61353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Twinkl SemiBold" pitchFamily="2" charset="0"/>
              </a:rPr>
              <a:t>What is a bad guy? </a:t>
            </a:r>
            <a:endParaRPr lang="en-GB" sz="2800" dirty="0">
              <a:latin typeface="Twinkl SemiBold" pitchFamily="2" charset="0"/>
            </a:endParaRPr>
          </a:p>
          <a:p>
            <a:pPr algn="ctr"/>
            <a:r>
              <a:rPr lang="en-GB" sz="2800" dirty="0" smtClean="0">
                <a:latin typeface="Twinkl SemiBold" pitchFamily="2" charset="0"/>
              </a:rPr>
              <a:t>Can you think of bad guy in a story?</a:t>
            </a:r>
            <a:endParaRPr lang="en-GB" sz="2800" dirty="0">
              <a:latin typeface="Twinkl SemiBold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79523" y="2861187"/>
            <a:ext cx="56338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Twinkl" pitchFamily="2" charset="0"/>
              </a:rPr>
              <a:t>A bad guy is the person who is fighting for the wrong side they are often called the villain.</a:t>
            </a:r>
            <a:endParaRPr lang="en-GB" sz="2400" dirty="0">
              <a:latin typeface="Twinkl" pitchFamily="2" charset="0"/>
            </a:endParaRPr>
          </a:p>
        </p:txBody>
      </p:sp>
      <p:pic>
        <p:nvPicPr>
          <p:cNvPr id="2050" name="Picture 2" descr="SATIREDAY: Fairy Tale Ending - Queen Mob's Tea Hou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0364" y="2713703"/>
            <a:ext cx="3659011" cy="3701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5208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1729" y="206477"/>
            <a:ext cx="6135329" cy="64745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474838" y="368710"/>
            <a:ext cx="32151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Twinkl" pitchFamily="2" charset="0"/>
              </a:rPr>
              <a:t>Characteristics of a good guy.</a:t>
            </a:r>
            <a:endParaRPr lang="en-GB" sz="2400" dirty="0">
              <a:latin typeface="Twinkl" pitchFamily="2" charset="0"/>
            </a:endParaRPr>
          </a:p>
        </p:txBody>
      </p:sp>
      <p:pic>
        <p:nvPicPr>
          <p:cNvPr id="4" name="Picture 8" descr="Woman, Cinderella Fairy godmother Brothers Grimm Grimms' Fairy Tales, Fairy,  purple, violet png | PNGEg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522" y="1934583"/>
            <a:ext cx="2388083" cy="3284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459794" y="206477"/>
            <a:ext cx="5604387" cy="64745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7654412" y="368709"/>
            <a:ext cx="32151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Twinkl" pitchFamily="2" charset="0"/>
              </a:rPr>
              <a:t>Characteristics of a bad guy.</a:t>
            </a:r>
            <a:endParaRPr lang="en-GB" sz="2400" dirty="0">
              <a:latin typeface="Twinkl" pitchFamily="2" charset="0"/>
            </a:endParaRPr>
          </a:p>
        </p:txBody>
      </p:sp>
      <p:pic>
        <p:nvPicPr>
          <p:cNvPr id="3074" name="Picture 2" descr="You Missed These 66 Hidden Secrets In Disney Movies. Each One Just Blew My  Mind. – ViralNov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922" y="1934583"/>
            <a:ext cx="3951290" cy="2948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228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6697" y="206478"/>
            <a:ext cx="4896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Twinkl SemiBold" pitchFamily="2" charset="0"/>
              </a:rPr>
              <a:t>Your Task:</a:t>
            </a:r>
            <a:endParaRPr lang="en-GB" sz="3600" dirty="0">
              <a:latin typeface="Twinkl SemiBold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4968" y="1017639"/>
            <a:ext cx="65630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Twinkl" pitchFamily="2" charset="0"/>
              </a:rPr>
              <a:t>Sort the characters into goodies and baddies. </a:t>
            </a:r>
            <a:endParaRPr lang="en-GB" sz="2400" dirty="0" smtClean="0">
              <a:latin typeface="Twinkl" pitchFamily="2" charset="0"/>
            </a:endParaRPr>
          </a:p>
          <a:p>
            <a:endParaRPr lang="en-GB" sz="2400" dirty="0">
              <a:latin typeface="Twinkl" pitchFamily="2" charset="0"/>
            </a:endParaRPr>
          </a:p>
          <a:p>
            <a:r>
              <a:rPr lang="en-GB" sz="2400" dirty="0" smtClean="0">
                <a:latin typeface="Twinkl" pitchFamily="2" charset="0"/>
              </a:rPr>
              <a:t>What characteristics do they have? </a:t>
            </a:r>
            <a:r>
              <a:rPr lang="en-GB" sz="2400" dirty="0" smtClean="0">
                <a:latin typeface="Twinkl" pitchFamily="2" charset="0"/>
              </a:rPr>
              <a:t>Record some words to describe their characteristics.</a:t>
            </a:r>
            <a:endParaRPr lang="en-GB" sz="2400" dirty="0" smtClean="0">
              <a:latin typeface="Twinkl" pitchFamily="2" charset="0"/>
            </a:endParaRPr>
          </a:p>
          <a:p>
            <a:endParaRPr lang="en-GB" sz="2400" dirty="0">
              <a:latin typeface="Twinkl" pitchFamily="2" charset="0"/>
            </a:endParaRPr>
          </a:p>
          <a:p>
            <a:r>
              <a:rPr lang="en-GB" sz="2400" b="1" dirty="0" smtClean="0">
                <a:latin typeface="Twinkl" pitchFamily="2" charset="0"/>
              </a:rPr>
              <a:t>Challenge: </a:t>
            </a:r>
            <a:r>
              <a:rPr lang="en-GB" sz="2400" dirty="0" smtClean="0">
                <a:latin typeface="Twinkl" pitchFamily="2" charset="0"/>
              </a:rPr>
              <a:t>write a sentence or 2 using ‘because’ to describe why your chosen character is good or bad. </a:t>
            </a:r>
            <a:endParaRPr lang="en-GB" sz="2400" dirty="0">
              <a:latin typeface="Twinkl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34929" y="4689987"/>
            <a:ext cx="1489587" cy="1297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8461641" y="1756302"/>
            <a:ext cx="2861187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>
                <a:latin typeface="Twinkl" pitchFamily="2" charset="0"/>
              </a:rPr>
              <a:t>What do you notice about the setting and the character?</a:t>
            </a:r>
            <a:endParaRPr lang="en-GB" sz="2400" dirty="0">
              <a:latin typeface="Twinkl" pitchFamily="2" charset="0"/>
            </a:endParaRPr>
          </a:p>
        </p:txBody>
      </p:sp>
      <p:pic>
        <p:nvPicPr>
          <p:cNvPr id="6146" name="Picture 2" descr="Image pre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3760532"/>
            <a:ext cx="3097468" cy="3097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495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FFAE7E6ECBA74C95B10E808C7AD93C" ma:contentTypeVersion="11" ma:contentTypeDescription="Create a new document." ma:contentTypeScope="" ma:versionID="e6063e8b43aca43edea4dafae65bed8d">
  <xsd:schema xmlns:xsd="http://www.w3.org/2001/XMLSchema" xmlns:xs="http://www.w3.org/2001/XMLSchema" xmlns:p="http://schemas.microsoft.com/office/2006/metadata/properties" xmlns:ns3="8bc69cc3-7eab-447f-a63e-ead98b0e9b89" targetNamespace="http://schemas.microsoft.com/office/2006/metadata/properties" ma:root="true" ma:fieldsID="998f556c75e07d79e8d69e4c9b7aae57" ns3:_="">
    <xsd:import namespace="8bc69cc3-7eab-447f-a63e-ead98b0e9b8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c69cc3-7eab-447f-a63e-ead98b0e9b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0CB426F-5070-4BF1-B851-31FEC6CFD3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c69cc3-7eab-447f-a63e-ead98b0e9b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F04AEE-FDDF-4CA6-8F33-5566994C5A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D2F5D6-8ED2-41AF-B1E9-D10E72D6B78A}">
  <ds:schemaRefs>
    <ds:schemaRef ds:uri="8bc69cc3-7eab-447f-a63e-ead98b0e9b89"/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213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Times New Roman</vt:lpstr>
      <vt:lpstr>Twinkl</vt:lpstr>
      <vt:lpstr>Twinkl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Bleakley</dc:creator>
  <cp:lastModifiedBy>Gemma Bleakley</cp:lastModifiedBy>
  <cp:revision>1</cp:revision>
  <dcterms:created xsi:type="dcterms:W3CDTF">2021-09-30T09:40:57Z</dcterms:created>
  <dcterms:modified xsi:type="dcterms:W3CDTF">2021-09-30T09:41:13Z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0x010100CEFFAE7E6ECBA74C95B10E808C7AD93C</vt:lpwstr>
  </property>
</Properties>
</file>