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8182" autoAdjust="0"/>
  </p:normalViewPr>
  <p:slideViewPr>
    <p:cSldViewPr snapToGrid="0">
      <p:cViewPr varScale="1">
        <p:scale>
          <a:sx n="57" d="100"/>
          <a:sy n="57" d="100"/>
        </p:scale>
        <p:origin x="12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2538EF-BF67-411B-9603-E6D83AF65787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911D06-20FD-482C-AE6A-1F5242C820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882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number gets bigger. </a:t>
            </a:r>
          </a:p>
          <a:p>
            <a:r>
              <a:rPr lang="en-GB" dirty="0" smtClean="0"/>
              <a:t>Model adding 5 children and then adding 2 more. What is the total?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1D06-20FD-482C-AE6A-1F5242C820D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908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40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897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757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273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40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600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117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733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50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53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34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269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1668" y="836022"/>
            <a:ext cx="10663645" cy="505532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GB" sz="4100" dirty="0">
                <a:solidFill>
                  <a:srgbClr val="0070C0"/>
                </a:solidFill>
                <a:latin typeface="Comic Sans MS" panose="030F0702030302020204" pitchFamily="66" charset="0"/>
              </a:rPr>
              <a:t>Reception LO: to subtract objects from a larger group and record using – and = symbols. </a:t>
            </a:r>
          </a:p>
          <a:p>
            <a:pPr algn="l"/>
            <a:r>
              <a:rPr lang="en-GB" sz="4100" dirty="0">
                <a:solidFill>
                  <a:srgbClr val="FF0000"/>
                </a:solidFill>
                <a:latin typeface="Comic Sans MS" panose="030F0702030302020204" pitchFamily="66" charset="0"/>
              </a:rPr>
              <a:t>Must: touch count accurately. </a:t>
            </a:r>
          </a:p>
          <a:p>
            <a:pPr algn="l"/>
            <a:r>
              <a:rPr lang="en-GB" sz="41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know a number gets smaller when you subtract</a:t>
            </a:r>
            <a:r>
              <a:rPr lang="en-GB" sz="41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</a:p>
          <a:p>
            <a:pPr algn="l"/>
            <a:r>
              <a:rPr lang="en-GB" sz="41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subtract using objects. </a:t>
            </a:r>
          </a:p>
          <a:p>
            <a:pPr algn="l"/>
            <a:endParaRPr lang="en-GB" sz="41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l"/>
            <a:r>
              <a:rPr lang="en-GB" sz="4100" dirty="0">
                <a:solidFill>
                  <a:srgbClr val="0070C0"/>
                </a:solidFill>
                <a:latin typeface="Comic Sans MS" panose="030F0702030302020204" pitchFamily="66" charset="0"/>
              </a:rPr>
              <a:t>Year 1 LO: to subtract single and two digit numbers using a number line. </a:t>
            </a:r>
          </a:p>
          <a:p>
            <a:pPr algn="l"/>
            <a:r>
              <a:rPr lang="en-GB" sz="4100" dirty="0">
                <a:solidFill>
                  <a:srgbClr val="FF0000"/>
                </a:solidFill>
                <a:latin typeface="Comic Sans MS" panose="030F0702030302020204" pitchFamily="66" charset="0"/>
              </a:rPr>
              <a:t>Must: read and write – and = symbols. </a:t>
            </a:r>
          </a:p>
          <a:p>
            <a:pPr algn="l"/>
            <a:r>
              <a:rPr lang="en-GB" sz="41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count back accurately on a number line.</a:t>
            </a:r>
          </a:p>
          <a:p>
            <a:pPr algn="l"/>
            <a:r>
              <a:rPr lang="en-GB" sz="41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solve subtraction word problems. </a:t>
            </a:r>
          </a:p>
          <a:p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8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0475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What do these symbols mean? Can you think of all the different words for these symbols?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10288"/>
            <a:ext cx="1709057" cy="27333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19900" dirty="0" smtClean="0"/>
              <a:t>+</a:t>
            </a:r>
            <a:endParaRPr lang="en-GB" sz="199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719354" y="3210288"/>
            <a:ext cx="1709057" cy="27333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9900" dirty="0"/>
              <a:t>-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745979" y="3210288"/>
            <a:ext cx="1709057" cy="27333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9900" dirty="0" smtClean="0"/>
              <a:t>=</a:t>
            </a:r>
            <a:endParaRPr lang="en-GB" sz="19900" dirty="0"/>
          </a:p>
        </p:txBody>
      </p:sp>
    </p:spTree>
    <p:extLst>
      <p:ext uri="{BB962C8B-B14F-4D97-AF65-F5344CB8AC3E}">
        <p14:creationId xmlns:p14="http://schemas.microsoft.com/office/powerpoint/2010/main" val="98674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1320316" y="1411184"/>
            <a:ext cx="4245428" cy="3082834"/>
          </a:xfrm>
          <a:prstGeom prst="cloudCallout">
            <a:avLst>
              <a:gd name="adj1" fmla="val -46987"/>
              <a:gd name="adj2" fmla="val 675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What happens </a:t>
            </a:r>
            <a:r>
              <a:rPr lang="en-GB" dirty="0" smtClean="0">
                <a:latin typeface="Comic Sans MS" panose="030F0702030302020204" pitchFamily="66" charset="0"/>
              </a:rPr>
              <a:t>to a number when you subtract from it?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432281" y="2071584"/>
            <a:ext cx="38927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5 </a:t>
            </a:r>
            <a:r>
              <a:rPr lang="en-GB" sz="3600" dirty="0" smtClean="0">
                <a:latin typeface="Comic Sans MS" panose="030F0702030302020204" pitchFamily="66" charset="0"/>
              </a:rPr>
              <a:t>- </a:t>
            </a:r>
            <a:r>
              <a:rPr lang="en-GB" sz="3600" dirty="0" smtClean="0">
                <a:latin typeface="Comic Sans MS" panose="030F0702030302020204" pitchFamily="66" charset="0"/>
              </a:rPr>
              <a:t>2 </a:t>
            </a:r>
            <a:r>
              <a:rPr lang="en-GB" sz="3600" dirty="0" smtClean="0">
                <a:latin typeface="Comic Sans MS" panose="030F0702030302020204" pitchFamily="66" charset="0"/>
              </a:rPr>
              <a:t>= 3</a:t>
            </a:r>
            <a:endParaRPr lang="en-GB" sz="3600" dirty="0" smtClean="0">
              <a:latin typeface="Comic Sans MS" panose="030F0702030302020204" pitchFamily="66" charset="0"/>
            </a:endParaRPr>
          </a:p>
          <a:p>
            <a:endParaRPr lang="en-GB" sz="3600" dirty="0">
              <a:latin typeface="Comic Sans MS" panose="030F0702030302020204" pitchFamily="66" charset="0"/>
            </a:endParaRPr>
          </a:p>
          <a:p>
            <a:r>
              <a:rPr lang="en-GB" sz="3600" dirty="0" smtClean="0">
                <a:latin typeface="Comic Sans MS" panose="030F0702030302020204" pitchFamily="66" charset="0"/>
              </a:rPr>
              <a:t>7 </a:t>
            </a:r>
            <a:r>
              <a:rPr lang="en-GB" sz="3600" dirty="0" smtClean="0">
                <a:latin typeface="Comic Sans MS" panose="030F0702030302020204" pitchFamily="66" charset="0"/>
              </a:rPr>
              <a:t>- </a:t>
            </a:r>
            <a:r>
              <a:rPr lang="en-GB" sz="3600" dirty="0">
                <a:latin typeface="Comic Sans MS" panose="030F0702030302020204" pitchFamily="66" charset="0"/>
              </a:rPr>
              <a:t>5</a:t>
            </a:r>
            <a:r>
              <a:rPr lang="en-GB" sz="3600" dirty="0" smtClean="0">
                <a:latin typeface="Comic Sans MS" panose="030F0702030302020204" pitchFamily="66" charset="0"/>
              </a:rPr>
              <a:t> = 2</a:t>
            </a:r>
            <a:endParaRPr lang="en-GB" sz="3600" dirty="0" smtClean="0">
              <a:latin typeface="Comic Sans MS" panose="030F0702030302020204" pitchFamily="66" charset="0"/>
            </a:endParaRPr>
          </a:p>
          <a:p>
            <a:endParaRPr lang="en-GB" sz="3600" dirty="0">
              <a:latin typeface="Comic Sans MS" panose="030F0702030302020204" pitchFamily="66" charset="0"/>
            </a:endParaRPr>
          </a:p>
          <a:p>
            <a:r>
              <a:rPr lang="en-GB" sz="3600" dirty="0" smtClean="0">
                <a:latin typeface="Comic Sans MS" panose="030F0702030302020204" pitchFamily="66" charset="0"/>
              </a:rPr>
              <a:t>6 </a:t>
            </a:r>
            <a:r>
              <a:rPr lang="en-GB" sz="3600" dirty="0" smtClean="0">
                <a:latin typeface="Comic Sans MS" panose="030F0702030302020204" pitchFamily="66" charset="0"/>
              </a:rPr>
              <a:t>- </a:t>
            </a:r>
            <a:r>
              <a:rPr lang="en-GB" sz="3600" dirty="0" smtClean="0">
                <a:latin typeface="Comic Sans MS" panose="030F0702030302020204" pitchFamily="66" charset="0"/>
              </a:rPr>
              <a:t>6 </a:t>
            </a:r>
            <a:r>
              <a:rPr lang="en-GB" sz="3600" dirty="0" smtClean="0">
                <a:latin typeface="Comic Sans MS" panose="030F0702030302020204" pitchFamily="66" charset="0"/>
              </a:rPr>
              <a:t>= 0</a:t>
            </a:r>
            <a:endParaRPr lang="en-GB" sz="3600" dirty="0" smtClean="0">
              <a:latin typeface="Comic Sans MS" panose="030F0702030302020204" pitchFamily="66" charset="0"/>
            </a:endParaRPr>
          </a:p>
          <a:p>
            <a:endParaRPr lang="en-GB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28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When we subtract the amount gets smaller.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388534" y="2502959"/>
            <a:ext cx="3386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888067" y="2502959"/>
            <a:ext cx="3386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2387600" y="2533651"/>
            <a:ext cx="3386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3403599" y="2523597"/>
            <a:ext cx="3386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2887133" y="2523597"/>
            <a:ext cx="3386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9838266" y="2092689"/>
            <a:ext cx="1709057" cy="273331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9900" dirty="0"/>
              <a:t>-</a:t>
            </a:r>
            <a:endParaRPr lang="en-GB" sz="19900" dirty="0"/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9948937" y="3861346"/>
            <a:ext cx="1709057" cy="27333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9900" dirty="0"/>
              <a:t>=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48865" y="2303452"/>
            <a:ext cx="470746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latin typeface="Comic Sans MS" panose="030F0702030302020204" pitchFamily="66" charset="0"/>
              </a:rPr>
              <a:t>5 - 2 = 3</a:t>
            </a:r>
          </a:p>
          <a:p>
            <a:endParaRPr lang="en-GB" dirty="0"/>
          </a:p>
        </p:txBody>
      </p:sp>
      <p:sp>
        <p:nvSpPr>
          <p:cNvPr id="17" name="Multiply 16"/>
          <p:cNvSpPr/>
          <p:nvPr/>
        </p:nvSpPr>
        <p:spPr>
          <a:xfrm>
            <a:off x="1296607" y="2496610"/>
            <a:ext cx="598105" cy="521229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Multiply 28"/>
          <p:cNvSpPr/>
          <p:nvPr/>
        </p:nvSpPr>
        <p:spPr>
          <a:xfrm>
            <a:off x="1714501" y="2476236"/>
            <a:ext cx="598105" cy="521229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2220679" y="2389711"/>
            <a:ext cx="1854200" cy="714387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276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9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>
                <a:latin typeface="Comic Sans MS" panose="030F0702030302020204" pitchFamily="66" charset="0"/>
              </a:rPr>
              <a:t>Try these using objects:</a:t>
            </a:r>
            <a:endParaRPr lang="en-GB" sz="5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3359"/>
            <a:ext cx="10515600" cy="438890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5 </a:t>
            </a:r>
            <a:r>
              <a:rPr lang="en-GB" dirty="0" smtClean="0">
                <a:latin typeface="Comic Sans MS" panose="030F0702030302020204" pitchFamily="66" charset="0"/>
              </a:rPr>
              <a:t>- </a:t>
            </a:r>
            <a:r>
              <a:rPr lang="en-GB" dirty="0" smtClean="0">
                <a:latin typeface="Comic Sans MS" panose="030F0702030302020204" pitchFamily="66" charset="0"/>
              </a:rPr>
              <a:t>4 =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7 </a:t>
            </a:r>
            <a:r>
              <a:rPr lang="en-GB" dirty="0" smtClean="0">
                <a:latin typeface="Comic Sans MS" panose="030F0702030302020204" pitchFamily="66" charset="0"/>
              </a:rPr>
              <a:t>- </a:t>
            </a:r>
            <a:r>
              <a:rPr lang="en-GB" dirty="0" smtClean="0">
                <a:latin typeface="Comic Sans MS" panose="030F0702030302020204" pitchFamily="66" charset="0"/>
              </a:rPr>
              <a:t>5 =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12 </a:t>
            </a:r>
            <a:r>
              <a:rPr lang="en-GB" dirty="0" smtClean="0">
                <a:latin typeface="Comic Sans MS" panose="030F0702030302020204" pitchFamily="66" charset="0"/>
              </a:rPr>
              <a:t>- </a:t>
            </a:r>
            <a:r>
              <a:rPr lang="en-GB" dirty="0" smtClean="0">
                <a:latin typeface="Comic Sans MS" panose="030F0702030302020204" pitchFamily="66" charset="0"/>
              </a:rPr>
              <a:t>6 =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9- 6 =</a:t>
            </a:r>
            <a:endParaRPr lang="en-GB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4267200" y="1893359"/>
            <a:ext cx="3894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4766733" y="1893359"/>
            <a:ext cx="3894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5266266" y="1924051"/>
            <a:ext cx="3894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6282265" y="1913997"/>
            <a:ext cx="3894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5765799" y="1913997"/>
            <a:ext cx="3894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Multiply 59"/>
          <p:cNvSpPr/>
          <p:nvPr/>
        </p:nvSpPr>
        <p:spPr>
          <a:xfrm>
            <a:off x="4168628" y="1866636"/>
            <a:ext cx="598105" cy="521229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Multiply 60"/>
          <p:cNvSpPr/>
          <p:nvPr/>
        </p:nvSpPr>
        <p:spPr>
          <a:xfrm>
            <a:off x="4683580" y="1833298"/>
            <a:ext cx="598105" cy="521229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Multiply 61"/>
          <p:cNvSpPr/>
          <p:nvPr/>
        </p:nvSpPr>
        <p:spPr>
          <a:xfrm>
            <a:off x="5153480" y="1866636"/>
            <a:ext cx="598105" cy="521229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Multiply 62"/>
          <p:cNvSpPr/>
          <p:nvPr/>
        </p:nvSpPr>
        <p:spPr>
          <a:xfrm>
            <a:off x="5655733" y="1819276"/>
            <a:ext cx="598105" cy="521229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37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  <p:bldP spid="62" grpId="0" animBg="1"/>
      <p:bldP spid="6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When you subtract using a number line you count back. Try these on your number line.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2480733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600" dirty="0" smtClean="0">
                <a:latin typeface="Comic Sans MS" panose="030F0702030302020204" pitchFamily="66" charset="0"/>
              </a:rPr>
              <a:t>4 - 2 =</a:t>
            </a:r>
          </a:p>
          <a:p>
            <a:pPr marL="0" indent="0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600" dirty="0" smtClean="0">
                <a:latin typeface="Comic Sans MS" panose="030F0702030302020204" pitchFamily="66" charset="0"/>
              </a:rPr>
              <a:t>9 – 5 =</a:t>
            </a:r>
          </a:p>
          <a:p>
            <a:pPr marL="0" indent="0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600" dirty="0" smtClean="0">
                <a:latin typeface="Comic Sans MS" panose="030F0702030302020204" pitchFamily="66" charset="0"/>
              </a:rPr>
              <a:t>14 – 9 =</a:t>
            </a:r>
          </a:p>
          <a:p>
            <a:pPr marL="0" indent="0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600" dirty="0" smtClean="0">
                <a:latin typeface="Comic Sans MS" panose="030F0702030302020204" pitchFamily="66" charset="0"/>
              </a:rPr>
              <a:t>18 – 11 =</a:t>
            </a:r>
          </a:p>
          <a:p>
            <a:pPr marL="0" indent="0">
              <a:buNone/>
            </a:pPr>
            <a:endParaRPr lang="en-GB" sz="3600" dirty="0"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0516" y="2583921"/>
            <a:ext cx="6650197" cy="320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19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>
                <a:latin typeface="Comic Sans MS" panose="030F0702030302020204" pitchFamily="66" charset="0"/>
              </a:rPr>
              <a:t>Your Task:</a:t>
            </a:r>
            <a:endParaRPr lang="en-GB" sz="5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3013" y="3189023"/>
            <a:ext cx="4326467" cy="145944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000" b="1" dirty="0" smtClean="0">
                <a:latin typeface="Comic Sans MS" panose="030F0702030302020204" pitchFamily="66" charset="0"/>
              </a:rPr>
              <a:t>Reception: </a:t>
            </a:r>
            <a:r>
              <a:rPr lang="en-GB" sz="2000" dirty="0" smtClean="0">
                <a:latin typeface="Comic Sans MS" panose="030F0702030302020204" pitchFamily="66" charset="0"/>
              </a:rPr>
              <a:t>complete the something easier or something harder subtraction challenge sheet using counters to help you.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6667" y="1224756"/>
            <a:ext cx="4421716" cy="4953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24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Your Task: year 1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0267" y="1405466"/>
            <a:ext cx="3522133" cy="51477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309534" y="1405466"/>
            <a:ext cx="3522133" cy="51477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229600" y="1405467"/>
            <a:ext cx="3522133" cy="51477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38200" y="1540933"/>
            <a:ext cx="2768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Something easier: </a:t>
            </a:r>
            <a:r>
              <a:rPr lang="en-GB" sz="2800" dirty="0" smtClean="0"/>
              <a:t>use counters to subtract and find out how many counters you have left. </a:t>
            </a:r>
            <a:endParaRPr lang="en-GB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4686299" y="1690688"/>
            <a:ext cx="276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Year 1: </a:t>
            </a:r>
            <a:r>
              <a:rPr lang="en-GB" dirty="0" smtClean="0"/>
              <a:t>Use a number line to solve the </a:t>
            </a:r>
            <a:r>
              <a:rPr lang="en-GB" dirty="0" smtClean="0"/>
              <a:t>subtraction number sentences. Show your working out. There are two levels of challenge to choose from. 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8606366" y="1576868"/>
            <a:ext cx="276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Something harder: </a:t>
            </a:r>
            <a:r>
              <a:rPr lang="en-GB" dirty="0" smtClean="0"/>
              <a:t>Complete some </a:t>
            </a:r>
            <a:r>
              <a:rPr lang="en-GB" dirty="0" smtClean="0"/>
              <a:t>of the subtraction word problems. Show your working out. 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3979332"/>
            <a:ext cx="3517900" cy="203667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8920" y="4248913"/>
            <a:ext cx="3087158" cy="1515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44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309</Words>
  <Application>Microsoft Office PowerPoint</Application>
  <PresentationFormat>Widescreen</PresentationFormat>
  <Paragraphs>48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Office Theme</vt:lpstr>
      <vt:lpstr>PowerPoint Presentation</vt:lpstr>
      <vt:lpstr>What do these symbols mean? Can you think of all the different words for these symbols? </vt:lpstr>
      <vt:lpstr>PowerPoint Presentation</vt:lpstr>
      <vt:lpstr>When we subtract the amount gets smaller. </vt:lpstr>
      <vt:lpstr>Try these using objects:</vt:lpstr>
      <vt:lpstr>When you subtract using a number line you count back. Try these on your number line. </vt:lpstr>
      <vt:lpstr>Your Task:</vt:lpstr>
      <vt:lpstr>Your Task: year 1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number sentences</dc:title>
  <dc:creator>Gemma Bleakley</dc:creator>
  <cp:lastModifiedBy>Gemma Bleakley</cp:lastModifiedBy>
  <cp:revision>10</cp:revision>
  <dcterms:created xsi:type="dcterms:W3CDTF">2020-01-30T11:04:17Z</dcterms:created>
  <dcterms:modified xsi:type="dcterms:W3CDTF">2021-04-18T19:49:57Z</dcterms:modified>
</cp:coreProperties>
</file>