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71" r:id="rId7"/>
    <p:sldId id="272" r:id="rId8"/>
    <p:sldId id="273" r:id="rId9"/>
    <p:sldId id="27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2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5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8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87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8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42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9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9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50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59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9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87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42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B51A-4865-4706-83C0-423B63C0B32F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ED0A8-D63D-46F4-9637-EFFCA68E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0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994" y="4470400"/>
            <a:ext cx="9144000" cy="23876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add and subtract by counting on and back. 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Must: order numbers to 20. 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count forwards on a number line to add.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count back on a number line to subtract. </a:t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draw arrays to solve multiplication calculations. 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Must: counts rows and columns.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draw an array accurately. </a:t>
            </a: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solve mixed multiplication problems. </a:t>
            </a:r>
            <a:r>
              <a:rPr lang="en-GB" dirty="0">
                <a:solidFill>
                  <a:srgbClr val="00B050"/>
                </a:solidFill>
              </a:rPr>
              <a:t/>
            </a:r>
            <a:br>
              <a:rPr lang="en-GB" dirty="0">
                <a:solidFill>
                  <a:srgbClr val="00B050"/>
                </a:solidFill>
              </a:rPr>
            </a:b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Your task: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Select your task sheet according to how confident you are feeling!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1667692" y="2486002"/>
            <a:ext cx="2978332" cy="2690949"/>
          </a:xfrm>
          <a:prstGeom prst="cloudCallout">
            <a:avLst>
              <a:gd name="adj1" fmla="val 43197"/>
              <a:gd name="adj2" fmla="val 850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Can you draw the array to match the calculation?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35931" y="3448595"/>
            <a:ext cx="39449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Comic Sans MS" panose="030F0702030302020204" pitchFamily="66" charset="0"/>
              </a:rPr>
              <a:t>Challenge: </a:t>
            </a:r>
            <a:r>
              <a:rPr lang="en-GB" sz="2400" dirty="0" smtClean="0">
                <a:latin typeface="Comic Sans MS" panose="030F0702030302020204" pitchFamily="66" charset="0"/>
              </a:rPr>
              <a:t>Draw an array for a partner. Swap and write the matching calculation. Check each other’s answers.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69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Name that symbol!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1923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700" dirty="0"/>
              <a:t>x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00005" y="1825625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/>
              <a:t>=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61417" y="149225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 smtClean="0"/>
              <a:t>+</a:t>
            </a:r>
            <a:endParaRPr lang="en-GB" sz="287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571808" y="3075306"/>
            <a:ext cx="219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87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2997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47229" y="1469213"/>
            <a:ext cx="3853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Arrays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have rows.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1100" y="4224643"/>
            <a:ext cx="3002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Arrays are when we build rows and columns.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547" y="3689561"/>
            <a:ext cx="1948403" cy="214062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4367699" y="4194906"/>
            <a:ext cx="3168857" cy="1181974"/>
          </a:xfrm>
          <a:prstGeom prst="wedgeRoundRectCallout">
            <a:avLst>
              <a:gd name="adj1" fmla="val 64294"/>
              <a:gd name="adj2" fmla="val 773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83" y="1449808"/>
            <a:ext cx="1107940" cy="8091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3" y="2015698"/>
            <a:ext cx="1107940" cy="8091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318" y="2015698"/>
            <a:ext cx="1107940" cy="80917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223" y="2015698"/>
            <a:ext cx="1107940" cy="80917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128" y="2015698"/>
            <a:ext cx="1107940" cy="80917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034" y="2015698"/>
            <a:ext cx="1107940" cy="80917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83" y="2044931"/>
            <a:ext cx="1107940" cy="8091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83" y="2640054"/>
            <a:ext cx="1107940" cy="80917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83" y="3235177"/>
            <a:ext cx="1107940" cy="80917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983" y="3830301"/>
            <a:ext cx="1107940" cy="80917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 rot="16200000">
            <a:off x="5365174" y="788518"/>
            <a:ext cx="677108" cy="45582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Arrays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have columns.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9484950" y="313509"/>
            <a:ext cx="2454501" cy="2076994"/>
          </a:xfrm>
          <a:prstGeom prst="cloudCallout">
            <a:avLst>
              <a:gd name="adj1" fmla="val -53829"/>
              <a:gd name="adj2" fmla="val 713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Let’s recap!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22552 -0.0097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5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3" grpId="0" animBg="1"/>
      <p:bldP spid="23" grpId="0"/>
      <p:bldP spid="23" grpId="1"/>
      <p:bldP spid="2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latin typeface="Comic Sans MS" panose="030F0702030302020204" pitchFamily="66" charset="0"/>
              </a:rPr>
              <a:t>3 x 2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8843554" y="4117589"/>
            <a:ext cx="2860765" cy="2351314"/>
          </a:xfrm>
          <a:prstGeom prst="cloudCallout">
            <a:avLst>
              <a:gd name="adj1" fmla="val 62272"/>
              <a:gd name="adj2" fmla="val 5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tip: Can you count in 2/5/10?</a:t>
            </a:r>
            <a:endParaRPr lang="en-GB" dirty="0"/>
          </a:p>
        </p:txBody>
      </p:sp>
      <p:sp>
        <p:nvSpPr>
          <p:cNvPr id="12" name="Cloud Callout 11"/>
          <p:cNvSpPr/>
          <p:nvPr/>
        </p:nvSpPr>
        <p:spPr>
          <a:xfrm>
            <a:off x="9113520" y="1474538"/>
            <a:ext cx="2860765" cy="2351314"/>
          </a:xfrm>
          <a:prstGeom prst="cloudCallout">
            <a:avLst>
              <a:gd name="adj1" fmla="val -58276"/>
              <a:gd name="adj2" fmla="val 69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Top tip: remember to line up the rows and columns carefully!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58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latin typeface="Comic Sans MS" panose="030F0702030302020204" pitchFamily="66" charset="0"/>
              </a:rPr>
              <a:t>5 x 2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65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latin typeface="Comic Sans MS" panose="030F0702030302020204" pitchFamily="66" charset="0"/>
              </a:rPr>
              <a:t>3 x 5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13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2</a:t>
            </a:r>
            <a:r>
              <a:rPr lang="en-GB" sz="7200" dirty="0" smtClean="0">
                <a:latin typeface="Comic Sans MS" panose="030F0702030302020204" pitchFamily="66" charset="0"/>
              </a:rPr>
              <a:t> x 10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5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latin typeface="Comic Sans MS" panose="030F0702030302020204" pitchFamily="66" charset="0"/>
              </a:rPr>
              <a:t>6</a:t>
            </a:r>
            <a:r>
              <a:rPr lang="en-GB" sz="7200" dirty="0" smtClean="0">
                <a:latin typeface="Comic Sans MS" panose="030F0702030302020204" pitchFamily="66" charset="0"/>
              </a:rPr>
              <a:t> x 2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96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On your whiteboard, </a:t>
            </a:r>
            <a:r>
              <a:rPr lang="en-GB" dirty="0" smtClean="0">
                <a:latin typeface="Comic Sans MS" panose="030F0702030302020204" pitchFamily="66" charset="0"/>
              </a:rPr>
              <a:t>draw the array to match the calculation.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3303" y="3304902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 smtClean="0">
                <a:latin typeface="Comic Sans MS" panose="030F0702030302020204" pitchFamily="66" charset="0"/>
              </a:rPr>
              <a:t>5 x 5 =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3039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8.8|7.6|3.1|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204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Reception LO: add and subtract by counting on and back.  Must: order numbers to 20.  Should: count forwards on a number line to add. Could: count back on a number line to subtract.   Year 1 LO: to draw arrays to solve multiplication calculations.  Must: counts rows and columns. Should: draw an array accurately.  Could: solve mixed multiplication problems.  </vt:lpstr>
      <vt:lpstr>Name that symbol!</vt:lpstr>
      <vt:lpstr>PowerPoint Presentation</vt:lpstr>
      <vt:lpstr>On your whiteboard, draw the array to match the calculation. </vt:lpstr>
      <vt:lpstr>On your whiteboard, draw the array to match the calculation. </vt:lpstr>
      <vt:lpstr>On your whiteboard, draw the array to match the calculation. </vt:lpstr>
      <vt:lpstr>On your whiteboard, draw the array to match the calculation. </vt:lpstr>
      <vt:lpstr>On your whiteboard, draw the array to match the calculation. </vt:lpstr>
      <vt:lpstr>On your whiteboard, draw the array to match the calculation. 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10</cp:revision>
  <dcterms:created xsi:type="dcterms:W3CDTF">2021-05-06T09:14:44Z</dcterms:created>
  <dcterms:modified xsi:type="dcterms:W3CDTF">2021-05-09T13:52:33Z</dcterms:modified>
</cp:coreProperties>
</file>