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4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6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5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10960099" y="6517938"/>
            <a:ext cx="1887255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142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10960099" y="6517938"/>
            <a:ext cx="1887255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4945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10960099" y="6517938"/>
            <a:ext cx="1887255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639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8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6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8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EB04-8ADF-4BAD-92F2-C2FA19C872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9080-C25A-4291-BE22-E64B69951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136" y="26416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LO: </a:t>
            </a:r>
            <a:r>
              <a:rPr lang="en-GB" dirty="0" smtClean="0"/>
              <a:t>To understand the meaning of some Jewish symbols.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3" y="92438"/>
            <a:ext cx="2448465" cy="28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9272" y="582226"/>
            <a:ext cx="404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w/c 11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January 2020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535" y="3530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0" y="284701"/>
            <a:ext cx="580526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Task: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Can you label the symbols using the word bank to help you?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604" y="284701"/>
            <a:ext cx="4500996" cy="6301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302" y="3435398"/>
            <a:ext cx="2438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Something easier: </a:t>
            </a:r>
            <a:r>
              <a:rPr lang="en-GB" sz="2000" dirty="0" smtClean="0">
                <a:latin typeface="Comic Sans MS" panose="030F0702030302020204" pitchFamily="66" charset="0"/>
              </a:rPr>
              <a:t>cut the words in the word bank out and glue them in the correct places.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720" y="3449782"/>
            <a:ext cx="2757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Something harder: </a:t>
            </a:r>
            <a:r>
              <a:rPr lang="en-GB" sz="2000" dirty="0" smtClean="0">
                <a:latin typeface="Comic Sans MS" panose="030F0702030302020204" pitchFamily="66" charset="0"/>
              </a:rPr>
              <a:t>Can you write a sentence for each item to explain what it means or where it might be found?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4945" y="436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988" y="1730326"/>
            <a:ext cx="516284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Starter: Can you remember what happened in the story of Moses?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artoon illustration of biblical Moses parting the red sea. Download a Free  Preview or High Quality Adobe Illu… | Parting the red sea, Moses red sea,  Passover sto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"/>
          <a:stretch/>
        </p:blipFill>
        <p:spPr bwMode="auto">
          <a:xfrm>
            <a:off x="6682154" y="873308"/>
            <a:ext cx="4731123" cy="48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546" y="1730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99" y="333227"/>
            <a:ext cx="3999977" cy="299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961">
            <a:off x="8166004" y="235542"/>
            <a:ext cx="3305432" cy="330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78" y="3545265"/>
            <a:ext cx="4620426" cy="308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804">
            <a:off x="3584889" y="2934201"/>
            <a:ext cx="2411156" cy="3625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2046288" y="6569075"/>
            <a:ext cx="8153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</a:rPr>
              <a:t>Photos courtesy of Ian Muttoo, Roller Coaster Philosophy, Free Grunge Textures and Contando Estrelas (@flickr.com) - granted under creative commons licence - attribution</a:t>
            </a:r>
          </a:p>
        </p:txBody>
      </p:sp>
      <p:pic>
        <p:nvPicPr>
          <p:cNvPr id="6151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391" y="274519"/>
            <a:ext cx="3438525" cy="28704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10077" y="285590"/>
            <a:ext cx="267242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unkFive Roman" panose="00000500000000000000" pitchFamily="50" charset="0"/>
                <a:cs typeface="Arial" panose="020B0604020202020204" pitchFamily="34" charset="0"/>
              </a:rPr>
              <a:t>What is a Symbol?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391254" y="1293694"/>
            <a:ext cx="331006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A symbol is a mark or character.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Have you seen any of these symbols </a:t>
            </a:r>
            <a:r>
              <a:rPr lang="en-GB" altLang="en-US" sz="2000" dirty="0" smtClean="0"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before?</a:t>
            </a:r>
            <a:endParaRPr lang="en-GB" altLang="en-US" sz="2000" dirty="0">
              <a:latin typeface="Sassoon Infant Rg" pitchFamily="50" charset="0"/>
              <a:ea typeface="Sassoon Infant Rg" pitchFamily="50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1254" y="3334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BD99616-4A40-4AA8-8D25-8295A95D2789}"/>
              </a:ext>
            </a:extLst>
          </p:cNvPr>
          <p:cNvSpPr/>
          <p:nvPr/>
        </p:nvSpPr>
        <p:spPr>
          <a:xfrm>
            <a:off x="2449551" y="697108"/>
            <a:ext cx="8006576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13C19-97AB-450A-B52F-AF571C7B73A7}"/>
              </a:ext>
            </a:extLst>
          </p:cNvPr>
          <p:cNvSpPr txBox="1">
            <a:spLocks/>
          </p:cNvSpPr>
          <p:nvPr/>
        </p:nvSpPr>
        <p:spPr>
          <a:xfrm>
            <a:off x="2342802" y="52969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Where Do Jews Go to Worship?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15511" y="1629112"/>
            <a:ext cx="8220075" cy="743444"/>
            <a:chOff x="491510" y="1629112"/>
            <a:chExt cx="8220075" cy="7434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E5737C1-E68C-442B-904A-AA843FD5DF8C}"/>
                </a:ext>
              </a:extLst>
            </p:cNvPr>
            <p:cNvSpPr/>
            <p:nvPr/>
          </p:nvSpPr>
          <p:spPr>
            <a:xfrm>
              <a:off x="682284" y="1629112"/>
              <a:ext cx="7838528" cy="74344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E642969D-8133-4577-9BEB-86350B158F13}"/>
                </a:ext>
              </a:extLst>
            </p:cNvPr>
            <p:cNvSpPr txBox="1">
              <a:spLocks/>
            </p:cNvSpPr>
            <p:nvPr/>
          </p:nvSpPr>
          <p:spPr>
            <a:xfrm>
              <a:off x="491510" y="1692192"/>
              <a:ext cx="8220075" cy="63499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0" dirty="0">
                  <a:latin typeface="+mn-lt"/>
                </a:rPr>
                <a:t>A synagogue is a sacred building where Jewish people go to worship. 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6434969" y="2886891"/>
            <a:ext cx="3609844" cy="2342358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2ECCB-6682-4185-8152-9AB2E06A5E8B}"/>
              </a:ext>
            </a:extLst>
          </p:cNvPr>
          <p:cNvSpPr txBox="1"/>
          <p:nvPr/>
        </p:nvSpPr>
        <p:spPr>
          <a:xfrm>
            <a:off x="7076606" y="3100220"/>
            <a:ext cx="239934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 word synagogue means ‘meeting place’ in Greek.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29A587-B821-4F10-AB63-D1FE2E3A8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16"/>
          <a:stretch/>
        </p:blipFill>
        <p:spPr>
          <a:xfrm>
            <a:off x="2449551" y="2495386"/>
            <a:ext cx="3578291" cy="4190485"/>
          </a:xfrm>
          <a:prstGeom prst="rect">
            <a:avLst/>
          </a:prstGeom>
          <a:ln w="38100">
            <a:solidFill>
              <a:srgbClr val="F15A78"/>
            </a:solidFill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382" y="722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74660" y="341677"/>
            <a:ext cx="5998230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unkFive Roman" panose="00000500000000000000" pitchFamily="50" charset="0"/>
                <a:cs typeface="Arial" panose="020B0604020202020204" pitchFamily="34" charset="0"/>
              </a:rPr>
              <a:t>Jewish Symbols</a:t>
            </a:r>
          </a:p>
        </p:txBody>
      </p:sp>
      <p:pic>
        <p:nvPicPr>
          <p:cNvPr id="717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7" y="544236"/>
            <a:ext cx="3288518" cy="37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6376" y="2225824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</a:t>
            </a:r>
            <a:r>
              <a:rPr lang="en-GB" sz="2400" dirty="0">
                <a:latin typeface="Comic Sans MS" panose="030F0702030302020204" pitchFamily="66" charset="0"/>
              </a:rPr>
              <a:t>Star of David, known in Hebrew as the Shield of </a:t>
            </a:r>
            <a:r>
              <a:rPr lang="en-GB" sz="2400" dirty="0" smtClean="0">
                <a:latin typeface="Comic Sans MS" panose="030F0702030302020204" pitchFamily="66" charset="0"/>
              </a:rPr>
              <a:t>David, </a:t>
            </a:r>
            <a:r>
              <a:rPr lang="en-GB" sz="2400" dirty="0">
                <a:latin typeface="Comic Sans MS" panose="030F0702030302020204" pitchFamily="66" charset="0"/>
              </a:rPr>
              <a:t>is a generally recognized symbol </a:t>
            </a:r>
            <a:r>
              <a:rPr lang="en-GB" sz="2400" dirty="0" smtClean="0">
                <a:latin typeface="Comic Sans MS" panose="030F0702030302020204" pitchFamily="66" charset="0"/>
              </a:rPr>
              <a:t>Judaism.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It is an important symbol in the Jewish faith and is often seen in windows of synagogues.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685" y="3927475"/>
            <a:ext cx="4114800" cy="27622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6831" y="2225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1670711" y="1148203"/>
            <a:ext cx="8758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Here is a </a:t>
            </a:r>
            <a:r>
              <a:rPr lang="en-GB" altLang="en-US" sz="2000" b="1" dirty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menorah</a:t>
            </a:r>
            <a:r>
              <a:rPr lang="en-GB" altLang="en-US" sz="2000" dirty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 which is used during a special Jewish festival called Hanukkah</a:t>
            </a:r>
            <a:r>
              <a:rPr lang="en-GB" altLang="en-US" sz="2000" dirty="0" smtClean="0">
                <a:solidFill>
                  <a:schemeClr val="bg1"/>
                </a:solidFill>
                <a:latin typeface="Sassoon Infant Rg" pitchFamily="50" charset="0"/>
                <a:ea typeface="Sassoon Infant Rg" pitchFamily="50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2000" b="0" dirty="0" smtClean="0">
                <a:latin typeface="Twinkl" pitchFamily="50" charset="0"/>
              </a:rPr>
              <a:t>Moses created the first Menorah according to God’s instructions, while out in the wilderness.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>
              <a:solidFill>
                <a:schemeClr val="bg1"/>
              </a:solidFill>
              <a:latin typeface="Sassoon Infant Rg" pitchFamily="50" charset="0"/>
              <a:ea typeface="Sassoon Infant Rg" pitchFamily="50" charset="0"/>
              <a:cs typeface="Arial" panose="020B0604020202020204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74475" y="380642"/>
            <a:ext cx="5998230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unkFive Roman" panose="00000500000000000000" pitchFamily="50" charset="0"/>
                <a:cs typeface="Arial" panose="020B0604020202020204" pitchFamily="34" charset="0"/>
              </a:rPr>
              <a:t>Jewish Symbols</a:t>
            </a:r>
          </a:p>
        </p:txBody>
      </p:sp>
      <p:pic>
        <p:nvPicPr>
          <p:cNvPr id="819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2" y="2666347"/>
            <a:ext cx="2830087" cy="38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168B6-A141-4B87-BA7D-69B6F83ED2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706" y="2666347"/>
            <a:ext cx="3096240" cy="40654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111" y="1200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2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264"/>
          <a:stretch>
            <a:fillRect/>
          </a:stretch>
        </p:blipFill>
        <p:spPr bwMode="auto">
          <a:xfrm>
            <a:off x="849312" y="-104775"/>
            <a:ext cx="9175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64583" y="4417123"/>
            <a:ext cx="4215166" cy="1938992"/>
            <a:chOff x="1128287" y="7054751"/>
            <a:chExt cx="8331200" cy="1234329"/>
          </a:xfrm>
        </p:grpSpPr>
        <p:sp>
          <p:nvSpPr>
            <p:cNvPr id="8" name="Rectangle 7"/>
            <p:cNvSpPr/>
            <p:nvPr/>
          </p:nvSpPr>
          <p:spPr>
            <a:xfrm>
              <a:off x="1128287" y="7067889"/>
              <a:ext cx="8331200" cy="1218209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24" name="TextBox 16"/>
            <p:cNvSpPr txBox="1">
              <a:spLocks noChangeArrowheads="1"/>
            </p:cNvSpPr>
            <p:nvPr/>
          </p:nvSpPr>
          <p:spPr bwMode="auto">
            <a:xfrm>
              <a:off x="1350038" y="7054751"/>
              <a:ext cx="7887697" cy="123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2000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This is a </a:t>
              </a:r>
              <a:r>
                <a:rPr lang="en-GB" altLang="en-US" sz="2000" b="1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mezuzah</a:t>
              </a:r>
              <a:r>
                <a:rPr lang="en-GB" altLang="en-US" sz="2000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 which is found by the </a:t>
              </a:r>
              <a:r>
                <a:rPr lang="en-GB" altLang="en-US" sz="2000" dirty="0" smtClean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doorway </a:t>
              </a:r>
              <a:r>
                <a:rPr lang="en-GB" altLang="en-US" sz="2000" dirty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of many Jewish </a:t>
              </a:r>
              <a:r>
                <a:rPr lang="en-GB" altLang="en-US" sz="2000" dirty="0" smtClean="0">
                  <a:latin typeface="Comic Sans MS" panose="030F0702030302020204" pitchFamily="66" charset="0"/>
                  <a:ea typeface="Sassoon Infant Rg" pitchFamily="50" charset="0"/>
                  <a:cs typeface="Arial" panose="020B0604020202020204" pitchFamily="34" charset="0"/>
                </a:rPr>
                <a:t>homes to complete the biblical commandment to write the word of God on doorways of your house. </a:t>
              </a:r>
              <a:endParaRPr lang="en-GB" altLang="en-US" sz="2000" dirty="0">
                <a:latin typeface="Comic Sans MS" panose="030F0702030302020204" pitchFamily="66" charset="0"/>
                <a:ea typeface="Sassoon Infant Rg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2046288" y="6569075"/>
            <a:ext cx="8153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</a:rPr>
              <a:t>Photos courtesy of Contando Estrelas (@flickr.com) - granted under creative commons licence - attribution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508" y="3610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5191760" y="4142147"/>
            <a:ext cx="3068320" cy="1414631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Rabbi means ‘teacher’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in Hebrew.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630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40" y="712290"/>
            <a:ext cx="9101019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Who Leads the Synagogue Service?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2475056" y="1648669"/>
            <a:ext cx="3842617" cy="17226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Rabbi</a:t>
            </a:r>
          </a:p>
          <a:p>
            <a:r>
              <a:rPr lang="en-GB" dirty="0">
                <a:solidFill>
                  <a:schemeClr val="tx1"/>
                </a:solidFill>
              </a:rPr>
              <a:t>A Rabbi is a Jewish spiritual leader who will often lead services at the synagogue on the holy day (Shabbat) and during festivals.</a:t>
            </a:r>
          </a:p>
        </p:txBody>
      </p:sp>
      <p:pic>
        <p:nvPicPr>
          <p:cNvPr id="6" name="Rabbi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8" t="1744" r="25505" b="2805"/>
          <a:stretch>
            <a:fillRect/>
          </a:stretch>
        </p:blipFill>
        <p:spPr bwMode="auto">
          <a:xfrm>
            <a:off x="7426037" y="1347130"/>
            <a:ext cx="2401455" cy="540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9898" y="1706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ynagogue, Religion, Judaism, Jews, Hebrew, Jew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051" y="917970"/>
            <a:ext cx="8255527" cy="5503686"/>
          </a:xfrm>
          <a:prstGeom prst="roundRect">
            <a:avLst>
              <a:gd name="adj" fmla="val 29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630750" y="619049"/>
            <a:ext cx="8930500" cy="119127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51" y="717535"/>
            <a:ext cx="8576311" cy="994306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Can You Find Some Jewish Symbols in This Synagogue?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5349" y="4705362"/>
            <a:ext cx="1337736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menorah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704" y="3635844"/>
            <a:ext cx="1784448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Star of David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84848" y="4890028"/>
            <a:ext cx="504056" cy="0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32942" y="3828288"/>
            <a:ext cx="413763" cy="10546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4238928" y="4005177"/>
            <a:ext cx="2504772" cy="1742209"/>
          </a:xfrm>
          <a:prstGeom prst="straightConnector1">
            <a:avLst/>
          </a:prstGeom>
          <a:ln w="5715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278" y="909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E9828E-3A19-46BC-8CBE-BAC072A0D374}">
  <ds:schemaRefs>
    <ds:schemaRef ds:uri="http://purl.org/dc/terms/"/>
    <ds:schemaRef ds:uri="810dadb4-62c1-4fd3-aef3-0db6a8571ff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5368E9-7563-492E-934C-AFF674F99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CCE9A0-AC5D-4547-8151-A3DC7328E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346</Words>
  <Application>Microsoft Office PowerPoint</Application>
  <PresentationFormat>Widescreen</PresentationFormat>
  <Paragraphs>33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ChunkFive Roman</vt:lpstr>
      <vt:lpstr>Comic Sans MS</vt:lpstr>
      <vt:lpstr>Sassoon Infant Rg</vt:lpstr>
      <vt:lpstr>Twinkl</vt:lpstr>
      <vt:lpstr>Twinkl SemiBold</vt:lpstr>
      <vt:lpstr>Office Theme</vt:lpstr>
      <vt:lpstr>LO: To understand the meaning of some Jewish symbols.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Leads the Synagogue Service? </vt:lpstr>
      <vt:lpstr>Can You Find Some Jewish Symbols in This Synagogue?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understand what Jewish symbols mean.</dc:title>
  <dc:creator>Emma Kelly</dc:creator>
  <cp:lastModifiedBy>Gemma Bleakley</cp:lastModifiedBy>
  <cp:revision>11</cp:revision>
  <dcterms:created xsi:type="dcterms:W3CDTF">2020-12-28T12:35:38Z</dcterms:created>
  <dcterms:modified xsi:type="dcterms:W3CDTF">2021-01-08T11:04:45Z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