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7" r:id="rId2"/>
    <p:sldId id="264" r:id="rId3"/>
    <p:sldId id="277" r:id="rId4"/>
    <p:sldId id="265" r:id="rId5"/>
    <p:sldId id="272" r:id="rId6"/>
    <p:sldId id="273" r:id="rId7"/>
    <p:sldId id="274" r:id="rId8"/>
    <p:sldId id="268" r:id="rId9"/>
    <p:sldId id="266" r:id="rId10"/>
    <p:sldId id="267" r:id="rId11"/>
    <p:sldId id="275" r:id="rId12"/>
    <p:sldId id="269" r:id="rId13"/>
    <p:sldId id="270" r:id="rId14"/>
    <p:sldId id="262" r:id="rId15"/>
    <p:sldId id="276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72000" autoAdjust="0"/>
  </p:normalViewPr>
  <p:slideViewPr>
    <p:cSldViewPr snapToGrid="0">
      <p:cViewPr varScale="1">
        <p:scale>
          <a:sx n="53" d="100"/>
          <a:sy n="53" d="100"/>
        </p:scale>
        <p:origin x="141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E86252-DC5D-4B70-8D2B-79D0566DFFF7}" type="datetimeFigureOut">
              <a:rPr lang="en-GB" smtClean="0"/>
              <a:t>21/09/2021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D3C5F9-3539-49CD-8876-E19100475F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73071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876644-D668-4547-9829-99B1EA3E6D45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94761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Recap nouns and verbs. </a:t>
            </a:r>
          </a:p>
          <a:p>
            <a:endParaRPr lang="en-GB" dirty="0" smtClean="0"/>
          </a:p>
          <a:p>
            <a:r>
              <a:rPr lang="en-GB" dirty="0" smtClean="0"/>
              <a:t>A noun is a person,</a:t>
            </a:r>
            <a:r>
              <a:rPr lang="en-GB" baseline="0" dirty="0" smtClean="0"/>
              <a:t> place or thing.</a:t>
            </a:r>
          </a:p>
          <a:p>
            <a:endParaRPr lang="en-GB" baseline="0" dirty="0" smtClean="0"/>
          </a:p>
          <a:p>
            <a:r>
              <a:rPr lang="en-GB" baseline="0" dirty="0" smtClean="0"/>
              <a:t>A verb describes an action. Today we are going to practise writing some verbs in the past tense but first to remind ourselves of nouns and verbs lets play a quick game of Simon says.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D3C5F9-3539-49CD-8876-E19100475F76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24145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Which word is</a:t>
            </a:r>
            <a:r>
              <a:rPr lang="en-GB" baseline="0" dirty="0" smtClean="0"/>
              <a:t> the action word? Let’s change it into the past tense by adding –ed. 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D3C5F9-3539-49CD-8876-E19100475F76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92801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Some verbs are irregular and break the rules when being changed</a:t>
            </a:r>
            <a:r>
              <a:rPr lang="en-GB" baseline="0" dirty="0" smtClean="0"/>
              <a:t> into the past tense! Let’s look at some examples.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D3C5F9-3539-49CD-8876-E19100475F76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92855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aseline="0" dirty="0" smtClean="0"/>
              <a:t>3 levels of challenge.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D3C5F9-3539-49CD-8876-E19100475F76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38098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FA37F-6F66-49EA-8CFB-4C9928FA2953}" type="datetimeFigureOut">
              <a:rPr lang="en-GB" smtClean="0"/>
              <a:t>21/09/2021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096AE-A923-4DA1-9ED6-F0C9CC57CD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3573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FA37F-6F66-49EA-8CFB-4C9928FA2953}" type="datetimeFigureOut">
              <a:rPr lang="en-GB" smtClean="0"/>
              <a:t>21/09/2021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096AE-A923-4DA1-9ED6-F0C9CC57CD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59359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FA37F-6F66-49EA-8CFB-4C9928FA2953}" type="datetimeFigureOut">
              <a:rPr lang="en-GB" smtClean="0"/>
              <a:t>21/09/2021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096AE-A923-4DA1-9ED6-F0C9CC57CD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6972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FA37F-6F66-49EA-8CFB-4C9928FA2953}" type="datetimeFigureOut">
              <a:rPr lang="en-GB" smtClean="0"/>
              <a:t>21/09/2021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096AE-A923-4DA1-9ED6-F0C9CC57CD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257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FA37F-6F66-49EA-8CFB-4C9928FA2953}" type="datetimeFigureOut">
              <a:rPr lang="en-GB" smtClean="0"/>
              <a:t>21/09/2021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096AE-A923-4DA1-9ED6-F0C9CC57CD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3601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FA37F-6F66-49EA-8CFB-4C9928FA2953}" type="datetimeFigureOut">
              <a:rPr lang="en-GB" smtClean="0"/>
              <a:t>21/09/2021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096AE-A923-4DA1-9ED6-F0C9CC57CD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7958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FA37F-6F66-49EA-8CFB-4C9928FA2953}" type="datetimeFigureOut">
              <a:rPr lang="en-GB" smtClean="0"/>
              <a:t>21/09/2021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096AE-A923-4DA1-9ED6-F0C9CC57CD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35082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FA37F-6F66-49EA-8CFB-4C9928FA2953}" type="datetimeFigureOut">
              <a:rPr lang="en-GB" smtClean="0"/>
              <a:t>21/09/2021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096AE-A923-4DA1-9ED6-F0C9CC57CD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38359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FA37F-6F66-49EA-8CFB-4C9928FA2953}" type="datetimeFigureOut">
              <a:rPr lang="en-GB" smtClean="0"/>
              <a:t>21/09/2021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096AE-A923-4DA1-9ED6-F0C9CC57CD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05941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FA37F-6F66-49EA-8CFB-4C9928FA2953}" type="datetimeFigureOut">
              <a:rPr lang="en-GB" smtClean="0"/>
              <a:t>21/09/2021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096AE-A923-4DA1-9ED6-F0C9CC57CD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14296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FA37F-6F66-49EA-8CFB-4C9928FA2953}" type="datetimeFigureOut">
              <a:rPr lang="en-GB" smtClean="0"/>
              <a:t>21/09/2021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096AE-A923-4DA1-9ED6-F0C9CC57CD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92014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CFA37F-6F66-49EA-8CFB-4C9928FA2953}" type="datetimeFigureOut">
              <a:rPr lang="en-GB" smtClean="0"/>
              <a:t>21/09/2021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F096AE-A923-4DA1-9ED6-F0C9CC57CD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69233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805286" y="5405411"/>
            <a:ext cx="8901248" cy="1593668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latin typeface="Comic Sans MS" panose="030F0702030302020204" pitchFamily="66" charset="0"/>
              </a:rPr>
              <a:t>LO: to write sentences in the past tense.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pic>
        <p:nvPicPr>
          <p:cNvPr id="2050" name="Picture 2" descr="Wrong Thinking about being Right-Brained - Integrated Listeni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5711" y="470586"/>
            <a:ext cx="3700399" cy="27160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16086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881276" y="3128246"/>
            <a:ext cx="48167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latin typeface="SassoonPrimaryInfant" pitchFamily="2" charset="0"/>
              </a:rPr>
              <a:t>I </a:t>
            </a:r>
            <a:r>
              <a:rPr lang="en-GB" sz="3200" dirty="0" smtClean="0">
                <a:solidFill>
                  <a:srgbClr val="FF0000"/>
                </a:solidFill>
                <a:latin typeface="SassoonPrimaryInfant" pitchFamily="2" charset="0"/>
              </a:rPr>
              <a:t>throw</a:t>
            </a:r>
            <a:r>
              <a:rPr lang="en-GB" sz="3200" dirty="0" smtClean="0">
                <a:latin typeface="SassoonPrimaryInfant" pitchFamily="2" charset="0"/>
              </a:rPr>
              <a:t> the ball to my friend and she </a:t>
            </a:r>
            <a:r>
              <a:rPr lang="en-GB" sz="3200" dirty="0" smtClean="0">
                <a:solidFill>
                  <a:srgbClr val="FF0000"/>
                </a:solidFill>
                <a:latin typeface="SassoonPrimaryInfant" pitchFamily="2" charset="0"/>
              </a:rPr>
              <a:t>catches</a:t>
            </a:r>
            <a:r>
              <a:rPr lang="en-GB" sz="3200" dirty="0" smtClean="0">
                <a:latin typeface="SassoonPrimaryInfant" pitchFamily="2" charset="0"/>
              </a:rPr>
              <a:t> it.</a:t>
            </a:r>
            <a:endParaRPr lang="en-GB" sz="3200" dirty="0">
              <a:latin typeface="SassoonPrimaryInfant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81276" y="5510498"/>
            <a:ext cx="470566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latin typeface="SassoonPrimaryInfant" pitchFamily="2" charset="0"/>
              </a:rPr>
              <a:t>I </a:t>
            </a:r>
            <a:r>
              <a:rPr lang="en-GB" sz="3200" dirty="0" smtClean="0">
                <a:solidFill>
                  <a:srgbClr val="FF0000"/>
                </a:solidFill>
                <a:latin typeface="SassoonPrimaryInfant" pitchFamily="2" charset="0"/>
              </a:rPr>
              <a:t>threw</a:t>
            </a:r>
            <a:r>
              <a:rPr lang="en-GB" sz="3200" dirty="0" smtClean="0">
                <a:latin typeface="SassoonPrimaryInfant" pitchFamily="2" charset="0"/>
              </a:rPr>
              <a:t> the ball to my friend and she </a:t>
            </a:r>
            <a:r>
              <a:rPr lang="en-GB" sz="3200" dirty="0" smtClean="0">
                <a:solidFill>
                  <a:srgbClr val="FF0000"/>
                </a:solidFill>
                <a:latin typeface="SassoonPrimaryInfant" pitchFamily="2" charset="0"/>
              </a:rPr>
              <a:t>caught</a:t>
            </a:r>
            <a:r>
              <a:rPr lang="en-GB" sz="3200" dirty="0" smtClean="0">
                <a:latin typeface="SassoonPrimaryInfant" pitchFamily="2" charset="0"/>
              </a:rPr>
              <a:t> it. </a:t>
            </a:r>
            <a:endParaRPr lang="en-GB" sz="3200" dirty="0">
              <a:latin typeface="SassoonPrimaryInfant" pitchFamily="2" charset="0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5358384" y="4392668"/>
            <a:ext cx="15197" cy="930626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4" name="Picture 2" descr="Image result for playing catch clipar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336" y="4205464"/>
            <a:ext cx="2541939" cy="23100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30171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ᐈ Two people talking cartoon stock vectors, Royalty Free two people talking  illustrations | download on Depositphotos®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487" y="3767328"/>
            <a:ext cx="2679192" cy="2679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881276" y="3128246"/>
            <a:ext cx="48167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latin typeface="Comic Sans MS" panose="030F0702030302020204" pitchFamily="66" charset="0"/>
              </a:rPr>
              <a:t>I </a:t>
            </a:r>
            <a:r>
              <a:rPr lang="en-GB" sz="32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say</a:t>
            </a:r>
            <a:r>
              <a:rPr lang="en-GB" sz="3200" dirty="0" smtClean="0">
                <a:latin typeface="Comic Sans MS" panose="030F0702030302020204" pitchFamily="66" charset="0"/>
              </a:rPr>
              <a:t> my name is Bill. 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81276" y="5106924"/>
            <a:ext cx="48167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latin typeface="Comic Sans MS" panose="030F0702030302020204" pitchFamily="66" charset="0"/>
              </a:rPr>
              <a:t>I </a:t>
            </a:r>
            <a:r>
              <a:rPr lang="en-GB" sz="32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said </a:t>
            </a:r>
            <a:r>
              <a:rPr lang="en-GB" sz="3200" dirty="0" smtClean="0">
                <a:latin typeface="Comic Sans MS" panose="030F0702030302020204" pitchFamily="66" charset="0"/>
              </a:rPr>
              <a:t>my name is Bill</a:t>
            </a:r>
            <a:r>
              <a:rPr lang="en-GB" sz="3200" dirty="0" smtClean="0">
                <a:latin typeface="SassoonPrimaryInfant" pitchFamily="2" charset="0"/>
              </a:rPr>
              <a:t>.</a:t>
            </a:r>
            <a:endParaRPr lang="en-GB" sz="3200" dirty="0">
              <a:latin typeface="SassoonPrimaryInfant" pitchFamily="2" charset="0"/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5355294" y="3767328"/>
            <a:ext cx="21378" cy="1170432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851268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4234" y="817333"/>
            <a:ext cx="11352628" cy="53399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u="sng" dirty="0" smtClean="0">
                <a:latin typeface="SassoonPrimaryInfant" pitchFamily="2" charset="0"/>
              </a:rPr>
              <a:t>Irregular verbs (They break the rules! You just have to learn them!)</a:t>
            </a:r>
          </a:p>
          <a:p>
            <a:endParaRPr lang="en-GB" sz="500" dirty="0">
              <a:latin typeface="SassoonPrimaryInfant" pitchFamily="2" charset="0"/>
            </a:endParaRPr>
          </a:p>
          <a:p>
            <a:r>
              <a:rPr lang="en-GB" sz="2800" dirty="0">
                <a:latin typeface="SassoonPrimaryInfant" pitchFamily="2" charset="0"/>
              </a:rPr>
              <a:t>g</a:t>
            </a:r>
            <a:r>
              <a:rPr lang="en-GB" sz="2800" dirty="0" smtClean="0">
                <a:latin typeface="SassoonPrimaryInfant" pitchFamily="2" charset="0"/>
              </a:rPr>
              <a:t>o</a:t>
            </a:r>
          </a:p>
          <a:p>
            <a:r>
              <a:rPr lang="en-GB" sz="2800" dirty="0" smtClean="0">
                <a:latin typeface="SassoonPrimaryInfant" pitchFamily="2" charset="0"/>
              </a:rPr>
              <a:t>						</a:t>
            </a:r>
            <a:endParaRPr lang="en-GB" sz="2800" dirty="0">
              <a:latin typeface="SassoonPrimaryInfant" pitchFamily="2" charset="0"/>
            </a:endParaRPr>
          </a:p>
          <a:p>
            <a:r>
              <a:rPr lang="en-GB" sz="2800" dirty="0" smtClean="0">
                <a:latin typeface="SassoonPrimaryInfant" pitchFamily="2" charset="0"/>
              </a:rPr>
              <a:t>say	</a:t>
            </a:r>
          </a:p>
          <a:p>
            <a:r>
              <a:rPr lang="en-GB" sz="2800" dirty="0" smtClean="0">
                <a:latin typeface="SassoonPrimaryInfant" pitchFamily="2" charset="0"/>
              </a:rPr>
              <a:t>					</a:t>
            </a:r>
            <a:endParaRPr lang="en-GB" sz="2800" dirty="0">
              <a:latin typeface="SassoonPrimaryInfant" pitchFamily="2" charset="0"/>
            </a:endParaRPr>
          </a:p>
          <a:p>
            <a:r>
              <a:rPr lang="en-GB" sz="2800" dirty="0" smtClean="0">
                <a:latin typeface="SassoonPrimaryInfant" pitchFamily="2" charset="0"/>
              </a:rPr>
              <a:t>make</a:t>
            </a:r>
          </a:p>
          <a:p>
            <a:r>
              <a:rPr lang="en-GB" sz="2800" dirty="0" smtClean="0">
                <a:latin typeface="SassoonPrimaryInfant" pitchFamily="2" charset="0"/>
              </a:rPr>
              <a:t>					</a:t>
            </a:r>
            <a:endParaRPr lang="en-GB" sz="2800" dirty="0">
              <a:latin typeface="SassoonPrimaryInfant" pitchFamily="2" charset="0"/>
            </a:endParaRPr>
          </a:p>
          <a:p>
            <a:r>
              <a:rPr lang="en-GB" sz="2800" dirty="0" smtClean="0">
                <a:latin typeface="SassoonPrimaryInfant" pitchFamily="2" charset="0"/>
              </a:rPr>
              <a:t>take</a:t>
            </a:r>
          </a:p>
          <a:p>
            <a:r>
              <a:rPr lang="en-GB" sz="2800" dirty="0" smtClean="0">
                <a:latin typeface="SassoonPrimaryInfant" pitchFamily="2" charset="0"/>
              </a:rPr>
              <a:t>						</a:t>
            </a:r>
          </a:p>
          <a:p>
            <a:r>
              <a:rPr lang="en-GB" sz="2800" dirty="0" smtClean="0">
                <a:latin typeface="SassoonPrimaryInfant" pitchFamily="2" charset="0"/>
              </a:rPr>
              <a:t>think						</a:t>
            </a:r>
          </a:p>
          <a:p>
            <a:endParaRPr lang="en-GB" sz="2800" dirty="0">
              <a:latin typeface="SassoonPrimaryInfant" pitchFamily="2" charset="0"/>
            </a:endParaRPr>
          </a:p>
          <a:p>
            <a:r>
              <a:rPr lang="en-GB" sz="2800" dirty="0" smtClean="0">
                <a:latin typeface="SassoonPrimaryInfant" pitchFamily="2" charset="0"/>
              </a:rPr>
              <a:t>is						</a:t>
            </a:r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1941342" y="1603717"/>
            <a:ext cx="3348110" cy="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1983545" y="2447778"/>
            <a:ext cx="3348110" cy="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1941342" y="3277772"/>
            <a:ext cx="3348110" cy="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1941342" y="4178104"/>
            <a:ext cx="3348110" cy="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1941342" y="4979963"/>
            <a:ext cx="3348110" cy="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1941342" y="5852160"/>
            <a:ext cx="3348110" cy="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302326" y="492369"/>
            <a:ext cx="4586067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r>
              <a:rPr lang="en-GB" sz="2800" dirty="0" smtClean="0">
                <a:latin typeface="SassoonPrimaryInfant" pitchFamily="2" charset="0"/>
              </a:rPr>
              <a:t>went</a:t>
            </a:r>
            <a:endParaRPr lang="en-GB" sz="2800" dirty="0">
              <a:latin typeface="SassoonPrimaryInfant" pitchFamily="2" charset="0"/>
            </a:endParaRPr>
          </a:p>
          <a:p>
            <a:endParaRPr lang="en-GB" sz="2800" dirty="0" smtClean="0">
              <a:latin typeface="SassoonPrimaryInfant" pitchFamily="2" charset="0"/>
            </a:endParaRPr>
          </a:p>
          <a:p>
            <a:r>
              <a:rPr lang="en-GB" sz="2800" dirty="0" smtClean="0">
                <a:latin typeface="SassoonPrimaryInfant" pitchFamily="2" charset="0"/>
              </a:rPr>
              <a:t>said</a:t>
            </a:r>
          </a:p>
          <a:p>
            <a:endParaRPr lang="en-GB" sz="2800" dirty="0">
              <a:latin typeface="SassoonPrimaryInfant" pitchFamily="2" charset="0"/>
            </a:endParaRPr>
          </a:p>
          <a:p>
            <a:r>
              <a:rPr lang="en-GB" sz="2800" dirty="0" smtClean="0">
                <a:latin typeface="SassoonPrimaryInfant" pitchFamily="2" charset="0"/>
              </a:rPr>
              <a:t>made</a:t>
            </a:r>
          </a:p>
          <a:p>
            <a:endParaRPr lang="en-GB" sz="2800" dirty="0">
              <a:latin typeface="SassoonPrimaryInfant" pitchFamily="2" charset="0"/>
            </a:endParaRPr>
          </a:p>
          <a:p>
            <a:r>
              <a:rPr lang="en-GB" sz="2800" dirty="0" smtClean="0">
                <a:latin typeface="SassoonPrimaryInfant" pitchFamily="2" charset="0"/>
              </a:rPr>
              <a:t>took</a:t>
            </a:r>
          </a:p>
          <a:p>
            <a:endParaRPr lang="en-GB" sz="2800" dirty="0">
              <a:latin typeface="SassoonPrimaryInfant" pitchFamily="2" charset="0"/>
            </a:endParaRPr>
          </a:p>
          <a:p>
            <a:r>
              <a:rPr lang="en-GB" sz="2800" dirty="0" smtClean="0">
                <a:latin typeface="SassoonPrimaryInfant" pitchFamily="2" charset="0"/>
              </a:rPr>
              <a:t>thought</a:t>
            </a:r>
          </a:p>
          <a:p>
            <a:endParaRPr lang="en-GB" sz="2800" dirty="0">
              <a:latin typeface="SassoonPrimaryInfant" pitchFamily="2" charset="0"/>
            </a:endParaRPr>
          </a:p>
          <a:p>
            <a:r>
              <a:rPr lang="en-GB" sz="2800" dirty="0" smtClean="0">
                <a:latin typeface="SassoonPrimaryInfant" pitchFamily="2" charset="0"/>
              </a:rPr>
              <a:t>was </a:t>
            </a:r>
          </a:p>
          <a:p>
            <a:endParaRPr lang="en-GB" dirty="0">
              <a:latin typeface="SassoonPrimaryInfant" pitchFamily="2" charset="0"/>
            </a:endParaRPr>
          </a:p>
          <a:p>
            <a:endParaRPr lang="en-GB" dirty="0" smtClean="0">
              <a:latin typeface="SassoonPrimaryInfant" pitchFamily="2" charset="0"/>
            </a:endParaRPr>
          </a:p>
          <a:p>
            <a:endParaRPr lang="en-GB" dirty="0">
              <a:latin typeface="SassoonPrimaryInfan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632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1692" y="309489"/>
            <a:ext cx="8271803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latin typeface="SassoonPrimaryInfant" pitchFamily="2" charset="0"/>
              </a:rPr>
              <a:t>Now try these:</a:t>
            </a:r>
          </a:p>
          <a:p>
            <a:endParaRPr lang="en-GB" sz="3200" dirty="0">
              <a:latin typeface="SassoonPrimaryInfant" pitchFamily="2" charset="0"/>
            </a:endParaRPr>
          </a:p>
          <a:p>
            <a:r>
              <a:rPr lang="en-GB" sz="2800" dirty="0" smtClean="0">
                <a:latin typeface="SassoonPrimaryInfant" pitchFamily="2" charset="0"/>
              </a:rPr>
              <a:t>It is sunny</a:t>
            </a:r>
          </a:p>
          <a:p>
            <a:endParaRPr lang="en-GB" sz="2800" dirty="0">
              <a:latin typeface="SassoonPrimaryInfant" pitchFamily="2" charset="0"/>
            </a:endParaRPr>
          </a:p>
          <a:p>
            <a:r>
              <a:rPr lang="en-GB" sz="2800" dirty="0" smtClean="0">
                <a:latin typeface="SassoonPrimaryInfant" pitchFamily="2" charset="0"/>
              </a:rPr>
              <a:t>We have Assembly today</a:t>
            </a:r>
          </a:p>
          <a:p>
            <a:endParaRPr lang="en-GB" sz="2800" dirty="0">
              <a:latin typeface="SassoonPrimaryInfant" pitchFamily="2" charset="0"/>
            </a:endParaRPr>
          </a:p>
          <a:p>
            <a:r>
              <a:rPr lang="en-GB" sz="2800" dirty="0" smtClean="0">
                <a:latin typeface="SassoonPrimaryInfant" pitchFamily="2" charset="0"/>
              </a:rPr>
              <a:t>We go swimming</a:t>
            </a:r>
          </a:p>
          <a:p>
            <a:endParaRPr lang="en-GB" sz="2800" dirty="0">
              <a:latin typeface="SassoonPrimaryInfant" pitchFamily="2" charset="0"/>
            </a:endParaRPr>
          </a:p>
          <a:p>
            <a:r>
              <a:rPr lang="en-GB" sz="2800" dirty="0" smtClean="0">
                <a:latin typeface="SassoonPrimaryInfant" pitchFamily="2" charset="0"/>
              </a:rPr>
              <a:t>I think P.E. is fun</a:t>
            </a:r>
          </a:p>
          <a:p>
            <a:endParaRPr lang="en-GB" sz="2800" dirty="0" smtClean="0">
              <a:latin typeface="SassoonPrimaryInfant" pitchFamily="2" charset="0"/>
            </a:endParaRPr>
          </a:p>
          <a:p>
            <a:r>
              <a:rPr lang="en-GB" sz="2800" dirty="0" smtClean="0">
                <a:latin typeface="SassoonPrimaryInfant" pitchFamily="2" charset="0"/>
              </a:rPr>
              <a:t>My dad helps me with my homework</a:t>
            </a:r>
          </a:p>
          <a:p>
            <a:endParaRPr lang="en-GB" sz="2800" dirty="0">
              <a:latin typeface="SassoonPrimaryInfant" pitchFamily="2" charset="0"/>
            </a:endParaRPr>
          </a:p>
          <a:p>
            <a:r>
              <a:rPr lang="en-GB" sz="2800" dirty="0" smtClean="0">
                <a:latin typeface="SassoonPrimaryInfant" pitchFamily="2" charset="0"/>
              </a:rPr>
              <a:t>We need to tidy up the cloakroom</a:t>
            </a:r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4635304" y="1547446"/>
            <a:ext cx="2236763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5078437" y="2461846"/>
            <a:ext cx="2236763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4965896" y="4188648"/>
            <a:ext cx="2236763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V="1">
            <a:off x="6196818" y="4937760"/>
            <a:ext cx="1357533" cy="10543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4881490" y="3344586"/>
            <a:ext cx="2236763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V="1">
            <a:off x="5753686" y="5809957"/>
            <a:ext cx="1800665" cy="24611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7704406" y="1255059"/>
            <a:ext cx="4487594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SassoonPrimaryInfant" pitchFamily="2" charset="0"/>
              </a:rPr>
              <a:t>It </a:t>
            </a:r>
            <a:r>
              <a:rPr lang="en-GB" sz="2400" dirty="0" smtClean="0">
                <a:solidFill>
                  <a:srgbClr val="FF0000"/>
                </a:solidFill>
                <a:latin typeface="SassoonPrimaryInfant" pitchFamily="2" charset="0"/>
              </a:rPr>
              <a:t>was</a:t>
            </a:r>
            <a:r>
              <a:rPr lang="en-GB" sz="2400" dirty="0" smtClean="0">
                <a:latin typeface="SassoonPrimaryInfant" pitchFamily="2" charset="0"/>
              </a:rPr>
              <a:t> sunny</a:t>
            </a:r>
          </a:p>
          <a:p>
            <a:endParaRPr lang="en-GB" sz="2400" dirty="0">
              <a:latin typeface="SassoonPrimaryInfant" pitchFamily="2" charset="0"/>
            </a:endParaRPr>
          </a:p>
          <a:p>
            <a:endParaRPr lang="en-GB" sz="2400" dirty="0" smtClean="0">
              <a:latin typeface="SassoonPrimaryInfant" pitchFamily="2" charset="0"/>
            </a:endParaRPr>
          </a:p>
          <a:p>
            <a:r>
              <a:rPr lang="en-GB" sz="2400" dirty="0" smtClean="0">
                <a:latin typeface="SassoonPrimaryInfant" pitchFamily="2" charset="0"/>
              </a:rPr>
              <a:t>We </a:t>
            </a:r>
            <a:r>
              <a:rPr lang="en-GB" sz="2400" dirty="0" smtClean="0">
                <a:solidFill>
                  <a:srgbClr val="FF0000"/>
                </a:solidFill>
                <a:latin typeface="SassoonPrimaryInfant" pitchFamily="2" charset="0"/>
              </a:rPr>
              <a:t>had </a:t>
            </a:r>
            <a:r>
              <a:rPr lang="en-GB" sz="2400" dirty="0" smtClean="0">
                <a:latin typeface="SassoonPrimaryInfant" pitchFamily="2" charset="0"/>
              </a:rPr>
              <a:t>Assembly today</a:t>
            </a:r>
          </a:p>
          <a:p>
            <a:endParaRPr lang="en-GB" sz="2400" dirty="0" smtClean="0">
              <a:latin typeface="SassoonPrimaryInfant" pitchFamily="2" charset="0"/>
            </a:endParaRPr>
          </a:p>
          <a:p>
            <a:r>
              <a:rPr lang="en-GB" sz="2400" dirty="0" smtClean="0">
                <a:latin typeface="SassoonPrimaryInfant" pitchFamily="2" charset="0"/>
              </a:rPr>
              <a:t>We </a:t>
            </a:r>
            <a:r>
              <a:rPr lang="en-GB" sz="2400" dirty="0" smtClean="0">
                <a:solidFill>
                  <a:srgbClr val="FF0000"/>
                </a:solidFill>
                <a:latin typeface="SassoonPrimaryInfant" pitchFamily="2" charset="0"/>
              </a:rPr>
              <a:t>went</a:t>
            </a:r>
            <a:r>
              <a:rPr lang="en-GB" sz="2400" dirty="0" smtClean="0">
                <a:latin typeface="SassoonPrimaryInfant" pitchFamily="2" charset="0"/>
              </a:rPr>
              <a:t> swimming</a:t>
            </a:r>
          </a:p>
          <a:p>
            <a:endParaRPr lang="en-GB" sz="2400" dirty="0">
              <a:latin typeface="SassoonPrimaryInfant" pitchFamily="2" charset="0"/>
            </a:endParaRPr>
          </a:p>
          <a:p>
            <a:r>
              <a:rPr lang="en-GB" sz="2400" dirty="0" smtClean="0">
                <a:latin typeface="SassoonPrimaryInfant" pitchFamily="2" charset="0"/>
              </a:rPr>
              <a:t>I </a:t>
            </a:r>
            <a:r>
              <a:rPr lang="en-GB" sz="2400" dirty="0" smtClean="0">
                <a:solidFill>
                  <a:srgbClr val="FF0000"/>
                </a:solidFill>
                <a:latin typeface="SassoonPrimaryInfant" pitchFamily="2" charset="0"/>
              </a:rPr>
              <a:t>thought</a:t>
            </a:r>
            <a:r>
              <a:rPr lang="en-GB" sz="2400" dirty="0" smtClean="0">
                <a:latin typeface="SassoonPrimaryInfant" pitchFamily="2" charset="0"/>
              </a:rPr>
              <a:t> P.E. </a:t>
            </a:r>
            <a:r>
              <a:rPr lang="en-GB" sz="2400" dirty="0" smtClean="0">
                <a:solidFill>
                  <a:srgbClr val="FF0000"/>
                </a:solidFill>
                <a:latin typeface="SassoonPrimaryInfant" pitchFamily="2" charset="0"/>
              </a:rPr>
              <a:t>was</a:t>
            </a:r>
            <a:r>
              <a:rPr lang="en-GB" sz="2400" dirty="0" smtClean="0">
                <a:latin typeface="SassoonPrimaryInfant" pitchFamily="2" charset="0"/>
              </a:rPr>
              <a:t> fun</a:t>
            </a:r>
          </a:p>
          <a:p>
            <a:endParaRPr lang="en-GB" sz="2400" dirty="0">
              <a:latin typeface="SassoonPrimaryInfant" pitchFamily="2" charset="0"/>
            </a:endParaRPr>
          </a:p>
          <a:p>
            <a:r>
              <a:rPr lang="en-GB" sz="2400" dirty="0" smtClean="0">
                <a:latin typeface="SassoonPrimaryInfant" pitchFamily="2" charset="0"/>
              </a:rPr>
              <a:t>My dad </a:t>
            </a:r>
            <a:r>
              <a:rPr lang="en-GB" sz="2400" dirty="0" smtClean="0">
                <a:solidFill>
                  <a:srgbClr val="FF0000"/>
                </a:solidFill>
                <a:latin typeface="SassoonPrimaryInfant" pitchFamily="2" charset="0"/>
              </a:rPr>
              <a:t>helped</a:t>
            </a:r>
            <a:r>
              <a:rPr lang="en-GB" sz="2400" dirty="0" smtClean="0">
                <a:latin typeface="SassoonPrimaryInfant" pitchFamily="2" charset="0"/>
              </a:rPr>
              <a:t> me with my homework</a:t>
            </a:r>
          </a:p>
          <a:p>
            <a:endParaRPr lang="en-GB" sz="3200" dirty="0" smtClean="0">
              <a:latin typeface="SassoonPrimaryInfant" pitchFamily="2" charset="0"/>
            </a:endParaRPr>
          </a:p>
          <a:p>
            <a:r>
              <a:rPr lang="en-GB" sz="2400" dirty="0" smtClean="0">
                <a:latin typeface="SassoonPrimaryInfant" pitchFamily="2" charset="0"/>
              </a:rPr>
              <a:t>We </a:t>
            </a:r>
            <a:r>
              <a:rPr lang="en-GB" sz="2400" dirty="0" smtClean="0">
                <a:solidFill>
                  <a:srgbClr val="FF0000"/>
                </a:solidFill>
                <a:latin typeface="SassoonPrimaryInfant" pitchFamily="2" charset="0"/>
              </a:rPr>
              <a:t>needed</a:t>
            </a:r>
            <a:r>
              <a:rPr lang="en-GB" sz="2400" dirty="0" smtClean="0">
                <a:latin typeface="SassoonPrimaryInfant" pitchFamily="2" charset="0"/>
              </a:rPr>
              <a:t> to tidy up the cloakroom</a:t>
            </a:r>
            <a:endParaRPr lang="en-GB" sz="2400" dirty="0">
              <a:latin typeface="SassoonPrimaryInfan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377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latin typeface="Comic Sans MS" panose="030F0702030302020204" pitchFamily="66" charset="0"/>
              </a:rPr>
              <a:t>Your task: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20624" y="1481328"/>
            <a:ext cx="4974336" cy="4626864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Rectangle 9"/>
          <p:cNvSpPr/>
          <p:nvPr/>
        </p:nvSpPr>
        <p:spPr>
          <a:xfrm>
            <a:off x="6283452" y="1481328"/>
            <a:ext cx="5077968" cy="4626864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629412" y="2006614"/>
            <a:ext cx="455676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u="sng" dirty="0" smtClean="0">
                <a:latin typeface="Comic Sans MS" panose="030F0702030302020204" pitchFamily="66" charset="0"/>
              </a:rPr>
              <a:t>Year 1: </a:t>
            </a:r>
          </a:p>
          <a:p>
            <a:r>
              <a:rPr lang="en-GB" sz="2400" dirty="0" smtClean="0">
                <a:latin typeface="Comic Sans MS" panose="030F0702030302020204" pitchFamily="66" charset="0"/>
              </a:rPr>
              <a:t>1-  Complete task 1 worksheet. Convert each verb into the past tense</a:t>
            </a:r>
            <a:r>
              <a:rPr lang="en-GB" sz="2400" dirty="0">
                <a:latin typeface="Comic Sans MS" panose="030F0702030302020204" pitchFamily="66" charset="0"/>
              </a:rPr>
              <a:t> </a:t>
            </a:r>
            <a:r>
              <a:rPr lang="en-GB" sz="2400" dirty="0" smtClean="0">
                <a:latin typeface="Comic Sans MS" panose="030F0702030302020204" pitchFamily="66" charset="0"/>
              </a:rPr>
              <a:t>and then use some in sentences. </a:t>
            </a:r>
          </a:p>
          <a:p>
            <a:endParaRPr lang="en-GB" sz="1600" dirty="0" smtClean="0">
              <a:latin typeface="Comic Sans MS" panose="030F0702030302020204" pitchFamily="66" charset="0"/>
            </a:endParaRPr>
          </a:p>
          <a:p>
            <a:r>
              <a:rPr lang="en-GB" sz="2400" b="1" dirty="0" smtClean="0">
                <a:latin typeface="Comic Sans MS" panose="030F0702030302020204" pitchFamily="66" charset="0"/>
              </a:rPr>
              <a:t>Challenge: </a:t>
            </a:r>
            <a:r>
              <a:rPr lang="en-GB" sz="2400" dirty="0" smtClean="0">
                <a:latin typeface="Comic Sans MS" panose="030F0702030302020204" pitchFamily="66" charset="0"/>
              </a:rPr>
              <a:t>Some verbs </a:t>
            </a:r>
            <a:r>
              <a:rPr lang="en-GB" sz="2400" dirty="0">
                <a:latin typeface="Comic Sans MS" panose="030F0702030302020204" pitchFamily="66" charset="0"/>
              </a:rPr>
              <a:t>in the paragraph are in the wrong tense. Can you correct </a:t>
            </a:r>
            <a:r>
              <a:rPr lang="en-GB" sz="2400" dirty="0" smtClean="0">
                <a:latin typeface="Comic Sans MS" panose="030F0702030302020204" pitchFamily="66" charset="0"/>
              </a:rPr>
              <a:t>them so they </a:t>
            </a:r>
            <a:r>
              <a:rPr lang="en-GB" sz="2400" dirty="0">
                <a:latin typeface="Comic Sans MS" panose="030F0702030302020204" pitchFamily="66" charset="0"/>
              </a:rPr>
              <a:t>are all in the past </a:t>
            </a:r>
            <a:r>
              <a:rPr lang="en-GB" sz="2400" dirty="0" smtClean="0">
                <a:latin typeface="Comic Sans MS" panose="030F0702030302020204" pitchFamily="66" charset="0"/>
              </a:rPr>
              <a:t>tense?</a:t>
            </a:r>
            <a:endParaRPr lang="en-GB" sz="2400" dirty="0">
              <a:latin typeface="Comic Sans MS" panose="030F0702030302020204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633210" y="1951750"/>
            <a:ext cx="437845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u="sng" dirty="0" smtClean="0">
                <a:latin typeface="Comic Sans MS" panose="030F0702030302020204" pitchFamily="66" charset="0"/>
              </a:rPr>
              <a:t>Reception: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 smtClean="0">
                <a:latin typeface="Comic Sans MS" panose="030F0702030302020204" pitchFamily="66" charset="0"/>
              </a:rPr>
              <a:t>Complete the reception activity sheet. Convert the verbs into the past tense by adding –ed. </a:t>
            </a:r>
          </a:p>
          <a:p>
            <a:endParaRPr lang="en-GB" sz="1200" dirty="0">
              <a:latin typeface="Comic Sans MS" panose="030F0702030302020204" pitchFamily="66" charset="0"/>
            </a:endParaRPr>
          </a:p>
          <a:p>
            <a:r>
              <a:rPr lang="en-GB" sz="2400" b="1" dirty="0" smtClean="0">
                <a:latin typeface="Comic Sans MS" panose="030F0702030302020204" pitchFamily="66" charset="0"/>
              </a:rPr>
              <a:t>Challenge: </a:t>
            </a:r>
            <a:r>
              <a:rPr lang="en-GB" sz="2400" dirty="0" smtClean="0">
                <a:latin typeface="Comic Sans MS" panose="030F0702030302020204" pitchFamily="66" charset="0"/>
              </a:rPr>
              <a:t>choose a word from your sheet to write in a sentence.  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101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Comic Sans MS" panose="030F0702030302020204" pitchFamily="66" charset="0"/>
              </a:rPr>
              <a:t>Challenge:</a:t>
            </a:r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632" y="551405"/>
            <a:ext cx="4036885" cy="5836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8825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Warm up- nouns and verbs!</a:t>
            </a:r>
            <a:endParaRPr lang="en-GB" dirty="0"/>
          </a:p>
        </p:txBody>
      </p:sp>
      <p:sp>
        <p:nvSpPr>
          <p:cNvPr id="4" name="Oval 3"/>
          <p:cNvSpPr/>
          <p:nvPr/>
        </p:nvSpPr>
        <p:spPr>
          <a:xfrm>
            <a:off x="1719072" y="2084832"/>
            <a:ext cx="3511296" cy="3328416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6600" dirty="0" smtClean="0"/>
              <a:t>Noun</a:t>
            </a:r>
            <a:endParaRPr lang="en-GB" sz="6600" dirty="0"/>
          </a:p>
        </p:txBody>
      </p:sp>
      <p:sp>
        <p:nvSpPr>
          <p:cNvPr id="5" name="Oval 4"/>
          <p:cNvSpPr/>
          <p:nvPr/>
        </p:nvSpPr>
        <p:spPr>
          <a:xfrm>
            <a:off x="6480048" y="2084832"/>
            <a:ext cx="3511296" cy="3328416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6600" dirty="0" smtClean="0"/>
              <a:t>Verb</a:t>
            </a:r>
            <a:endParaRPr lang="en-GB" sz="6600" dirty="0"/>
          </a:p>
        </p:txBody>
      </p:sp>
    </p:spTree>
    <p:extLst>
      <p:ext uri="{BB962C8B-B14F-4D97-AF65-F5344CB8AC3E}">
        <p14:creationId xmlns:p14="http://schemas.microsoft.com/office/powerpoint/2010/main" val="512751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Suffix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9900" dirty="0" smtClean="0">
                <a:latin typeface="Comic Sans MS" panose="030F0702030302020204" pitchFamily="66" charset="0"/>
              </a:rPr>
              <a:t>-</a:t>
            </a:r>
            <a:r>
              <a:rPr lang="en-GB" sz="19900" dirty="0" err="1" smtClean="0">
                <a:latin typeface="Comic Sans MS" panose="030F0702030302020204" pitchFamily="66" charset="0"/>
              </a:rPr>
              <a:t>ed</a:t>
            </a:r>
            <a:endParaRPr lang="en-GB" sz="199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6420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411098" y="3343659"/>
            <a:ext cx="39924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latin typeface="Comic Sans MS" panose="030F0702030302020204" pitchFamily="66" charset="0"/>
              </a:rPr>
              <a:t>I </a:t>
            </a:r>
            <a:r>
              <a:rPr lang="en-GB" sz="32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play</a:t>
            </a:r>
            <a:r>
              <a:rPr lang="en-GB" sz="3200" dirty="0" smtClean="0">
                <a:latin typeface="Comic Sans MS" panose="030F0702030302020204" pitchFamily="66" charset="0"/>
              </a:rPr>
              <a:t> football. 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1026" name="Picture 2" descr="Image result for girl playing football clipar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759" y="3210925"/>
            <a:ext cx="2247900" cy="3209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411098" y="5404656"/>
            <a:ext cx="62449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latin typeface="Comic Sans MS" panose="030F0702030302020204" pitchFamily="66" charset="0"/>
              </a:rPr>
              <a:t>Yesterday I </a:t>
            </a:r>
            <a:r>
              <a:rPr lang="en-GB" sz="32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played</a:t>
            </a:r>
            <a:r>
              <a:rPr lang="en-GB" sz="3200" dirty="0" smtClean="0">
                <a:latin typeface="Comic Sans MS" panose="030F0702030302020204" pitchFamily="66" charset="0"/>
              </a:rPr>
              <a:t> football. 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5117549" y="3967072"/>
            <a:ext cx="3091" cy="128158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564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Girl laughing — Stock Vector © interactimages #7128372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455" y="3422987"/>
            <a:ext cx="2523745" cy="3037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511296" y="3422987"/>
            <a:ext cx="41879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I </a:t>
            </a:r>
            <a:r>
              <a:rPr lang="en-GB" sz="2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laugh</a:t>
            </a:r>
            <a:r>
              <a:rPr lang="en-GB" sz="2800" dirty="0" smtClean="0">
                <a:latin typeface="Comic Sans MS" panose="030F0702030302020204" pitchFamily="66" charset="0"/>
              </a:rPr>
              <a:t> at jokes</a:t>
            </a:r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3511296" y="5845542"/>
            <a:ext cx="6291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Yesterday I </a:t>
            </a:r>
            <a:r>
              <a:rPr lang="en-GB" sz="2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laughed</a:t>
            </a:r>
            <a:r>
              <a:rPr lang="en-GB" sz="2800" dirty="0" smtClean="0">
                <a:latin typeface="Comic Sans MS" panose="030F0702030302020204" pitchFamily="66" charset="0"/>
              </a:rPr>
              <a:t> at some jokes.</a:t>
            </a:r>
            <a:endParaRPr lang="en-GB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5032373" y="3959087"/>
            <a:ext cx="15115" cy="1600465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5244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Raising Hands Cartoon HD Stock Images | Shutterstock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139"/>
          <a:stretch/>
        </p:blipFill>
        <p:spPr bwMode="auto">
          <a:xfrm>
            <a:off x="283590" y="2707085"/>
            <a:ext cx="3776345" cy="37358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901183" y="2707085"/>
            <a:ext cx="41879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I</a:t>
            </a:r>
            <a:r>
              <a:rPr lang="en-GB" sz="2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ask </a:t>
            </a:r>
            <a:r>
              <a:rPr lang="en-GB" sz="2800" dirty="0" smtClean="0">
                <a:latin typeface="Comic Sans MS" panose="030F0702030302020204" pitchFamily="66" charset="0"/>
              </a:rPr>
              <a:t>for help</a:t>
            </a:r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4901183" y="4786339"/>
            <a:ext cx="49377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Yesterday I </a:t>
            </a:r>
            <a:r>
              <a:rPr lang="en-GB" sz="2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asked </a:t>
            </a:r>
            <a:r>
              <a:rPr lang="en-GB" sz="2800" dirty="0" smtClean="0">
                <a:latin typeface="Comic Sans MS" panose="030F0702030302020204" pitchFamily="66" charset="0"/>
              </a:rPr>
              <a:t>for help</a:t>
            </a:r>
            <a:r>
              <a:rPr lang="en-GB" dirty="0" smtClean="0"/>
              <a:t>.</a:t>
            </a:r>
            <a:endParaRPr lang="en-GB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6222426" y="3243185"/>
            <a:ext cx="32070" cy="1331835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6655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Smiling boy makes a jump pretty cartoon character Vector Imag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389"/>
          <a:stretch/>
        </p:blipFill>
        <p:spPr bwMode="auto">
          <a:xfrm>
            <a:off x="314511" y="1883663"/>
            <a:ext cx="3833563" cy="4700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901183" y="2707085"/>
            <a:ext cx="41879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Ben can</a:t>
            </a:r>
            <a:r>
              <a:rPr lang="en-GB" sz="2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jump</a:t>
            </a:r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5029199" y="5145485"/>
            <a:ext cx="41879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Yesterday Ben</a:t>
            </a:r>
            <a:r>
              <a:rPr lang="en-GB" sz="2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jumped</a:t>
            </a:r>
            <a:r>
              <a:rPr lang="en-GB" sz="2000" dirty="0" smtClean="0">
                <a:latin typeface="Comic Sans MS" panose="030F0702030302020204" pitchFamily="66" charset="0"/>
              </a:rPr>
              <a:t>.</a:t>
            </a:r>
            <a:endParaRPr lang="en-GB" sz="2000" dirty="0">
              <a:latin typeface="Comic Sans MS" panose="030F0702030302020204" pitchFamily="66" charset="0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6217920" y="3243185"/>
            <a:ext cx="4506" cy="190230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3919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4234" y="323557"/>
            <a:ext cx="6611815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u="sng" dirty="0" smtClean="0">
                <a:latin typeface="Comic Sans MS" panose="030F0702030302020204" pitchFamily="66" charset="0"/>
              </a:rPr>
              <a:t>Regular verbs (add </a:t>
            </a:r>
            <a:r>
              <a:rPr lang="en-GB" sz="2800" u="sng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–</a:t>
            </a:r>
            <a:r>
              <a:rPr lang="en-GB" sz="2800" u="sng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ed</a:t>
            </a:r>
            <a:r>
              <a:rPr lang="en-GB" sz="2800" u="sng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n-GB" sz="2800" u="sng" dirty="0" smtClean="0">
                <a:latin typeface="Comic Sans MS" panose="030F0702030302020204" pitchFamily="66" charset="0"/>
              </a:rPr>
              <a:t>in past tense)</a:t>
            </a:r>
          </a:p>
          <a:p>
            <a:endParaRPr lang="en-GB" sz="3200" dirty="0">
              <a:latin typeface="Comic Sans MS" panose="030F0702030302020204" pitchFamily="66" charset="0"/>
            </a:endParaRPr>
          </a:p>
          <a:p>
            <a:r>
              <a:rPr lang="en-GB" sz="2800" dirty="0" smtClean="0">
                <a:latin typeface="Comic Sans MS" panose="030F0702030302020204" pitchFamily="66" charset="0"/>
              </a:rPr>
              <a:t>play</a:t>
            </a:r>
          </a:p>
          <a:p>
            <a:r>
              <a:rPr lang="en-GB" sz="2800" dirty="0" smtClean="0">
                <a:latin typeface="Comic Sans MS" panose="030F0702030302020204" pitchFamily="66" charset="0"/>
              </a:rPr>
              <a:t>						</a:t>
            </a:r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l</a:t>
            </a:r>
            <a:r>
              <a:rPr lang="en-GB" sz="2800" dirty="0" smtClean="0">
                <a:latin typeface="Comic Sans MS" panose="030F0702030302020204" pitchFamily="66" charset="0"/>
              </a:rPr>
              <a:t>augh	</a:t>
            </a:r>
          </a:p>
          <a:p>
            <a:r>
              <a:rPr lang="en-GB" sz="2800" dirty="0" smtClean="0">
                <a:latin typeface="Comic Sans MS" panose="030F0702030302020204" pitchFamily="66" charset="0"/>
              </a:rPr>
              <a:t>					</a:t>
            </a:r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n</a:t>
            </a:r>
            <a:r>
              <a:rPr lang="en-GB" sz="2800" dirty="0" smtClean="0">
                <a:latin typeface="Comic Sans MS" panose="030F0702030302020204" pitchFamily="66" charset="0"/>
              </a:rPr>
              <a:t>eed</a:t>
            </a:r>
          </a:p>
          <a:p>
            <a:r>
              <a:rPr lang="en-GB" sz="2800" dirty="0" smtClean="0">
                <a:latin typeface="Comic Sans MS" panose="030F0702030302020204" pitchFamily="66" charset="0"/>
              </a:rPr>
              <a:t>					</a:t>
            </a:r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l</a:t>
            </a:r>
            <a:r>
              <a:rPr lang="en-GB" sz="2800" dirty="0" smtClean="0">
                <a:latin typeface="Comic Sans MS" panose="030F0702030302020204" pitchFamily="66" charset="0"/>
              </a:rPr>
              <a:t>ook</a:t>
            </a:r>
          </a:p>
          <a:p>
            <a:r>
              <a:rPr lang="en-GB" sz="2800" dirty="0" smtClean="0">
                <a:latin typeface="Comic Sans MS" panose="030F0702030302020204" pitchFamily="66" charset="0"/>
              </a:rPr>
              <a:t>						</a:t>
            </a:r>
          </a:p>
          <a:p>
            <a:r>
              <a:rPr lang="en-GB" sz="2800" dirty="0" smtClean="0">
                <a:latin typeface="Comic Sans MS" panose="030F0702030302020204" pitchFamily="66" charset="0"/>
              </a:rPr>
              <a:t>ask						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 smtClean="0">
                <a:latin typeface="Comic Sans MS" panose="030F0702030302020204" pitchFamily="66" charset="0"/>
              </a:rPr>
              <a:t>call</a:t>
            </a:r>
            <a:r>
              <a:rPr lang="en-GB" sz="2800" dirty="0" smtClean="0">
                <a:latin typeface="SassoonPrimaryInfant" pitchFamily="2" charset="0"/>
              </a:rPr>
              <a:t>						</a:t>
            </a:r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1983545" y="1622005"/>
            <a:ext cx="3348110" cy="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1983545" y="2447778"/>
            <a:ext cx="3348110" cy="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1941342" y="3277772"/>
            <a:ext cx="3348110" cy="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1941342" y="4178104"/>
            <a:ext cx="3348110" cy="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1941342" y="4979963"/>
            <a:ext cx="3348110" cy="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1941342" y="5852160"/>
            <a:ext cx="3348110" cy="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5863414" y="389566"/>
            <a:ext cx="4586067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 smtClean="0">
              <a:latin typeface="Comic Sans MS" panose="030F0702030302020204" pitchFamily="66" charset="0"/>
            </a:endParaRPr>
          </a:p>
          <a:p>
            <a:endParaRPr lang="en-GB" dirty="0">
              <a:latin typeface="Comic Sans MS" panose="030F0702030302020204" pitchFamily="66" charset="0"/>
            </a:endParaRPr>
          </a:p>
          <a:p>
            <a:endParaRPr lang="en-GB" dirty="0" smtClean="0">
              <a:latin typeface="Comic Sans MS" panose="030F0702030302020204" pitchFamily="66" charset="0"/>
            </a:endParaRPr>
          </a:p>
          <a:p>
            <a:r>
              <a:rPr lang="en-GB" sz="2800" dirty="0" smtClean="0">
                <a:latin typeface="Comic Sans MS" panose="030F0702030302020204" pitchFamily="66" charset="0"/>
              </a:rPr>
              <a:t>played</a:t>
            </a:r>
          </a:p>
          <a:p>
            <a:endParaRPr lang="en-GB" sz="2800" dirty="0" smtClean="0">
              <a:latin typeface="Comic Sans MS" panose="030F0702030302020204" pitchFamily="66" charset="0"/>
            </a:endParaRPr>
          </a:p>
          <a:p>
            <a:r>
              <a:rPr lang="en-GB" sz="2800" dirty="0" smtClean="0">
                <a:latin typeface="Comic Sans MS" panose="030F0702030302020204" pitchFamily="66" charset="0"/>
              </a:rPr>
              <a:t>laughed</a:t>
            </a:r>
          </a:p>
          <a:p>
            <a:endParaRPr lang="en-GB" sz="2800" dirty="0" smtClean="0">
              <a:latin typeface="Comic Sans MS" panose="030F0702030302020204" pitchFamily="66" charset="0"/>
            </a:endParaRPr>
          </a:p>
          <a:p>
            <a:r>
              <a:rPr lang="en-GB" sz="2800" dirty="0" smtClean="0">
                <a:latin typeface="Comic Sans MS" panose="030F0702030302020204" pitchFamily="66" charset="0"/>
              </a:rPr>
              <a:t>needed</a:t>
            </a:r>
          </a:p>
          <a:p>
            <a:endParaRPr lang="en-GB" sz="2800" dirty="0" smtClean="0">
              <a:latin typeface="Comic Sans MS" panose="030F0702030302020204" pitchFamily="66" charset="0"/>
            </a:endParaRPr>
          </a:p>
          <a:p>
            <a:r>
              <a:rPr lang="en-GB" sz="2800" dirty="0" smtClean="0">
                <a:latin typeface="Comic Sans MS" panose="030F0702030302020204" pitchFamily="66" charset="0"/>
              </a:rPr>
              <a:t>looked</a:t>
            </a:r>
          </a:p>
          <a:p>
            <a:endParaRPr lang="en-GB" sz="2800" dirty="0" smtClean="0">
              <a:latin typeface="Comic Sans MS" panose="030F0702030302020204" pitchFamily="66" charset="0"/>
            </a:endParaRPr>
          </a:p>
          <a:p>
            <a:r>
              <a:rPr lang="en-GB" sz="2800" dirty="0" smtClean="0">
                <a:latin typeface="Comic Sans MS" panose="030F0702030302020204" pitchFamily="66" charset="0"/>
              </a:rPr>
              <a:t>asked</a:t>
            </a:r>
          </a:p>
          <a:p>
            <a:endParaRPr lang="en-GB" sz="2800" dirty="0" smtClean="0">
              <a:latin typeface="Comic Sans MS" panose="030F0702030302020204" pitchFamily="66" charset="0"/>
            </a:endParaRPr>
          </a:p>
          <a:p>
            <a:r>
              <a:rPr lang="en-GB" sz="2800" dirty="0" smtClean="0">
                <a:latin typeface="Comic Sans MS" panose="030F0702030302020204" pitchFamily="66" charset="0"/>
              </a:rPr>
              <a:t>called </a:t>
            </a:r>
          </a:p>
          <a:p>
            <a:endParaRPr lang="en-GB" dirty="0">
              <a:latin typeface="SassoonPrimaryInfant" pitchFamily="2" charset="0"/>
            </a:endParaRPr>
          </a:p>
          <a:p>
            <a:endParaRPr lang="en-GB" dirty="0" smtClean="0">
              <a:latin typeface="SassoonPrimaryInfant" pitchFamily="2" charset="0"/>
            </a:endParaRPr>
          </a:p>
          <a:p>
            <a:endParaRPr lang="en-GB" dirty="0">
              <a:latin typeface="SassoonPrimaryInfan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9227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094124" y="2928522"/>
            <a:ext cx="48167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latin typeface="SassoonPrimaryInfant" pitchFamily="2" charset="0"/>
              </a:rPr>
              <a:t>Sometimes I </a:t>
            </a:r>
            <a:r>
              <a:rPr lang="en-GB" sz="3200" dirty="0" smtClean="0">
                <a:solidFill>
                  <a:srgbClr val="FF0000"/>
                </a:solidFill>
                <a:latin typeface="SassoonPrimaryInfant" pitchFamily="2" charset="0"/>
              </a:rPr>
              <a:t>run</a:t>
            </a:r>
            <a:r>
              <a:rPr lang="en-GB" sz="3200" dirty="0" smtClean="0">
                <a:latin typeface="SassoonPrimaryInfant" pitchFamily="2" charset="0"/>
              </a:rPr>
              <a:t> around playing tag. </a:t>
            </a:r>
            <a:endParaRPr lang="en-GB" sz="3200" dirty="0">
              <a:latin typeface="SassoonPrimaryInfant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149642" y="5331504"/>
            <a:ext cx="470566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latin typeface="SassoonPrimaryInfant" pitchFamily="2" charset="0"/>
              </a:rPr>
              <a:t>This morning I </a:t>
            </a:r>
            <a:r>
              <a:rPr lang="en-GB" sz="3200" dirty="0" smtClean="0">
                <a:solidFill>
                  <a:srgbClr val="FF0000"/>
                </a:solidFill>
                <a:latin typeface="SassoonPrimaryInfant" pitchFamily="2" charset="0"/>
              </a:rPr>
              <a:t>ran </a:t>
            </a:r>
            <a:r>
              <a:rPr lang="en-GB" sz="3200" dirty="0" smtClean="0">
                <a:latin typeface="SassoonPrimaryInfant" pitchFamily="2" charset="0"/>
              </a:rPr>
              <a:t>around playing tag. </a:t>
            </a:r>
            <a:endParaRPr lang="en-GB" sz="3200" dirty="0">
              <a:latin typeface="SassoonPrimaryInfant" pitchFamily="2" charset="0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8080205" y="4067913"/>
            <a:ext cx="21379" cy="106108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 descr="Image result for children playing tag clipar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197" y="4034394"/>
            <a:ext cx="5424780" cy="2189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95547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508</TotalTime>
  <Words>408</Words>
  <Application>Microsoft Office PowerPoint</Application>
  <PresentationFormat>Widescreen</PresentationFormat>
  <Paragraphs>125</Paragraphs>
  <Slides>15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Comic Sans MS</vt:lpstr>
      <vt:lpstr>SassoonPrimaryInfant</vt:lpstr>
      <vt:lpstr>Office Theme</vt:lpstr>
      <vt:lpstr>LO: to write sentences in the past tense. </vt:lpstr>
      <vt:lpstr>Warm up- nouns and verbs!</vt:lpstr>
      <vt:lpstr>Suffix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Your task:</vt:lpstr>
      <vt:lpstr>Challenge: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L.O. To collect interesting vocabulary.</dc:title>
  <dc:creator>Gemma Bleakley</dc:creator>
  <cp:lastModifiedBy>Gemma Bleakley</cp:lastModifiedBy>
  <cp:revision>43</cp:revision>
  <dcterms:created xsi:type="dcterms:W3CDTF">2021-01-07T11:52:30Z</dcterms:created>
  <dcterms:modified xsi:type="dcterms:W3CDTF">2021-09-21T17:04:17Z</dcterms:modified>
</cp:coreProperties>
</file>