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60" r:id="rId10"/>
    <p:sldId id="261" r:id="rId11"/>
    <p:sldId id="262" r:id="rId12"/>
    <p:sldId id="265" r:id="rId13"/>
    <p:sldId id="266" r:id="rId14"/>
    <p:sldId id="282" r:id="rId15"/>
    <p:sldId id="259" r:id="rId16"/>
    <p:sldId id="283" r:id="rId17"/>
    <p:sldId id="285" r:id="rId18"/>
    <p:sldId id="288" r:id="rId19"/>
    <p:sldId id="289" r:id="rId20"/>
    <p:sldId id="292" r:id="rId21"/>
    <p:sldId id="293" r:id="rId22"/>
    <p:sldId id="294" r:id="rId23"/>
    <p:sldId id="295" r:id="rId24"/>
    <p:sldId id="296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3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44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51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6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39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5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6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83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6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37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9E5B5-2269-46E2-B2E3-7F2B7CE65EBA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8659-3613-4853-80DA-60A7534C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1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Lesson 1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22.2.21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LO: To be able to </a:t>
            </a:r>
            <a:r>
              <a:rPr lang="en-GB" dirty="0">
                <a:latin typeface="Comic Sans MS" panose="030F0702030302020204" pitchFamily="66" charset="0"/>
              </a:rPr>
              <a:t>recognise and describe</a:t>
            </a:r>
            <a:r>
              <a:rPr lang="en-US" dirty="0">
                <a:latin typeface="Comic Sans MS" panose="030F0702030302020204" pitchFamily="66" charset="0"/>
              </a:rPr>
              <a:t> 2-D and 3-D shapes.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6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75BBCD6-4E22-4D40-B21B-22A9338A2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239" y="134306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A3B84BEA-A046-4E8C-9D73-72BF8AE32848}"/>
              </a:ext>
            </a:extLst>
          </p:cNvPr>
          <p:cNvSpPr/>
          <p:nvPr/>
        </p:nvSpPr>
        <p:spPr>
          <a:xfrm>
            <a:off x="1799305" y="25333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is an octagon?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C034F5E-A9FB-4E45-9BDA-7D4CEB840FA7}"/>
              </a:ext>
            </a:extLst>
          </p:cNvPr>
          <p:cNvSpPr txBox="1"/>
          <p:nvPr/>
        </p:nvSpPr>
        <p:spPr>
          <a:xfrm>
            <a:off x="2657475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B6513F0-69BA-4C92-B85E-93C682A61F57}"/>
              </a:ext>
            </a:extLst>
          </p:cNvPr>
          <p:cNvSpPr txBox="1"/>
          <p:nvPr/>
        </p:nvSpPr>
        <p:spPr>
          <a:xfrm>
            <a:off x="6279630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FE8061-603F-416D-AD6C-46BB106BF945}"/>
              </a:ext>
            </a:extLst>
          </p:cNvPr>
          <p:cNvSpPr txBox="1"/>
          <p:nvPr/>
        </p:nvSpPr>
        <p:spPr>
          <a:xfrm>
            <a:off x="2657475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1E929F-0F17-490F-94F8-A2FDC5CDF88A}"/>
              </a:ext>
            </a:extLst>
          </p:cNvPr>
          <p:cNvSpPr txBox="1"/>
          <p:nvPr/>
        </p:nvSpPr>
        <p:spPr>
          <a:xfrm>
            <a:off x="6279630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8865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DE7BBAC-C5D2-4AA8-A449-A0D9D83F4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6070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EAC6AE9-0D0F-4FDB-8620-7E87AFB11048}"/>
              </a:ext>
            </a:extLst>
          </p:cNvPr>
          <p:cNvSpPr/>
          <p:nvPr/>
        </p:nvSpPr>
        <p:spPr>
          <a:xfrm>
            <a:off x="1799305" y="25333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of the following shapes is an octagon?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D2F35026-161F-4071-905B-D8D57E7C1E57}"/>
              </a:ext>
            </a:extLst>
          </p:cNvPr>
          <p:cNvSpPr/>
          <p:nvPr/>
        </p:nvSpPr>
        <p:spPr>
          <a:xfrm>
            <a:off x="6601037" y="3812491"/>
            <a:ext cx="2207994" cy="22135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66B937D-4BAE-4BFC-8E8E-7A6B10A3F789}"/>
              </a:ext>
            </a:extLst>
          </p:cNvPr>
          <p:cNvSpPr txBox="1"/>
          <p:nvPr/>
        </p:nvSpPr>
        <p:spPr>
          <a:xfrm>
            <a:off x="2657475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76ABB4-A88D-4A99-B90E-D7AF5EF6FF72}"/>
              </a:ext>
            </a:extLst>
          </p:cNvPr>
          <p:cNvSpPr txBox="1"/>
          <p:nvPr/>
        </p:nvSpPr>
        <p:spPr>
          <a:xfrm>
            <a:off x="6279630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160905-CD24-403F-ACD4-5BA2233F6767}"/>
              </a:ext>
            </a:extLst>
          </p:cNvPr>
          <p:cNvSpPr txBox="1"/>
          <p:nvPr/>
        </p:nvSpPr>
        <p:spPr>
          <a:xfrm>
            <a:off x="2657475" y="4064957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D553D04-6C2B-4ABD-B230-6DD332DC9850}"/>
              </a:ext>
            </a:extLst>
          </p:cNvPr>
          <p:cNvSpPr txBox="1"/>
          <p:nvPr/>
        </p:nvSpPr>
        <p:spPr>
          <a:xfrm>
            <a:off x="6279630" y="167640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33549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name of the shape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="" xmlns:a16="http://schemas.microsoft.com/office/drawing/2014/main" id="{36370E37-B4EC-411C-8A4B-076B8854F6A2}"/>
              </a:ext>
            </a:extLst>
          </p:cNvPr>
          <p:cNvSpPr/>
          <p:nvPr/>
        </p:nvSpPr>
        <p:spPr>
          <a:xfrm rot="2770353">
            <a:off x="4937674" y="2037361"/>
            <a:ext cx="2448000" cy="244800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87629725-B627-4BDD-A548-216160EE12F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1811" y="2377440"/>
          <a:ext cx="8148381" cy="184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127">
                  <a:extLst>
                    <a:ext uri="{9D8B030D-6E8A-4147-A177-3AD203B41FA5}">
                      <a16:colId xmlns="" xmlns:a16="http://schemas.microsoft.com/office/drawing/2014/main" val="1568961465"/>
                    </a:ext>
                  </a:extLst>
                </a:gridCol>
                <a:gridCol w="2716127">
                  <a:extLst>
                    <a:ext uri="{9D8B030D-6E8A-4147-A177-3AD203B41FA5}">
                      <a16:colId xmlns="" xmlns:a16="http://schemas.microsoft.com/office/drawing/2014/main" val="1304119872"/>
                    </a:ext>
                  </a:extLst>
                </a:gridCol>
                <a:gridCol w="2716127">
                  <a:extLst>
                    <a:ext uri="{9D8B030D-6E8A-4147-A177-3AD203B41FA5}">
                      <a16:colId xmlns="" xmlns:a16="http://schemas.microsoft.com/office/drawing/2014/main" val="245325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octagon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sphere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49022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1328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cylinder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hexagon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05788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2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name of the shape below.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68B31262-54EB-4A79-A8E2-F494CE0332C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21811" y="2377440"/>
          <a:ext cx="8148381" cy="184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6127">
                  <a:extLst>
                    <a:ext uri="{9D8B030D-6E8A-4147-A177-3AD203B41FA5}">
                      <a16:colId xmlns="" xmlns:a16="http://schemas.microsoft.com/office/drawing/2014/main" val="1568961465"/>
                    </a:ext>
                  </a:extLst>
                </a:gridCol>
                <a:gridCol w="2716127">
                  <a:extLst>
                    <a:ext uri="{9D8B030D-6E8A-4147-A177-3AD203B41FA5}">
                      <a16:colId xmlns="" xmlns:a16="http://schemas.microsoft.com/office/drawing/2014/main" val="1304119872"/>
                    </a:ext>
                  </a:extLst>
                </a:gridCol>
                <a:gridCol w="2716127">
                  <a:extLst>
                    <a:ext uri="{9D8B030D-6E8A-4147-A177-3AD203B41FA5}">
                      <a16:colId xmlns="" xmlns:a16="http://schemas.microsoft.com/office/drawing/2014/main" val="2453257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octagon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sphere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490229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algn="l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13285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32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cylinder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hexagon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05788132"/>
                  </a:ext>
                </a:extLst>
              </a:tr>
            </a:tbl>
          </a:graphicData>
        </a:graphic>
      </p:graphicFrame>
      <p:sp>
        <p:nvSpPr>
          <p:cNvPr id="11" name="Hexagon 10">
            <a:extLst>
              <a:ext uri="{FF2B5EF4-FFF2-40B4-BE49-F238E27FC236}">
                <a16:creationId xmlns="" xmlns:a16="http://schemas.microsoft.com/office/drawing/2014/main" id="{36370E37-B4EC-411C-8A4B-076B8854F6A2}"/>
              </a:ext>
            </a:extLst>
          </p:cNvPr>
          <p:cNvSpPr/>
          <p:nvPr/>
        </p:nvSpPr>
        <p:spPr>
          <a:xfrm rot="2770353">
            <a:off x="4937386" y="2038038"/>
            <a:ext cx="2449876" cy="244800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BF73B595-C77B-48AA-ADAF-207CF073E8AA}"/>
              </a:ext>
            </a:extLst>
          </p:cNvPr>
          <p:cNvSpPr/>
          <p:nvPr/>
        </p:nvSpPr>
        <p:spPr>
          <a:xfrm>
            <a:off x="8189982" y="2946088"/>
            <a:ext cx="1980000" cy="198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378148" cy="66854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3D Shapes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138"/>
            <a:ext cx="10515600" cy="4351338"/>
          </a:xfrm>
        </p:spPr>
        <p:txBody>
          <a:bodyPr/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These shapes have </a:t>
            </a:r>
            <a:r>
              <a:rPr lang="en-GB" sz="3200" b="1" dirty="0" smtClean="0">
                <a:latin typeface="Comic Sans MS" panose="030F0702030302020204" pitchFamily="66" charset="0"/>
              </a:rPr>
              <a:t>3</a:t>
            </a:r>
            <a:r>
              <a:rPr lang="en-GB" sz="3200" dirty="0" smtClean="0">
                <a:latin typeface="Comic Sans MS" panose="030F0702030302020204" pitchFamily="66" charset="0"/>
              </a:rPr>
              <a:t> dimensions.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They are called </a:t>
            </a:r>
            <a:r>
              <a:rPr lang="en-GB" sz="3200" b="1" dirty="0" smtClean="0">
                <a:latin typeface="Comic Sans MS" panose="030F0702030302020204" pitchFamily="66" charset="0"/>
              </a:rPr>
              <a:t>solid</a:t>
            </a:r>
            <a:r>
              <a:rPr lang="en-GB" sz="3200" dirty="0" smtClean="0">
                <a:latin typeface="Comic Sans MS" panose="030F0702030302020204" pitchFamily="66" charset="0"/>
              </a:rPr>
              <a:t> shapes.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They can be picked up.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659"/>
          <a:stretch/>
        </p:blipFill>
        <p:spPr>
          <a:xfrm>
            <a:off x="8436517" y="365125"/>
            <a:ext cx="2589292" cy="62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7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69" y="365125"/>
            <a:ext cx="8521147" cy="6015929"/>
          </a:xfrm>
        </p:spPr>
      </p:pic>
      <p:sp>
        <p:nvSpPr>
          <p:cNvPr id="5" name="AutoShape 2" descr="Image result for 3d shapes"/>
          <p:cNvSpPr>
            <a:spLocks noChangeAspect="1" noChangeArrowheads="1"/>
          </p:cNvSpPr>
          <p:nvPr/>
        </p:nvSpPr>
        <p:spPr bwMode="auto">
          <a:xfrm>
            <a:off x="155575" y="-144463"/>
            <a:ext cx="4654964" cy="465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1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sentence.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A. This shape is a square-based pyramid.</a:t>
            </a: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B. This shape is a triangular-based pyramid.</a:t>
            </a:r>
            <a:endParaRPr lang="en-GB" sz="2800" b="1" dirty="0">
              <a:solidFill>
                <a:srgbClr val="FF0000"/>
              </a:solidFill>
              <a:latin typeface="SassoonCRInfantMedium" panose="02000603020000020003" pitchFamily="2" charset="0"/>
              <a:sym typeface="Wingdings 2" panose="05020102010507070707" pitchFamily="18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4210AB-88A4-4CAC-A3D2-C2521E951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67" b="89867" l="10867" r="90067">
                        <a14:foregroundMark x1="50667" y1="10133" x2="52067" y2="16267"/>
                        <a14:foregroundMark x1="85400" y1="50267" x2="90133" y2="55867"/>
                        <a14:foregroundMark x1="55267" y1="26667" x2="63467" y2="26800"/>
                        <a14:foregroundMark x1="53867" y1="18200" x2="56133" y2="18200"/>
                        <a14:foregroundMark x1="56000" y1="29000" x2="66400" y2="30133"/>
                        <a14:foregroundMark x1="57933" y1="34333" x2="70533" y2="35267"/>
                        <a14:foregroundMark x1="59000" y1="40400" x2="66667" y2="40533"/>
                        <a14:foregroundMark x1="66667" y1="40533" x2="73933" y2="40400"/>
                        <a14:foregroundMark x1="73933" y1="40400" x2="75267" y2="40667"/>
                        <a14:foregroundMark x1="60133" y1="46667" x2="67800" y2="46133"/>
                        <a14:foregroundMark x1="67800" y1="46133" x2="75467" y2="46800"/>
                        <a14:foregroundMark x1="75467" y1="46800" x2="80267" y2="46000"/>
                        <a14:foregroundMark x1="61000" y1="51267" x2="76200" y2="52733"/>
                        <a14:foregroundMark x1="76200" y1="52733" x2="85000" y2="51267"/>
                        <a14:foregroundMark x1="69000" y1="84600" x2="70533" y2="89867"/>
                        <a14:foregroundMark x1="62800" y1="58333" x2="87133" y2="55000"/>
                        <a14:foregroundMark x1="87133" y1="55000" x2="88067" y2="54733"/>
                        <a14:foregroundMark x1="62800" y1="61933" x2="69733" y2="59867"/>
                        <a14:foregroundMark x1="69733" y1="59867" x2="77067" y2="59667"/>
                        <a14:foregroundMark x1="77067" y1="59667" x2="88867" y2="56933"/>
                        <a14:foregroundMark x1="64333" y1="62933" x2="72067" y2="64400"/>
                        <a14:foregroundMark x1="72067" y1="64400" x2="79733" y2="64333"/>
                        <a14:foregroundMark x1="79733" y1="64333" x2="83333" y2="64867"/>
                        <a14:foregroundMark x1="65400" y1="67333" x2="77667" y2="75267"/>
                        <a14:foregroundMark x1="77667" y1="75267" x2="77667" y2="75267"/>
                        <a14:foregroundMark x1="14200" y1="65400" x2="10867" y2="71800"/>
                        <a14:foregroundMark x1="10867" y1="71800" x2="10867" y2="71800"/>
                        <a14:foregroundMark x1="47067" y1="16800" x2="53067" y2="17933"/>
                        <a14:foregroundMark x1="11533" y1="71667" x2="19000" y2="69933"/>
                        <a14:foregroundMark x1="19000" y1="69933" x2="26000" y2="70000"/>
                        <a14:foregroundMark x1="26000" y1="70000" x2="32333" y2="66867"/>
                        <a14:foregroundMark x1="32333" y1="66867" x2="63867" y2="61400"/>
                        <a14:foregroundMark x1="22533" y1="69333" x2="27933" y2="68200"/>
                        <a14:foregroundMark x1="25533" y1="50133" x2="38067" y2="68600"/>
                        <a14:foregroundMark x1="33333" y1="38067" x2="50600" y2="63267"/>
                        <a14:foregroundMark x1="50600" y1="63267" x2="51267" y2="63600"/>
                        <a14:foregroundMark x1="38067" y1="29200" x2="59333" y2="49000"/>
                        <a14:foregroundMark x1="43333" y1="23200" x2="49000" y2="28667"/>
                        <a14:foregroundMark x1="49000" y1="28667" x2="57533" y2="33200"/>
                        <a14:foregroundMark x1="55267" y1="60400" x2="65533" y2="67533"/>
                        <a14:foregroundMark x1="47533" y1="64467" x2="62000" y2="74333"/>
                        <a14:foregroundMark x1="62000" y1="74333" x2="66667" y2="79800"/>
                        <a14:foregroundMark x1="66667" y1="79800" x2="66667" y2="79867"/>
                        <a14:foregroundMark x1="39600" y1="64733" x2="66000" y2="88000"/>
                        <a14:foregroundMark x1="66000" y1="88000" x2="66400" y2="88067"/>
                      </a14:backgroundRemoval>
                    </a14:imgEffect>
                  </a14:imgLayer>
                </a14:imgProps>
              </a:ext>
            </a:extLst>
          </a:blip>
          <a:srcRect l="5607" t="5790" r="5416" b="5885"/>
          <a:stretch/>
        </p:blipFill>
        <p:spPr>
          <a:xfrm rot="1720001">
            <a:off x="6685321" y="2782916"/>
            <a:ext cx="3444453" cy="34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60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sentence.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A. This shape is a square-based pyramid.</a:t>
            </a: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457200" indent="-457200" defTabSz="685800">
              <a:buAutoNum type="alphaUcPeriod"/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defTabSz="68580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B. This shape is a triangular-based pyramid.</a:t>
            </a:r>
            <a:endParaRPr lang="en-GB" sz="2400" b="1" dirty="0">
              <a:solidFill>
                <a:srgbClr val="FF0000"/>
              </a:solidFill>
              <a:latin typeface="SassoonCRInfantMedium" panose="02000603020000020003" pitchFamily="2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D4210AB-88A4-4CAC-A3D2-C2521E9512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67" b="89867" l="10867" r="90067">
                        <a14:foregroundMark x1="50667" y1="10133" x2="52067" y2="16267"/>
                        <a14:foregroundMark x1="85400" y1="50267" x2="90133" y2="55867"/>
                        <a14:foregroundMark x1="55267" y1="26667" x2="63467" y2="26800"/>
                        <a14:foregroundMark x1="53867" y1="18200" x2="56133" y2="18200"/>
                        <a14:foregroundMark x1="56000" y1="29000" x2="66400" y2="30133"/>
                        <a14:foregroundMark x1="57933" y1="34333" x2="70533" y2="35267"/>
                        <a14:foregroundMark x1="59000" y1="40400" x2="66667" y2="40533"/>
                        <a14:foregroundMark x1="66667" y1="40533" x2="73933" y2="40400"/>
                        <a14:foregroundMark x1="73933" y1="40400" x2="75267" y2="40667"/>
                        <a14:foregroundMark x1="60133" y1="46667" x2="67800" y2="46133"/>
                        <a14:foregroundMark x1="67800" y1="46133" x2="75467" y2="46800"/>
                        <a14:foregroundMark x1="75467" y1="46800" x2="80267" y2="46000"/>
                        <a14:foregroundMark x1="61000" y1="51267" x2="76200" y2="52733"/>
                        <a14:foregroundMark x1="76200" y1="52733" x2="85000" y2="51267"/>
                        <a14:foregroundMark x1="69000" y1="84600" x2="70533" y2="89867"/>
                        <a14:foregroundMark x1="62800" y1="58333" x2="87133" y2="55000"/>
                        <a14:foregroundMark x1="87133" y1="55000" x2="88067" y2="54733"/>
                        <a14:foregroundMark x1="62800" y1="61933" x2="69733" y2="59867"/>
                        <a14:foregroundMark x1="69733" y1="59867" x2="77067" y2="59667"/>
                        <a14:foregroundMark x1="77067" y1="59667" x2="88867" y2="56933"/>
                        <a14:foregroundMark x1="64333" y1="62933" x2="72067" y2="64400"/>
                        <a14:foregroundMark x1="72067" y1="64400" x2="79733" y2="64333"/>
                        <a14:foregroundMark x1="79733" y1="64333" x2="83333" y2="64867"/>
                        <a14:foregroundMark x1="65400" y1="67333" x2="77667" y2="75267"/>
                        <a14:foregroundMark x1="77667" y1="75267" x2="77667" y2="75267"/>
                        <a14:foregroundMark x1="14200" y1="65400" x2="10867" y2="71800"/>
                        <a14:foregroundMark x1="10867" y1="71800" x2="10867" y2="71800"/>
                        <a14:foregroundMark x1="47067" y1="16800" x2="53067" y2="17933"/>
                        <a14:foregroundMark x1="11533" y1="71667" x2="19000" y2="69933"/>
                        <a14:foregroundMark x1="19000" y1="69933" x2="26000" y2="70000"/>
                        <a14:foregroundMark x1="26000" y1="70000" x2="32333" y2="66867"/>
                        <a14:foregroundMark x1="32333" y1="66867" x2="63867" y2="61400"/>
                        <a14:foregroundMark x1="22533" y1="69333" x2="27933" y2="68200"/>
                        <a14:foregroundMark x1="25533" y1="50133" x2="38067" y2="68600"/>
                        <a14:foregroundMark x1="33333" y1="38067" x2="50600" y2="63267"/>
                        <a14:foregroundMark x1="50600" y1="63267" x2="51267" y2="63600"/>
                        <a14:foregroundMark x1="38067" y1="29200" x2="59333" y2="49000"/>
                        <a14:foregroundMark x1="43333" y1="23200" x2="49000" y2="28667"/>
                        <a14:foregroundMark x1="49000" y1="28667" x2="57533" y2="33200"/>
                        <a14:foregroundMark x1="55267" y1="60400" x2="65533" y2="67533"/>
                        <a14:foregroundMark x1="47533" y1="64467" x2="62000" y2="74333"/>
                        <a14:foregroundMark x1="62000" y1="74333" x2="66667" y2="79800"/>
                        <a14:foregroundMark x1="66667" y1="79800" x2="66667" y2="79867"/>
                        <a14:foregroundMark x1="39600" y1="64733" x2="66000" y2="88000"/>
                        <a14:foregroundMark x1="66000" y1="88000" x2="66400" y2="88067"/>
                      </a14:backgroundRemoval>
                    </a14:imgEffect>
                  </a14:imgLayer>
                </a14:imgProps>
              </a:ext>
            </a:extLst>
          </a:blip>
          <a:srcRect l="5607" t="5790" r="5416" b="5885"/>
          <a:stretch/>
        </p:blipFill>
        <p:spPr>
          <a:xfrm rot="1727635">
            <a:off x="6685321" y="2782916"/>
            <a:ext cx="3444453" cy="3419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2240FE0-766E-4610-884B-3BC69AAA115A}"/>
              </a:ext>
            </a:extLst>
          </p:cNvPr>
          <p:cNvSpPr/>
          <p:nvPr/>
        </p:nvSpPr>
        <p:spPr>
          <a:xfrm>
            <a:off x="7182327" y="2600713"/>
            <a:ext cx="715260" cy="10811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US" sz="5400" b="1" kern="1400" dirty="0">
                <a:solidFill>
                  <a:srgbClr val="FF0000"/>
                </a:solidFill>
                <a:latin typeface="Wingdings 2" panose="05020102010507070707" pitchFamily="18" charset="2"/>
              </a:rPr>
              <a:t>P</a:t>
            </a:r>
            <a:endParaRPr lang="en-US" sz="4400" kern="1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8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218043" cy="668545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anose="030F0702030302020204" pitchFamily="66" charset="0"/>
              </a:rPr>
              <a:t>2D Shapes.</a:t>
            </a:r>
            <a:endParaRPr lang="en-GB" sz="40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52" y="1189520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2D shapes are everywhere! For example, windows are 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shaped like rectangles and clocks are shaped like circles.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2D shapes are flat.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They all have different properties. A property is</a:t>
            </a:r>
          </a:p>
          <a:p>
            <a:pPr marL="0" indent="0">
              <a:buNone/>
            </a:pPr>
            <a:r>
              <a:rPr lang="en-US" dirty="0" smtClean="0">
                <a:latin typeface="Comic Sans MS" panose="030F0702030302020204" pitchFamily="66" charset="0"/>
              </a:rPr>
              <a:t>a quality that a shape has.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N</a:t>
            </a:r>
            <a:r>
              <a:rPr lang="en-US" dirty="0" smtClean="0">
                <a:latin typeface="Comic Sans MS" panose="030F0702030302020204" pitchFamily="66" charset="0"/>
              </a:rPr>
              <a:t>umber of sides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Number of angles (corners)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length of sides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types of angles (acute, obtuse, right-angle)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perpendicular and parallel 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50943"/>
          <a:stretch/>
        </p:blipFill>
        <p:spPr>
          <a:xfrm>
            <a:off x="9381144" y="874580"/>
            <a:ext cx="2386785" cy="56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2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shapes using the word bank.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EE847BCA-A402-4CE4-BA34-501567629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6000" y="1716918"/>
          <a:ext cx="792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="" xmlns:a16="http://schemas.microsoft.com/office/drawing/2014/main" val="2257142732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908327445"/>
                    </a:ext>
                  </a:extLst>
                </a:gridCol>
                <a:gridCol w="1620000">
                  <a:extLst>
                    <a:ext uri="{9D8B030D-6E8A-4147-A177-3AD203B41FA5}">
                      <a16:colId xmlns="" xmlns:a16="http://schemas.microsoft.com/office/drawing/2014/main" val="129037021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247029663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475334824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739258834"/>
                    </a:ext>
                  </a:extLst>
                </a:gridCol>
                <a:gridCol w="1620000">
                  <a:extLst>
                    <a:ext uri="{9D8B030D-6E8A-4147-A177-3AD203B41FA5}">
                      <a16:colId xmlns="" xmlns:a16="http://schemas.microsoft.com/office/drawing/2014/main" val="3236846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circle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prism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cube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pentagon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03819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5CCCA64-5744-4298-8BEA-0F859D2EE9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9575" y="2541567"/>
          <a:ext cx="7132850" cy="3368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425">
                  <a:extLst>
                    <a:ext uri="{9D8B030D-6E8A-4147-A177-3AD203B41FA5}">
                      <a16:colId xmlns="" xmlns:a16="http://schemas.microsoft.com/office/drawing/2014/main" val="3479299776"/>
                    </a:ext>
                  </a:extLst>
                </a:gridCol>
                <a:gridCol w="3566425">
                  <a:extLst>
                    <a:ext uri="{9D8B030D-6E8A-4147-A177-3AD203B41FA5}">
                      <a16:colId xmlns="" xmlns:a16="http://schemas.microsoft.com/office/drawing/2014/main" val="1162956204"/>
                    </a:ext>
                  </a:extLst>
                </a:gridCol>
              </a:tblGrid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12345038"/>
                  </a:ext>
                </a:extLst>
              </a:tr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3982706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C99CB8-BA16-4A91-9584-FAF238DA5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33" r="90000">
                        <a14:foregroundMark x1="9733" y1="30000" x2="23800" y2="30000"/>
                        <a14:foregroundMark x1="23800" y1="30000" x2="30800" y2="29733"/>
                        <a14:foregroundMark x1="30800" y1="29733" x2="46067" y2="29733"/>
                        <a14:foregroundMark x1="46067" y1="29733" x2="54867" y2="29333"/>
                        <a14:foregroundMark x1="54867" y1="29333" x2="64733" y2="29867"/>
                        <a14:foregroundMark x1="37333" y1="16667" x2="36000" y2="30867"/>
                        <a14:foregroundMark x1="36000" y1="30867" x2="36000" y2="30867"/>
                        <a14:foregroundMark x1="36533" y1="17067" x2="36667" y2="30000"/>
                        <a14:foregroundMark x1="38333" y1="17533" x2="55133" y2="28000"/>
                        <a14:foregroundMark x1="55133" y1="28000" x2="60800" y2="28467"/>
                        <a14:foregroundMark x1="88867" y1="19200" x2="67867" y2="60333"/>
                        <a14:foregroundMark x1="67867" y1="60333" x2="63867" y2="7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34586">
            <a:off x="2931975" y="2360145"/>
            <a:ext cx="1641750" cy="16417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DF9183B-9F05-4378-A361-E8488ADFCB87}"/>
              </a:ext>
            </a:extLst>
          </p:cNvPr>
          <p:cNvSpPr/>
          <p:nvPr/>
        </p:nvSpPr>
        <p:spPr>
          <a:xfrm>
            <a:off x="6668386" y="2569020"/>
            <a:ext cx="1224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4641CB-4310-45BD-8DE8-E6BEF7FBD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810" y1="42908" x2="23993" y2="51773"/>
                        <a14:foregroundMark x1="23993" y1="51773" x2="19963" y2="70213"/>
                        <a14:foregroundMark x1="19963" y1="70213" x2="19963" y2="70390"/>
                        <a14:foregroundMark x1="10989" y1="58688" x2="29121" y2="70213"/>
                        <a14:foregroundMark x1="29121" y1="70213" x2="38462" y2="73759"/>
                        <a14:foregroundMark x1="70330" y1="16844" x2="79304" y2="27660"/>
                        <a14:foregroundMark x1="65751" y1="19504" x2="77839" y2="35638"/>
                        <a14:foregroundMark x1="77839" y1="35638" x2="84249" y2="40603"/>
                        <a14:foregroundMark x1="60806" y1="22163" x2="80586" y2="44858"/>
                        <a14:foregroundMark x1="80586" y1="44858" x2="89194" y2="49291"/>
                        <a14:foregroundMark x1="89194" y1="49291" x2="88645" y2="50000"/>
                        <a14:foregroundMark x1="56044" y1="24113" x2="66300" y2="40603"/>
                        <a14:foregroundMark x1="66300" y1="40603" x2="69597" y2="42553"/>
                        <a14:foregroundMark x1="61905" y1="35284" x2="51465" y2="38475"/>
                        <a14:foregroundMark x1="51465" y1="38475" x2="43773" y2="44326"/>
                        <a14:foregroundMark x1="43773" y1="44326" x2="34799" y2="46277"/>
                        <a14:foregroundMark x1="34799" y1="46277" x2="18315" y2="57801"/>
                        <a14:foregroundMark x1="24176" y1="42199" x2="34799" y2="44504"/>
                        <a14:foregroundMark x1="34799" y1="44504" x2="49817" y2="42553"/>
                        <a14:foregroundMark x1="49817" y1="42553" x2="59707" y2="38298"/>
                        <a14:foregroundMark x1="63370" y1="27128" x2="41392" y2="36702"/>
                        <a14:foregroundMark x1="41392" y1="36702" x2="29853" y2="44858"/>
                        <a14:foregroundMark x1="28205" y1="51773" x2="42674" y2="64184"/>
                        <a14:foregroundMark x1="42674" y1="64184" x2="48901" y2="76418"/>
                        <a14:foregroundMark x1="41758" y1="44326" x2="54579" y2="73050"/>
                        <a14:foregroundMark x1="54579" y1="73050" x2="54579" y2="73050"/>
                        <a14:foregroundMark x1="57875" y1="37589" x2="59890" y2="70745"/>
                        <a14:foregroundMark x1="69963" y1="41844" x2="69597" y2="64184"/>
                        <a14:foregroundMark x1="80403" y1="49468" x2="77839" y2="61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45261">
            <a:off x="6368988" y="4094427"/>
            <a:ext cx="1822796" cy="1882888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="" xmlns:a16="http://schemas.microsoft.com/office/drawing/2014/main" id="{45B0D49E-861B-4428-8F61-FB5DC24A4250}"/>
              </a:ext>
            </a:extLst>
          </p:cNvPr>
          <p:cNvSpPr/>
          <p:nvPr/>
        </p:nvSpPr>
        <p:spPr>
          <a:xfrm rot="12194486">
            <a:off x="3032850" y="4315871"/>
            <a:ext cx="1440000" cy="1440000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Label the shapes using the word bank.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EE847BCA-A402-4CE4-BA34-50156762941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36000" y="1716918"/>
          <a:ext cx="7920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0000">
                  <a:extLst>
                    <a:ext uri="{9D8B030D-6E8A-4147-A177-3AD203B41FA5}">
                      <a16:colId xmlns="" xmlns:a16="http://schemas.microsoft.com/office/drawing/2014/main" val="2257142732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908327445"/>
                    </a:ext>
                  </a:extLst>
                </a:gridCol>
                <a:gridCol w="1620000">
                  <a:extLst>
                    <a:ext uri="{9D8B030D-6E8A-4147-A177-3AD203B41FA5}">
                      <a16:colId xmlns="" xmlns:a16="http://schemas.microsoft.com/office/drawing/2014/main" val="1290370211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4247029663"/>
                    </a:ext>
                  </a:extLst>
                </a:gridCol>
                <a:gridCol w="1440000">
                  <a:extLst>
                    <a:ext uri="{9D8B030D-6E8A-4147-A177-3AD203B41FA5}">
                      <a16:colId xmlns="" xmlns:a16="http://schemas.microsoft.com/office/drawing/2014/main" val="475334824"/>
                    </a:ext>
                  </a:extLst>
                </a:gridCol>
                <a:gridCol w="540000">
                  <a:extLst>
                    <a:ext uri="{9D8B030D-6E8A-4147-A177-3AD203B41FA5}">
                      <a16:colId xmlns="" xmlns:a16="http://schemas.microsoft.com/office/drawing/2014/main" val="2739258834"/>
                    </a:ext>
                  </a:extLst>
                </a:gridCol>
                <a:gridCol w="1620000">
                  <a:extLst>
                    <a:ext uri="{9D8B030D-6E8A-4147-A177-3AD203B41FA5}">
                      <a16:colId xmlns="" xmlns:a16="http://schemas.microsoft.com/office/drawing/2014/main" val="3236846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circle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prism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cube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solidFill>
                          <a:schemeClr val="bg1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pentagon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403819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="" xmlns:a16="http://schemas.microsoft.com/office/drawing/2014/main" id="{A5CCCA64-5744-4298-8BEA-0F859D2EE96E}"/>
              </a:ext>
            </a:extLst>
          </p:cNvPr>
          <p:cNvGraphicFramePr>
            <a:graphicFrameLocks noGrp="1"/>
          </p:cNvGraphicFramePr>
          <p:nvPr/>
        </p:nvGraphicFramePr>
        <p:xfrm>
          <a:off x="2529575" y="2541567"/>
          <a:ext cx="7132850" cy="33689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6425">
                  <a:extLst>
                    <a:ext uri="{9D8B030D-6E8A-4147-A177-3AD203B41FA5}">
                      <a16:colId xmlns="" xmlns:a16="http://schemas.microsoft.com/office/drawing/2014/main" val="3479299776"/>
                    </a:ext>
                  </a:extLst>
                </a:gridCol>
                <a:gridCol w="3566425">
                  <a:extLst>
                    <a:ext uri="{9D8B030D-6E8A-4147-A177-3AD203B41FA5}">
                      <a16:colId xmlns="" xmlns:a16="http://schemas.microsoft.com/office/drawing/2014/main" val="1162956204"/>
                    </a:ext>
                  </a:extLst>
                </a:gridCol>
              </a:tblGrid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12345038"/>
                  </a:ext>
                </a:extLst>
              </a:tr>
              <a:tr h="1684464"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D.</a:t>
                      </a:r>
                    </a:p>
                  </a:txBody>
                  <a:tcPr marL="121706" marR="121706" marT="66938" marB="6693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39827069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4C99CB8-BA16-4A91-9584-FAF238DA54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733" r="90000">
                        <a14:foregroundMark x1="9733" y1="30000" x2="23800" y2="30000"/>
                        <a14:foregroundMark x1="23800" y1="30000" x2="30800" y2="29733"/>
                        <a14:foregroundMark x1="30800" y1="29733" x2="46067" y2="29733"/>
                        <a14:foregroundMark x1="46067" y1="29733" x2="54867" y2="29333"/>
                        <a14:foregroundMark x1="54867" y1="29333" x2="64733" y2="29867"/>
                        <a14:foregroundMark x1="37333" y1="16667" x2="36000" y2="30867"/>
                        <a14:foregroundMark x1="36000" y1="30867" x2="36000" y2="30867"/>
                        <a14:foregroundMark x1="36533" y1="17067" x2="36667" y2="30000"/>
                        <a14:foregroundMark x1="38333" y1="17533" x2="55133" y2="28000"/>
                        <a14:foregroundMark x1="55133" y1="28000" x2="60800" y2="28467"/>
                        <a14:foregroundMark x1="88867" y1="19200" x2="67867" y2="60333"/>
                        <a14:foregroundMark x1="67867" y1="60333" x2="63867" y2="78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934586">
            <a:off x="2931975" y="2360145"/>
            <a:ext cx="1641750" cy="16417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DDF9183B-9F05-4378-A361-E8488ADFCB87}"/>
              </a:ext>
            </a:extLst>
          </p:cNvPr>
          <p:cNvSpPr/>
          <p:nvPr/>
        </p:nvSpPr>
        <p:spPr>
          <a:xfrm>
            <a:off x="6668386" y="2569020"/>
            <a:ext cx="1224000" cy="1224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4641CB-4310-45BD-8DE8-E6BEF7FBDC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3810" y1="42908" x2="23993" y2="51773"/>
                        <a14:foregroundMark x1="23993" y1="51773" x2="19963" y2="70213"/>
                        <a14:foregroundMark x1="19963" y1="70213" x2="19963" y2="70390"/>
                        <a14:foregroundMark x1="10989" y1="58688" x2="29121" y2="70213"/>
                        <a14:foregroundMark x1="29121" y1="70213" x2="38462" y2="73759"/>
                        <a14:foregroundMark x1="70330" y1="16844" x2="79304" y2="27660"/>
                        <a14:foregroundMark x1="65751" y1="19504" x2="77839" y2="35638"/>
                        <a14:foregroundMark x1="77839" y1="35638" x2="84249" y2="40603"/>
                        <a14:foregroundMark x1="60806" y1="22163" x2="80586" y2="44858"/>
                        <a14:foregroundMark x1="80586" y1="44858" x2="89194" y2="49291"/>
                        <a14:foregroundMark x1="89194" y1="49291" x2="88645" y2="50000"/>
                        <a14:foregroundMark x1="56044" y1="24113" x2="66300" y2="40603"/>
                        <a14:foregroundMark x1="66300" y1="40603" x2="69597" y2="42553"/>
                        <a14:foregroundMark x1="61905" y1="35284" x2="51465" y2="38475"/>
                        <a14:foregroundMark x1="51465" y1="38475" x2="43773" y2="44326"/>
                        <a14:foregroundMark x1="43773" y1="44326" x2="34799" y2="46277"/>
                        <a14:foregroundMark x1="34799" y1="46277" x2="18315" y2="57801"/>
                        <a14:foregroundMark x1="24176" y1="42199" x2="34799" y2="44504"/>
                        <a14:foregroundMark x1="34799" y1="44504" x2="49817" y2="42553"/>
                        <a14:foregroundMark x1="49817" y1="42553" x2="59707" y2="38298"/>
                        <a14:foregroundMark x1="63370" y1="27128" x2="41392" y2="36702"/>
                        <a14:foregroundMark x1="41392" y1="36702" x2="29853" y2="44858"/>
                        <a14:foregroundMark x1="28205" y1="51773" x2="42674" y2="64184"/>
                        <a14:foregroundMark x1="42674" y1="64184" x2="48901" y2="76418"/>
                        <a14:foregroundMark x1="41758" y1="44326" x2="54579" y2="73050"/>
                        <a14:foregroundMark x1="54579" y1="73050" x2="54579" y2="73050"/>
                        <a14:foregroundMark x1="57875" y1="37589" x2="59890" y2="70745"/>
                        <a14:foregroundMark x1="69963" y1="41844" x2="69597" y2="64184"/>
                        <a14:foregroundMark x1="80403" y1="49468" x2="77839" y2="615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45261">
            <a:off x="6368988" y="4094427"/>
            <a:ext cx="1822796" cy="1882888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="" xmlns:a16="http://schemas.microsoft.com/office/drawing/2014/main" id="{45B0D49E-861B-4428-8F61-FB5DC24A4250}"/>
              </a:ext>
            </a:extLst>
          </p:cNvPr>
          <p:cNvSpPr/>
          <p:nvPr/>
        </p:nvSpPr>
        <p:spPr>
          <a:xfrm rot="12194486">
            <a:off x="3032850" y="4315871"/>
            <a:ext cx="1440000" cy="1440000"/>
          </a:xfrm>
          <a:prstGeom prst="pentag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5D9F365-DB61-4860-8AA3-6CF5B4ACBB47}"/>
              </a:ext>
            </a:extLst>
          </p:cNvPr>
          <p:cNvSpPr/>
          <p:nvPr/>
        </p:nvSpPr>
        <p:spPr>
          <a:xfrm>
            <a:off x="8076333" y="3201036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circle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56394D0-93BD-4553-BB9D-72967D6B1602}"/>
              </a:ext>
            </a:extLst>
          </p:cNvPr>
          <p:cNvSpPr/>
          <p:nvPr/>
        </p:nvSpPr>
        <p:spPr>
          <a:xfrm>
            <a:off x="8076333" y="4808841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prism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37419B4-2DB7-442A-83B9-C25AA0BBB41A}"/>
              </a:ext>
            </a:extLst>
          </p:cNvPr>
          <p:cNvSpPr/>
          <p:nvPr/>
        </p:nvSpPr>
        <p:spPr>
          <a:xfrm>
            <a:off x="4542061" y="3170240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cube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908D799-DAF3-4EF4-BE5B-9A25C89BDC08}"/>
              </a:ext>
            </a:extLst>
          </p:cNvPr>
          <p:cNvSpPr/>
          <p:nvPr/>
        </p:nvSpPr>
        <p:spPr>
          <a:xfrm>
            <a:off x="4542061" y="4808841"/>
            <a:ext cx="1603662" cy="48768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pentagon</a:t>
            </a:r>
          </a:p>
        </p:txBody>
      </p:sp>
    </p:spTree>
    <p:extLst>
      <p:ext uri="{BB962C8B-B14F-4D97-AF65-F5344CB8AC3E}">
        <p14:creationId xmlns:p14="http://schemas.microsoft.com/office/powerpoint/2010/main" val="1890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8935CAD-8A01-404D-B316-F11D50BA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4E7193B-AE05-4A94-87E6-6119E3D9674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01C8159A-0C5E-4818-9259-0E585473C0E3}"/>
              </a:ext>
            </a:extLst>
          </p:cNvPr>
          <p:cNvSpPr/>
          <p:nvPr/>
        </p:nvSpPr>
        <p:spPr>
          <a:xfrm>
            <a:off x="5158081" y="3199533"/>
            <a:ext cx="3352932" cy="956675"/>
          </a:xfrm>
          <a:prstGeom prst="wedgeRoundRectCallout">
            <a:avLst>
              <a:gd name="adj1" fmla="val -38122"/>
              <a:gd name="adj2" fmla="val 676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these shapes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pyramids.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BCC21C8-08DB-4AFE-82CE-3FFC39EEDDD4}"/>
              </a:ext>
            </a:extLst>
          </p:cNvPr>
          <p:cNvGrpSpPr/>
          <p:nvPr/>
        </p:nvGrpSpPr>
        <p:grpSpPr>
          <a:xfrm>
            <a:off x="3462416" y="883076"/>
            <a:ext cx="5463389" cy="1936613"/>
            <a:chOff x="1938415" y="883075"/>
            <a:chExt cx="5463389" cy="1936613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12D4B98-68AB-4980-88B5-5E968F98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9596" r="92424">
                          <a14:foregroundMark x1="50505" y1="13131" x2="47475" y2="82323"/>
                          <a14:foregroundMark x1="47475" y1="82323" x2="48485" y2="85354"/>
                          <a14:foregroundMark x1="27778" y1="51515" x2="56566" y2="73737"/>
                          <a14:foregroundMark x1="56566" y1="73737" x2="89394" y2="84343"/>
                          <a14:foregroundMark x1="89394" y1="84343" x2="92424" y2="84343"/>
                          <a14:foregroundMark x1="51515" y1="27778" x2="72222" y2="79293"/>
                          <a14:foregroundMark x1="45455" y1="60101" x2="9596" y2="8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786">
              <a:off x="1938415" y="1362907"/>
              <a:ext cx="1456781" cy="1456782"/>
            </a:xfrm>
            <a:prstGeom prst="rect">
              <a:avLst/>
            </a:prstGeom>
          </p:spPr>
        </p:pic>
        <p:sp>
          <p:nvSpPr>
            <p:cNvPr id="29" name="Right Triangle 28">
              <a:extLst>
                <a:ext uri="{FF2B5EF4-FFF2-40B4-BE49-F238E27FC236}">
                  <a16:creationId xmlns="" xmlns:a16="http://schemas.microsoft.com/office/drawing/2014/main" id="{20C054BB-1351-483E-B6F9-24F2974AF58E}"/>
                </a:ext>
              </a:extLst>
            </p:cNvPr>
            <p:cNvSpPr/>
            <p:nvPr/>
          </p:nvSpPr>
          <p:spPr>
            <a:xfrm rot="20142687">
              <a:off x="3728271" y="883075"/>
              <a:ext cx="2294880" cy="1143740"/>
            </a:xfrm>
            <a:prstGeom prst="rt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9F4E6556-8173-4E88-AFFA-0657592D5CCB}"/>
                </a:ext>
              </a:extLst>
            </p:cNvPr>
            <p:cNvSpPr/>
            <p:nvPr/>
          </p:nvSpPr>
          <p:spPr>
            <a:xfrm rot="18539090">
              <a:off x="6476208" y="1530391"/>
              <a:ext cx="729377" cy="1121814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68517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8935CAD-8A01-404D-B316-F11D50BA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4E7193B-AE05-4A94-87E6-6119E3D9674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False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01C8159A-0C5E-4818-9259-0E585473C0E3}"/>
              </a:ext>
            </a:extLst>
          </p:cNvPr>
          <p:cNvSpPr/>
          <p:nvPr/>
        </p:nvSpPr>
        <p:spPr>
          <a:xfrm>
            <a:off x="5158081" y="3199533"/>
            <a:ext cx="3352932" cy="956675"/>
          </a:xfrm>
          <a:prstGeom prst="wedgeRoundRectCallout">
            <a:avLst>
              <a:gd name="adj1" fmla="val -38122"/>
              <a:gd name="adj2" fmla="val 676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these shapes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pyramids.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BCC21C8-08DB-4AFE-82CE-3FFC39EEDDD4}"/>
              </a:ext>
            </a:extLst>
          </p:cNvPr>
          <p:cNvGrpSpPr/>
          <p:nvPr/>
        </p:nvGrpSpPr>
        <p:grpSpPr>
          <a:xfrm>
            <a:off x="3462416" y="883076"/>
            <a:ext cx="5463389" cy="1936613"/>
            <a:chOff x="1938415" y="883075"/>
            <a:chExt cx="5463389" cy="1936613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12D4B98-68AB-4980-88B5-5E968F98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9596" r="92424">
                          <a14:foregroundMark x1="50505" y1="13131" x2="47475" y2="82323"/>
                          <a14:foregroundMark x1="47475" y1="82323" x2="48485" y2="85354"/>
                          <a14:foregroundMark x1="27778" y1="51515" x2="56566" y2="73737"/>
                          <a14:foregroundMark x1="56566" y1="73737" x2="89394" y2="84343"/>
                          <a14:foregroundMark x1="89394" y1="84343" x2="92424" y2="84343"/>
                          <a14:foregroundMark x1="51515" y1="27778" x2="72222" y2="79293"/>
                          <a14:foregroundMark x1="45455" y1="60101" x2="9596" y2="8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786">
              <a:off x="1938415" y="1362907"/>
              <a:ext cx="1456781" cy="1456782"/>
            </a:xfrm>
            <a:prstGeom prst="rect">
              <a:avLst/>
            </a:prstGeom>
          </p:spPr>
        </p:pic>
        <p:sp>
          <p:nvSpPr>
            <p:cNvPr id="29" name="Right Triangle 28">
              <a:extLst>
                <a:ext uri="{FF2B5EF4-FFF2-40B4-BE49-F238E27FC236}">
                  <a16:creationId xmlns="" xmlns:a16="http://schemas.microsoft.com/office/drawing/2014/main" id="{20C054BB-1351-483E-B6F9-24F2974AF58E}"/>
                </a:ext>
              </a:extLst>
            </p:cNvPr>
            <p:cNvSpPr/>
            <p:nvPr/>
          </p:nvSpPr>
          <p:spPr>
            <a:xfrm rot="20142687">
              <a:off x="3728271" y="883075"/>
              <a:ext cx="2294880" cy="1143740"/>
            </a:xfrm>
            <a:prstGeom prst="rt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9F4E6556-8173-4E88-AFFA-0657592D5CCB}"/>
                </a:ext>
              </a:extLst>
            </p:cNvPr>
            <p:cNvSpPr/>
            <p:nvPr/>
          </p:nvSpPr>
          <p:spPr>
            <a:xfrm rot="18539090">
              <a:off x="6476208" y="1530391"/>
              <a:ext cx="729377" cy="1121814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546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8935CAD-8A01-404D-B316-F11D50BA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4E7193B-AE05-4A94-87E6-6119E3D9674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u="sng" dirty="0">
              <a:solidFill>
                <a:schemeClr val="bg2">
                  <a:lumMod val="50000"/>
                </a:schemeClr>
              </a:solidFill>
              <a:latin typeface="SassoonCRInfantMedium" panose="02000603020000020003" pitchFamily="2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Sara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because these shapes are all 2D triangles.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01C8159A-0C5E-4818-9259-0E585473C0E3}"/>
              </a:ext>
            </a:extLst>
          </p:cNvPr>
          <p:cNvSpPr/>
          <p:nvPr/>
        </p:nvSpPr>
        <p:spPr>
          <a:xfrm>
            <a:off x="5158081" y="3199533"/>
            <a:ext cx="3352932" cy="956675"/>
          </a:xfrm>
          <a:prstGeom prst="wedgeRoundRectCallout">
            <a:avLst>
              <a:gd name="adj1" fmla="val -38122"/>
              <a:gd name="adj2" fmla="val 67648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All of these shapes 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are pyramids.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2BCC21C8-08DB-4AFE-82CE-3FFC39EEDDD4}"/>
              </a:ext>
            </a:extLst>
          </p:cNvPr>
          <p:cNvGrpSpPr/>
          <p:nvPr/>
        </p:nvGrpSpPr>
        <p:grpSpPr>
          <a:xfrm>
            <a:off x="3462416" y="883076"/>
            <a:ext cx="5463389" cy="1936613"/>
            <a:chOff x="1938415" y="883075"/>
            <a:chExt cx="5463389" cy="1936613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A12D4B98-68AB-4980-88B5-5E968F98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596" b="89899" l="9596" r="92424">
                          <a14:foregroundMark x1="50505" y1="13131" x2="47475" y2="82323"/>
                          <a14:foregroundMark x1="47475" y1="82323" x2="48485" y2="85354"/>
                          <a14:foregroundMark x1="27778" y1="51515" x2="56566" y2="73737"/>
                          <a14:foregroundMark x1="56566" y1="73737" x2="89394" y2="84343"/>
                          <a14:foregroundMark x1="89394" y1="84343" x2="92424" y2="84343"/>
                          <a14:foregroundMark x1="51515" y1="27778" x2="72222" y2="79293"/>
                          <a14:foregroundMark x1="45455" y1="60101" x2="9596" y2="863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786">
              <a:off x="1938415" y="1362907"/>
              <a:ext cx="1456781" cy="1456782"/>
            </a:xfrm>
            <a:prstGeom prst="rect">
              <a:avLst/>
            </a:prstGeom>
          </p:spPr>
        </p:pic>
        <p:sp>
          <p:nvSpPr>
            <p:cNvPr id="29" name="Right Triangle 28">
              <a:extLst>
                <a:ext uri="{FF2B5EF4-FFF2-40B4-BE49-F238E27FC236}">
                  <a16:creationId xmlns="" xmlns:a16="http://schemas.microsoft.com/office/drawing/2014/main" id="{20C054BB-1351-483E-B6F9-24F2974AF58E}"/>
                </a:ext>
              </a:extLst>
            </p:cNvPr>
            <p:cNvSpPr/>
            <p:nvPr/>
          </p:nvSpPr>
          <p:spPr>
            <a:xfrm rot="20142687">
              <a:off x="3728271" y="883075"/>
              <a:ext cx="2294880" cy="1143740"/>
            </a:xfrm>
            <a:prstGeom prst="rt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="" xmlns:a16="http://schemas.microsoft.com/office/drawing/2014/main" id="{9F4E6556-8173-4E88-AFFA-0657592D5CCB}"/>
                </a:ext>
              </a:extLst>
            </p:cNvPr>
            <p:cNvSpPr/>
            <p:nvPr/>
          </p:nvSpPr>
          <p:spPr>
            <a:xfrm rot="18539090">
              <a:off x="6476208" y="1530391"/>
              <a:ext cx="729377" cy="1121814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727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Your Task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Complete the </a:t>
            </a:r>
            <a:r>
              <a:rPr lang="en-GB" dirty="0">
                <a:latin typeface="Comic Sans MS" panose="030F0702030302020204" pitchFamily="66" charset="0"/>
              </a:rPr>
              <a:t>worksheet. 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There </a:t>
            </a:r>
            <a:r>
              <a:rPr lang="en-GB" dirty="0">
                <a:latin typeface="Comic Sans MS" panose="030F0702030302020204" pitchFamily="66" charset="0"/>
              </a:rPr>
              <a:t>is also a problem solving sheet with three different levels. Please choose the level you feel most comfortable with. 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Extension: Complete a shape scavenger hunt. How many different shapes can you find around your house? Can you present your findings? </a:t>
            </a:r>
          </a:p>
        </p:txBody>
      </p:sp>
    </p:spTree>
    <p:extLst>
      <p:ext uri="{BB962C8B-B14F-4D97-AF65-F5344CB8AC3E}">
        <p14:creationId xmlns:p14="http://schemas.microsoft.com/office/powerpoint/2010/main" val="28259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paus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1272003"/>
            <a:ext cx="8719930" cy="490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6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75" y="764899"/>
            <a:ext cx="76104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26862"/>
            <a:ext cx="8796130" cy="64204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Triangles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007166"/>
            <a:ext cx="10422835" cy="5539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All triangles have 3 sides and 3 angles.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However, different triangles have different properties, depending on how they are drawn. You have to look very carefully to see what is different.</a:t>
            </a: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 panose="030F0702030302020204" pitchFamily="66" charset="0"/>
              </a:rPr>
              <a:t>For example, compare these two triangles:</a:t>
            </a:r>
          </a:p>
          <a:p>
            <a:pPr marL="0" indent="0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Like all triangles, both have 3 sides and 3 angles.</a:t>
            </a: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However, the yellow triangle’s sides are all the </a:t>
            </a:r>
            <a:r>
              <a:rPr lang="en-US" sz="2600" b="1" dirty="0">
                <a:latin typeface="Comic Sans MS" panose="030F0702030302020204" pitchFamily="66" charset="0"/>
              </a:rPr>
              <a:t>same length</a:t>
            </a:r>
            <a:r>
              <a:rPr lang="en-US" sz="2600" dirty="0">
                <a:latin typeface="Comic Sans MS" panose="030F0702030302020204" pitchFamily="66" charset="0"/>
              </a:rPr>
              <a:t> and the angles are all the </a:t>
            </a:r>
            <a:r>
              <a:rPr lang="en-US" sz="2600" b="1" dirty="0">
                <a:latin typeface="Comic Sans MS" panose="030F0702030302020204" pitchFamily="66" charset="0"/>
              </a:rPr>
              <a:t>same size</a:t>
            </a:r>
            <a:r>
              <a:rPr lang="en-U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The green triangle has a </a:t>
            </a:r>
            <a:r>
              <a:rPr lang="en-US" sz="2600" b="1" dirty="0">
                <a:latin typeface="Comic Sans MS" panose="030F0702030302020204" pitchFamily="66" charset="0"/>
              </a:rPr>
              <a:t>right-angle</a:t>
            </a:r>
            <a:r>
              <a:rPr lang="en-US" sz="2600" dirty="0">
                <a:latin typeface="Comic Sans MS" panose="030F0702030302020204" pitchFamily="66" charset="0"/>
              </a:rPr>
              <a:t> and all the sides are a </a:t>
            </a:r>
            <a:r>
              <a:rPr lang="en-US" sz="2600" b="1" dirty="0">
                <a:latin typeface="Comic Sans MS" panose="030F0702030302020204" pitchFamily="66" charset="0"/>
              </a:rPr>
              <a:t>different length</a:t>
            </a:r>
            <a:r>
              <a:rPr lang="en-U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774" y="2809461"/>
            <a:ext cx="4724401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Quadrilaterals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8" y="1086679"/>
            <a:ext cx="9960734" cy="12192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A quadrilateral is a shape with 4 sides and 4 angles. </a:t>
            </a:r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3927" y="2412242"/>
            <a:ext cx="5157787" cy="444575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5600" u="sng" dirty="0" smtClean="0">
                <a:latin typeface="Comic Sans MS" panose="030F0702030302020204" pitchFamily="66" charset="0"/>
              </a:rPr>
              <a:t>Square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Sides all equal length.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Angles all right-angles (perpendicular lines).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2 pairs of parallel lines.</a:t>
            </a:r>
          </a:p>
          <a:p>
            <a:endParaRPr lang="en-US" sz="5600" dirty="0">
              <a:latin typeface="Comic Sans MS" panose="030F0702030302020204" pitchFamily="66" charset="0"/>
            </a:endParaRPr>
          </a:p>
          <a:p>
            <a:endParaRPr lang="en-US" sz="5600" dirty="0" smtClean="0">
              <a:latin typeface="Comic Sans MS" panose="030F0702030302020204" pitchFamily="66" charset="0"/>
            </a:endParaRPr>
          </a:p>
          <a:p>
            <a:endParaRPr lang="en-US" sz="5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5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5600" u="sng" dirty="0" smtClean="0">
                <a:latin typeface="Comic Sans MS" panose="030F0702030302020204" pitchFamily="66" charset="0"/>
              </a:rPr>
              <a:t>Rectangle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2 sides longer than the others.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Angles all right-angles (perpendicular lines).</a:t>
            </a:r>
          </a:p>
          <a:p>
            <a:r>
              <a:rPr lang="en-US" sz="5600" dirty="0" smtClean="0">
                <a:latin typeface="Comic Sans MS" panose="030F0702030302020204" pitchFamily="66" charset="0"/>
              </a:rPr>
              <a:t>2 pairs of parallel lines.</a:t>
            </a:r>
          </a:p>
          <a:p>
            <a:endParaRPr lang="en-US" sz="5600" dirty="0" smtClean="0">
              <a:latin typeface="Comic Sans MS" panose="030F0702030302020204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0881" y="1988240"/>
            <a:ext cx="5183188" cy="486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 smtClean="0">
                <a:latin typeface="Comic Sans MS" panose="030F0702030302020204" pitchFamily="66" charset="0"/>
              </a:rPr>
              <a:t>Trapezium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1 pair of parallel lines.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2 sets of equal angles.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2 lines equal length and 2 that aren’t.</a:t>
            </a:r>
          </a:p>
          <a:p>
            <a:endParaRPr lang="en-US" sz="18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u="sng" dirty="0" smtClean="0">
                <a:latin typeface="Comic Sans MS" panose="030F0702030302020204" pitchFamily="66" charset="0"/>
              </a:rPr>
              <a:t>Kite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2 pairs of equal sides.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1 pair of equal angles.</a:t>
            </a:r>
          </a:p>
          <a:p>
            <a:r>
              <a:rPr lang="en-US" sz="1800" dirty="0" smtClean="0">
                <a:latin typeface="Comic Sans MS" panose="030F0702030302020204" pitchFamily="66" charset="0"/>
              </a:rPr>
              <a:t>No parallel lines.</a:t>
            </a:r>
            <a:endParaRPr lang="en-GB" sz="18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171" y="2073053"/>
            <a:ext cx="1636763" cy="920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978" y="4569480"/>
            <a:ext cx="1615412" cy="9086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2344" y="1724389"/>
            <a:ext cx="2256610" cy="12693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3628" y="5015307"/>
            <a:ext cx="2374486" cy="13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3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77159"/>
            <a:ext cx="10515600" cy="5095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Regular polygons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477958"/>
              </p:ext>
            </p:extLst>
          </p:nvPr>
        </p:nvGraphicFramePr>
        <p:xfrm>
          <a:off x="0" y="1941499"/>
          <a:ext cx="8128000" cy="3108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 smtClean="0">
                          <a:latin typeface="Comic Sans MS" panose="030F0702030302020204" pitchFamily="66" charset="0"/>
                        </a:rPr>
                        <a:t>Pentagon</a:t>
                      </a:r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5 equal sides and angles.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Hexagon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6 equal sides and angles.</a:t>
                      </a:r>
                    </a:p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3 pairs of parallel lines.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Heptagon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7 equal sides and angles</a:t>
                      </a:r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Octagon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8 equal sides and angles.</a:t>
                      </a:r>
                    </a:p>
                    <a:p>
                      <a:r>
                        <a:rPr lang="en-US" sz="1800" b="0" dirty="0" smtClean="0">
                          <a:latin typeface="Comic Sans MS" panose="030F0702030302020204" pitchFamily="66" charset="0"/>
                        </a:rPr>
                        <a:t>4 pairs of parallel lines.</a:t>
                      </a:r>
                    </a:p>
                    <a:p>
                      <a:endParaRPr lang="en-GB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8051" y="1086678"/>
            <a:ext cx="81235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These are shapes that have all equal sides and equal angles.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49" t="3423" r="3507" b="4297"/>
          <a:stretch/>
        </p:blipFill>
        <p:spPr>
          <a:xfrm>
            <a:off x="8441634" y="2194674"/>
            <a:ext cx="3521187" cy="32997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18050" y="5782774"/>
            <a:ext cx="7898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Comic Sans MS" panose="030F0702030302020204" pitchFamily="66" charset="0"/>
              </a:rPr>
              <a:t>Irregular polygons.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These </a:t>
            </a:r>
            <a:r>
              <a:rPr lang="en-US" dirty="0">
                <a:latin typeface="Comic Sans MS" panose="030F0702030302020204" pitchFamily="66" charset="0"/>
              </a:rPr>
              <a:t>are shapes that have sides and angles of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25546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squares can you see?</a:t>
            </a: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D626C5-60FE-4A00-8D71-7215B02E3643}"/>
              </a:ext>
            </a:extLst>
          </p:cNvPr>
          <p:cNvSpPr/>
          <p:nvPr/>
        </p:nvSpPr>
        <p:spPr>
          <a:xfrm>
            <a:off x="2270688" y="1490004"/>
            <a:ext cx="1080000" cy="10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2F77A9E-E383-4AF3-9A53-CEDC99D0A275}"/>
              </a:ext>
            </a:extLst>
          </p:cNvPr>
          <p:cNvSpPr/>
          <p:nvPr/>
        </p:nvSpPr>
        <p:spPr>
          <a:xfrm rot="18970435">
            <a:off x="5834655" y="2411029"/>
            <a:ext cx="1080000" cy="108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B67245A-19A5-4BB6-8B02-CD9B66987BF8}"/>
              </a:ext>
            </a:extLst>
          </p:cNvPr>
          <p:cNvSpPr/>
          <p:nvPr/>
        </p:nvSpPr>
        <p:spPr>
          <a:xfrm rot="884542">
            <a:off x="7214142" y="3678218"/>
            <a:ext cx="10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60EF38B-BCC1-4136-B541-3725E4E356AC}"/>
              </a:ext>
            </a:extLst>
          </p:cNvPr>
          <p:cNvSpPr/>
          <p:nvPr/>
        </p:nvSpPr>
        <p:spPr>
          <a:xfrm rot="21171551">
            <a:off x="2978940" y="4820724"/>
            <a:ext cx="1080000" cy="108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60610858-8162-4E09-96FA-8DDFC9080DF2}"/>
              </a:ext>
            </a:extLst>
          </p:cNvPr>
          <p:cNvSpPr/>
          <p:nvPr/>
        </p:nvSpPr>
        <p:spPr>
          <a:xfrm>
            <a:off x="8524930" y="4583158"/>
            <a:ext cx="1080219" cy="1205878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BD79284C-511A-45B0-8A7D-B1D8346F12AB}"/>
              </a:ext>
            </a:extLst>
          </p:cNvPr>
          <p:cNvSpPr/>
          <p:nvPr/>
        </p:nvSpPr>
        <p:spPr>
          <a:xfrm rot="1752472">
            <a:off x="2580234" y="3031951"/>
            <a:ext cx="1080219" cy="1205878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BCF021-DD53-47EA-849B-177164A76A78}"/>
              </a:ext>
            </a:extLst>
          </p:cNvPr>
          <p:cNvSpPr/>
          <p:nvPr/>
        </p:nvSpPr>
        <p:spPr>
          <a:xfrm rot="16200000">
            <a:off x="3827545" y="2533588"/>
            <a:ext cx="1842052" cy="8348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5B104A6-D5DB-462F-91E8-FDECCB1FB59F}"/>
              </a:ext>
            </a:extLst>
          </p:cNvPr>
          <p:cNvSpPr/>
          <p:nvPr/>
        </p:nvSpPr>
        <p:spPr>
          <a:xfrm>
            <a:off x="5238576" y="4954150"/>
            <a:ext cx="1842052" cy="83488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E12F2C-C394-4E67-B21D-0E69BB9F183D}"/>
              </a:ext>
            </a:extLst>
          </p:cNvPr>
          <p:cNvSpPr/>
          <p:nvPr/>
        </p:nvSpPr>
        <p:spPr>
          <a:xfrm rot="18945593">
            <a:off x="8049205" y="1927114"/>
            <a:ext cx="1842052" cy="8348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2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B31300A9-E3C5-4701-8EF1-45ED088A04DD}"/>
              </a:ext>
            </a:extLst>
          </p:cNvPr>
          <p:cNvGrpSpPr/>
          <p:nvPr/>
        </p:nvGrpSpPr>
        <p:grpSpPr>
          <a:xfrm>
            <a:off x="1595151" y="6454318"/>
            <a:ext cx="1188000" cy="403587"/>
            <a:chOff x="79697" y="6454317"/>
            <a:chExt cx="1188000" cy="403587"/>
          </a:xfrm>
        </p:grpSpPr>
        <p:sp>
          <p:nvSpPr>
            <p:cNvPr id="17" name="TextBox 8">
              <a:extLst>
                <a:ext uri="{FF2B5EF4-FFF2-40B4-BE49-F238E27FC236}">
                  <a16:creationId xmlns="" xmlns:a16="http://schemas.microsoft.com/office/drawing/2014/main" id="{0F18B4CD-798D-4EA5-92CF-7A4BB6DD9812}"/>
                </a:ext>
              </a:extLst>
            </p:cNvPr>
            <p:cNvSpPr txBox="1"/>
            <p:nvPr/>
          </p:nvSpPr>
          <p:spPr>
            <a:xfrm>
              <a:off x="79697" y="6688627"/>
              <a:ext cx="1188000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Classroom Secrets Limited 2018</a:t>
              </a:r>
            </a:p>
          </p:txBody>
        </p:sp>
        <p:pic>
          <p:nvPicPr>
            <p:cNvPr id="18" name="Picture 17" descr="A close up of a sign&#10;&#10;Description generated with high confidence">
              <a:extLst>
                <a:ext uri="{FF2B5EF4-FFF2-40B4-BE49-F238E27FC236}">
                  <a16:creationId xmlns="" xmlns:a16="http://schemas.microsoft.com/office/drawing/2014/main" id="{AF62330C-AB9B-43BE-82E4-98A7F5B9D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85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squares can you see?</a:t>
            </a:r>
          </a:p>
          <a:p>
            <a:pPr marL="8890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88900" algn="ctr"/>
            <a:r>
              <a:rPr lang="en-GB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</a:p>
          <a:p>
            <a:pPr marL="88900" algn="ctr"/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  <a:p>
            <a:pPr marL="431800" indent="-342900" algn="ctr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2">
                  <a:lumMod val="25000"/>
                </a:schemeClr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D626C5-60FE-4A00-8D71-7215B02E3643}"/>
              </a:ext>
            </a:extLst>
          </p:cNvPr>
          <p:cNvSpPr/>
          <p:nvPr/>
        </p:nvSpPr>
        <p:spPr>
          <a:xfrm>
            <a:off x="2270688" y="1490004"/>
            <a:ext cx="1080000" cy="10800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2F77A9E-E383-4AF3-9A53-CEDC99D0A275}"/>
              </a:ext>
            </a:extLst>
          </p:cNvPr>
          <p:cNvSpPr/>
          <p:nvPr/>
        </p:nvSpPr>
        <p:spPr>
          <a:xfrm rot="18970435">
            <a:off x="5834655" y="2411029"/>
            <a:ext cx="1080000" cy="108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B67245A-19A5-4BB6-8B02-CD9B66987BF8}"/>
              </a:ext>
            </a:extLst>
          </p:cNvPr>
          <p:cNvSpPr/>
          <p:nvPr/>
        </p:nvSpPr>
        <p:spPr>
          <a:xfrm rot="884542">
            <a:off x="7214142" y="3678218"/>
            <a:ext cx="1080000" cy="1080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60EF38B-BCC1-4136-B541-3725E4E356AC}"/>
              </a:ext>
            </a:extLst>
          </p:cNvPr>
          <p:cNvSpPr/>
          <p:nvPr/>
        </p:nvSpPr>
        <p:spPr>
          <a:xfrm rot="21171551">
            <a:off x="2978940" y="4820724"/>
            <a:ext cx="1080000" cy="1080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="" xmlns:a16="http://schemas.microsoft.com/office/drawing/2014/main" id="{60610858-8162-4E09-96FA-8DDFC9080DF2}"/>
              </a:ext>
            </a:extLst>
          </p:cNvPr>
          <p:cNvSpPr/>
          <p:nvPr/>
        </p:nvSpPr>
        <p:spPr>
          <a:xfrm>
            <a:off x="8524930" y="4583158"/>
            <a:ext cx="1080219" cy="120587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="" xmlns:a16="http://schemas.microsoft.com/office/drawing/2014/main" id="{BD79284C-511A-45B0-8A7D-B1D8346F12AB}"/>
              </a:ext>
            </a:extLst>
          </p:cNvPr>
          <p:cNvSpPr/>
          <p:nvPr/>
        </p:nvSpPr>
        <p:spPr>
          <a:xfrm rot="1752472">
            <a:off x="2580234" y="3031951"/>
            <a:ext cx="1080219" cy="1205878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BCF021-DD53-47EA-849B-177164A76A78}"/>
              </a:ext>
            </a:extLst>
          </p:cNvPr>
          <p:cNvSpPr/>
          <p:nvPr/>
        </p:nvSpPr>
        <p:spPr>
          <a:xfrm rot="16200000">
            <a:off x="3827545" y="2533588"/>
            <a:ext cx="1842052" cy="834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5B104A6-D5DB-462F-91E8-FDECCB1FB59F}"/>
              </a:ext>
            </a:extLst>
          </p:cNvPr>
          <p:cNvSpPr/>
          <p:nvPr/>
        </p:nvSpPr>
        <p:spPr>
          <a:xfrm>
            <a:off x="5238576" y="4954150"/>
            <a:ext cx="1842052" cy="834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B4E12F2C-C394-4E67-B21D-0E69BB9F183D}"/>
              </a:ext>
            </a:extLst>
          </p:cNvPr>
          <p:cNvSpPr/>
          <p:nvPr/>
        </p:nvSpPr>
        <p:spPr>
          <a:xfrm rot="18945593">
            <a:off x="8049205" y="1927114"/>
            <a:ext cx="1842052" cy="8348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F71007EB-09DC-4E84-9656-BFF73F0EBD15}"/>
              </a:ext>
            </a:extLst>
          </p:cNvPr>
          <p:cNvSpPr/>
          <p:nvPr/>
        </p:nvSpPr>
        <p:spPr>
          <a:xfrm>
            <a:off x="1981239" y="1181961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0138F49-C9F0-48E2-8481-8DEA3919A4A8}"/>
              </a:ext>
            </a:extLst>
          </p:cNvPr>
          <p:cNvSpPr/>
          <p:nvPr/>
        </p:nvSpPr>
        <p:spPr>
          <a:xfrm>
            <a:off x="6910322" y="3375993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1B2FEBDF-E596-47C9-909C-ACC448EEC17B}"/>
              </a:ext>
            </a:extLst>
          </p:cNvPr>
          <p:cNvSpPr/>
          <p:nvPr/>
        </p:nvSpPr>
        <p:spPr>
          <a:xfrm>
            <a:off x="2685481" y="4515928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C31D0DA6-17B0-4F1A-A502-99E9180CF520}"/>
              </a:ext>
            </a:extLst>
          </p:cNvPr>
          <p:cNvSpPr/>
          <p:nvPr/>
        </p:nvSpPr>
        <p:spPr>
          <a:xfrm>
            <a:off x="5545206" y="2119485"/>
            <a:ext cx="1658898" cy="166308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712</Words>
  <Application>Microsoft Office PowerPoint</Application>
  <PresentationFormat>Widescreen</PresentationFormat>
  <Paragraphs>262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Comic Sans MS</vt:lpstr>
      <vt:lpstr>SassoonCRInfantMedium</vt:lpstr>
      <vt:lpstr>Wingdings 2</vt:lpstr>
      <vt:lpstr>Office Theme</vt:lpstr>
      <vt:lpstr>Lesson 1 22.2.21</vt:lpstr>
      <vt:lpstr>2D Shapes.</vt:lpstr>
      <vt:lpstr>PowerPoint Presentation</vt:lpstr>
      <vt:lpstr>PowerPoint Presentation</vt:lpstr>
      <vt:lpstr>Triangles</vt:lpstr>
      <vt:lpstr>Quadrilaterals </vt:lpstr>
      <vt:lpstr>Regular polygons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3D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 22.2.21</dc:title>
  <dc:creator>Maddi Smith</dc:creator>
  <cp:lastModifiedBy>Maddi Smith</cp:lastModifiedBy>
  <cp:revision>6</cp:revision>
  <dcterms:created xsi:type="dcterms:W3CDTF">2021-02-11T14:20:20Z</dcterms:created>
  <dcterms:modified xsi:type="dcterms:W3CDTF">2021-02-11T14:59:36Z</dcterms:modified>
</cp:coreProperties>
</file>