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33" autoAdjust="0"/>
  </p:normalViewPr>
  <p:slideViewPr>
    <p:cSldViewPr snapToGrid="0">
      <p:cViewPr varScale="1">
        <p:scale>
          <a:sx n="66" d="100"/>
          <a:sy n="66" d="100"/>
        </p:scale>
        <p:origin x="60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BF80E-1767-47DB-87EB-58D122B72374}" type="datetimeFigureOut">
              <a:rPr lang="en-GB" smtClean="0"/>
              <a:t>04/01/2022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D23AD-04D0-4788-9AE5-EA52A65D279D}" type="slidenum">
              <a:rPr lang="en-GB" smtClean="0"/>
              <a:t>‹#›</a:t>
            </a:fld>
            <a:endParaRPr lang="en-GB"/>
          </a:p>
        </p:txBody>
      </p:sp>
    </p:spTree>
    <p:extLst>
      <p:ext uri="{BB962C8B-B14F-4D97-AF65-F5344CB8AC3E}">
        <p14:creationId xmlns:p14="http://schemas.microsoft.com/office/powerpoint/2010/main" val="267187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D23AD-04D0-4788-9AE5-EA52A65D279D}" type="slidenum">
              <a:rPr lang="en-GB" smtClean="0"/>
              <a:t>3</a:t>
            </a:fld>
            <a:endParaRPr lang="en-GB"/>
          </a:p>
        </p:txBody>
      </p:sp>
    </p:spTree>
    <p:extLst>
      <p:ext uri="{BB962C8B-B14F-4D97-AF65-F5344CB8AC3E}">
        <p14:creationId xmlns:p14="http://schemas.microsoft.com/office/powerpoint/2010/main" val="133820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Main: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Use cropped picture of SAB to ask children to make predictions about what they think this tale might be about on carpet before revealing the title. Annotate picture on whiteboard with key words that the children use e.g. adventure, cave, scared. What do you notice about the differences in the two children? Where do you think they are and why? Look at their face – what have they just seen? Feedback ideas as a class.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BD23AD-04D0-4788-9AE5-EA52A65D279D}" type="slidenum">
              <a:rPr lang="en-GB" smtClean="0"/>
              <a:t>4</a:t>
            </a:fld>
            <a:endParaRPr lang="en-GB"/>
          </a:p>
        </p:txBody>
      </p:sp>
    </p:spTree>
    <p:extLst>
      <p:ext uri="{BB962C8B-B14F-4D97-AF65-F5344CB8AC3E}">
        <p14:creationId xmlns:p14="http://schemas.microsoft.com/office/powerpoint/2010/main" val="201714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omic Sans MS" panose="030F0702030302020204" pitchFamily="66" charset="0"/>
                <a:ea typeface="Calibri" panose="020F0502020204030204" pitchFamily="34" charset="0"/>
                <a:cs typeface="Times New Roman" panose="02020603050405020304" pitchFamily="18" charset="0"/>
              </a:rPr>
              <a:t>Model using a table to help create predictions. One side evidence from cover, the other what we can predict from it.</a:t>
            </a:r>
            <a:endParaRPr lang="en-GB" dirty="0"/>
          </a:p>
        </p:txBody>
      </p:sp>
      <p:sp>
        <p:nvSpPr>
          <p:cNvPr id="4" name="Slide Number Placeholder 3"/>
          <p:cNvSpPr>
            <a:spLocks noGrp="1"/>
          </p:cNvSpPr>
          <p:nvPr>
            <p:ph type="sldNum" sz="quarter" idx="5"/>
          </p:nvPr>
        </p:nvSpPr>
        <p:spPr/>
        <p:txBody>
          <a:bodyPr/>
          <a:lstStyle/>
          <a:p>
            <a:fld id="{37BD23AD-04D0-4788-9AE5-EA52A65D279D}" type="slidenum">
              <a:rPr lang="en-GB" smtClean="0"/>
              <a:t>5</a:t>
            </a:fld>
            <a:endParaRPr lang="en-GB"/>
          </a:p>
        </p:txBody>
      </p:sp>
    </p:spTree>
    <p:extLst>
      <p:ext uri="{BB962C8B-B14F-4D97-AF65-F5344CB8AC3E}">
        <p14:creationId xmlns:p14="http://schemas.microsoft.com/office/powerpoint/2010/main" val="325600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D23AD-04D0-4788-9AE5-EA52A65D279D}" type="slidenum">
              <a:rPr lang="en-GB" smtClean="0"/>
              <a:t>6</a:t>
            </a:fld>
            <a:endParaRPr lang="en-GB"/>
          </a:p>
        </p:txBody>
      </p:sp>
    </p:spTree>
    <p:extLst>
      <p:ext uri="{BB962C8B-B14F-4D97-AF65-F5344CB8AC3E}">
        <p14:creationId xmlns:p14="http://schemas.microsoft.com/office/powerpoint/2010/main" val="195202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a:t>
            </a:r>
            <a:endParaRPr lang="en-GB" dirty="0"/>
          </a:p>
        </p:txBody>
      </p:sp>
      <p:sp>
        <p:nvSpPr>
          <p:cNvPr id="4" name="Slide Number Placeholder 3"/>
          <p:cNvSpPr>
            <a:spLocks noGrp="1"/>
          </p:cNvSpPr>
          <p:nvPr>
            <p:ph type="sldNum" sz="quarter" idx="5"/>
          </p:nvPr>
        </p:nvSpPr>
        <p:spPr/>
        <p:txBody>
          <a:bodyPr/>
          <a:lstStyle/>
          <a:p>
            <a:fld id="{37BD23AD-04D0-4788-9AE5-EA52A65D279D}" type="slidenum">
              <a:rPr lang="en-GB" smtClean="0"/>
              <a:t>7</a:t>
            </a:fld>
            <a:endParaRPr lang="en-GB"/>
          </a:p>
        </p:txBody>
      </p:sp>
    </p:spTree>
    <p:extLst>
      <p:ext uri="{BB962C8B-B14F-4D97-AF65-F5344CB8AC3E}">
        <p14:creationId xmlns:p14="http://schemas.microsoft.com/office/powerpoint/2010/main" val="277613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5E7B-35CC-4F58-8906-9F54D52FA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BFF51D-CEE9-4C70-AC00-46848A926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24C134-1E8F-45C8-B33A-D3AA825A1BCC}"/>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37E25B8F-3F16-48E2-A2FC-FC4830C3E8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136608-ABFC-4FE0-9796-539199BBF5C5}"/>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03912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1822-769F-4B87-9DBF-ECC4000B63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87E658-D828-4246-9061-B2BDF3CAAD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EB70E7-277D-4C47-BEE1-3234C6F896CE}"/>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D11330ED-EDF3-41CC-BC2E-0DF6CC53DA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EB3C2-5F40-4585-B40D-835BB0A07125}"/>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343383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4A762-5776-4308-BC1F-B4D07B0D4D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361715-FB85-4DDC-9C41-C33AB9C0D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9224CF-7357-4163-AF05-51F71E2F884B}"/>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75D2BA1F-5042-408A-B4D7-BA6D7A8E6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30FCA-9A33-48DF-9803-DD81B5F67C43}"/>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84600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8E5F-6817-443B-9073-D7970B4FAC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3B7596-BCD6-471B-90F2-EFCC78C3A8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7AE6F-A167-465C-9080-01317D5D44D3}"/>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7A322C12-7933-4775-A300-76C920C2C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8243C2-7E34-44D0-8289-5CECAB89DAC7}"/>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39835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4265-18EC-4CCC-AD76-CCEDF8341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F6F560-D0E8-410B-BE11-90A18CB30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BC2119-8DA3-4C32-94A2-3525C76F9E45}"/>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AC71A615-C507-4C4A-9512-7F1B05108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B4C41A-7FD4-4BEB-9930-CF4AA9D51670}"/>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30703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6C39-0DDE-44EF-A74C-7D8905EFB1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EF5647-CF98-4774-8CB4-175A6D314B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58A826-20E6-4710-8A5D-620BA5B3AF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E0C136-9A46-4397-9486-6C0532D55F19}"/>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6" name="Footer Placeholder 5">
            <a:extLst>
              <a:ext uri="{FF2B5EF4-FFF2-40B4-BE49-F238E27FC236}">
                <a16:creationId xmlns:a16="http://schemas.microsoft.com/office/drawing/2014/main" id="{78CC3A84-1A9C-42F8-B08E-9D701D969E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FC4A81-FD08-42B1-842C-0B475AEC6BC7}"/>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322426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0599-6C47-4343-A66E-C7A6DED634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ABA544-9635-44A9-8743-C1D112E2E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CCD37-1D11-472A-8137-E2E8B7C7D8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C8BDC7-0817-4AF3-B230-B3A510E1C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204165-55D0-4F97-835D-83841DEE8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F6FD96-9B8A-4D6F-99F9-A05E9F3C11F6}"/>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8" name="Footer Placeholder 7">
            <a:extLst>
              <a:ext uri="{FF2B5EF4-FFF2-40B4-BE49-F238E27FC236}">
                <a16:creationId xmlns:a16="http://schemas.microsoft.com/office/drawing/2014/main" id="{239D06CC-41F0-4891-9E12-CF2AD457AB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79FD4F-015D-43EF-B414-E0842D69B5A5}"/>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408280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DAD-1FA4-4471-B016-1565A159DD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39FF8E-F6C8-48AB-A419-7750F5245910}"/>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4" name="Footer Placeholder 3">
            <a:extLst>
              <a:ext uri="{FF2B5EF4-FFF2-40B4-BE49-F238E27FC236}">
                <a16:creationId xmlns:a16="http://schemas.microsoft.com/office/drawing/2014/main" id="{E91ECFE3-ACE8-4FF8-9E6A-AB4D0B62CB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4E0057-D79F-4F91-A3DC-693616EFECEE}"/>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35775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E2A96-9D46-4766-876A-B17710E1B1D9}"/>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3" name="Footer Placeholder 2">
            <a:extLst>
              <a:ext uri="{FF2B5EF4-FFF2-40B4-BE49-F238E27FC236}">
                <a16:creationId xmlns:a16="http://schemas.microsoft.com/office/drawing/2014/main" id="{A256405E-E307-45A4-B204-25F9320002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5A35E7-13E9-41A8-BB61-CD928D795CFF}"/>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39353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E6CA-1505-4FE4-BB8D-C0998648B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D708C5-7A4B-45C5-9393-AD6F1FDF8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FC2959-2CD5-4250-844A-38F6B7365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753AB9-50A9-4AD2-BA7C-8C17D7CA75A4}"/>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6" name="Footer Placeholder 5">
            <a:extLst>
              <a:ext uri="{FF2B5EF4-FFF2-40B4-BE49-F238E27FC236}">
                <a16:creationId xmlns:a16="http://schemas.microsoft.com/office/drawing/2014/main" id="{EC9C8EF5-5BB4-4C73-AF37-93351E9B2E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5DEEE-8EF1-4E5F-AF4B-8D5FDF7EB718}"/>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358992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7A76-6AB8-4812-918B-B8AEE6F70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01F579-C367-4178-B5C7-D022868A8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D60587-D2BA-4428-A435-FB6B10291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1C11B6-B78F-406A-84E5-07B99D7283FC}"/>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6" name="Footer Placeholder 5">
            <a:extLst>
              <a:ext uri="{FF2B5EF4-FFF2-40B4-BE49-F238E27FC236}">
                <a16:creationId xmlns:a16="http://schemas.microsoft.com/office/drawing/2014/main" id="{9748FD22-940A-4361-8596-6C4BEF7F56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2DC99A-84B8-4676-A9C6-76B848CF2D92}"/>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1286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BD67C-24B3-4529-BE55-19476200B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EEB043-1901-4A0B-8695-E080D6F1E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68111D-237A-4F6B-804A-958E03072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1AC04F6A-B192-4116-AAD4-6BE2ABED1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BA1ADB-FC3C-45AC-B72E-77BD88A39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6F529-35B7-4CD5-BE55-5063186AA5CC}" type="slidenum">
              <a:rPr lang="en-GB" smtClean="0"/>
              <a:t>‹#›</a:t>
            </a:fld>
            <a:endParaRPr lang="en-GB"/>
          </a:p>
        </p:txBody>
      </p:sp>
    </p:spTree>
    <p:extLst>
      <p:ext uri="{BB962C8B-B14F-4D97-AF65-F5344CB8AC3E}">
        <p14:creationId xmlns:p14="http://schemas.microsoft.com/office/powerpoint/2010/main" val="294531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183D-875F-43F0-9BF2-C52680627C80}"/>
              </a:ext>
            </a:extLst>
          </p:cNvPr>
          <p:cNvSpPr>
            <a:spLocks noGrp="1"/>
          </p:cNvSpPr>
          <p:nvPr>
            <p:ph type="ctrTitle"/>
          </p:nvPr>
        </p:nvSpPr>
        <p:spPr>
          <a:xfrm>
            <a:off x="6910087" y="1783959"/>
            <a:ext cx="5127584" cy="2889114"/>
          </a:xfrm>
        </p:spPr>
        <p:txBody>
          <a:bodyPr anchor="b">
            <a:normAutofit/>
          </a:bodyPr>
          <a:lstStyle/>
          <a:p>
            <a:pPr algn="l"/>
            <a:r>
              <a:rPr lang="en-US" sz="5400" dirty="0">
                <a:latin typeface="Comic Sans MS" panose="030F0702030302020204" pitchFamily="66" charset="0"/>
              </a:rPr>
              <a:t>Stone Age Boy</a:t>
            </a:r>
            <a:endParaRPr lang="en-GB" sz="5400" dirty="0">
              <a:latin typeface="Comic Sans MS" panose="030F0702030302020204" pitchFamily="66" charset="0"/>
            </a:endParaRPr>
          </a:p>
        </p:txBody>
      </p:sp>
      <p:sp>
        <p:nvSpPr>
          <p:cNvPr id="3" name="Subtitle 2">
            <a:extLst>
              <a:ext uri="{FF2B5EF4-FFF2-40B4-BE49-F238E27FC236}">
                <a16:creationId xmlns:a16="http://schemas.microsoft.com/office/drawing/2014/main" id="{7F4E489A-203C-4CB0-9998-8BD84C105E34}"/>
              </a:ext>
            </a:extLst>
          </p:cNvPr>
          <p:cNvSpPr>
            <a:spLocks noGrp="1"/>
          </p:cNvSpPr>
          <p:nvPr>
            <p:ph type="subTitle" idx="1"/>
          </p:nvPr>
        </p:nvSpPr>
        <p:spPr>
          <a:xfrm>
            <a:off x="7464612" y="4750893"/>
            <a:ext cx="4087305" cy="1147863"/>
          </a:xfrm>
        </p:spPr>
        <p:txBody>
          <a:bodyPr anchor="t">
            <a:normAutofit/>
          </a:bodyPr>
          <a:lstStyle/>
          <a:p>
            <a:r>
              <a:rPr lang="en-US" sz="2000" dirty="0">
                <a:latin typeface="Comic Sans MS" panose="030F0702030302020204" pitchFamily="66" charset="0"/>
              </a:rPr>
              <a:t>Lesson 1 </a:t>
            </a:r>
            <a:endParaRPr lang="en-GB" sz="2000" dirty="0">
              <a:latin typeface="Comic Sans MS" panose="030F0702030302020204" pitchFamily="66" charset="0"/>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See the source image">
            <a:extLst>
              <a:ext uri="{FF2B5EF4-FFF2-40B4-BE49-F238E27FC236}">
                <a16:creationId xmlns:a16="http://schemas.microsoft.com/office/drawing/2014/main" id="{29B499E5-1902-4D52-B4A8-DD0DB4036C93}"/>
              </a:ext>
            </a:extLst>
          </p:cNvPr>
          <p:cNvPicPr>
            <a:picLocks noChangeAspect="1"/>
          </p:cNvPicPr>
          <p:nvPr/>
        </p:nvPicPr>
        <p:blipFill rotWithShape="1">
          <a:blip r:embed="rId2">
            <a:extLst>
              <a:ext uri="{28A0092B-C50C-407E-A947-70E740481C1C}">
                <a14:useLocalDpi xmlns:a14="http://schemas.microsoft.com/office/drawing/2010/main" val="0"/>
              </a:ext>
            </a:extLst>
          </a:blip>
          <a:srcRect l="23334" r="2286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6499080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06A2E5-CB2F-4D3C-8CC8-44486993018B}"/>
              </a:ext>
            </a:extLst>
          </p:cNvPr>
          <p:cNvPicPr>
            <a:picLocks noChangeAspect="1"/>
          </p:cNvPicPr>
          <p:nvPr/>
        </p:nvPicPr>
        <p:blipFill rotWithShape="1">
          <a:blip r:embed="rId2"/>
          <a:srcRect l="23056" t="65139" r="50624" b="17222"/>
          <a:stretch/>
        </p:blipFill>
        <p:spPr>
          <a:xfrm>
            <a:off x="643467" y="1373539"/>
            <a:ext cx="10905066" cy="4110923"/>
          </a:xfrm>
          <a:prstGeom prst="rect">
            <a:avLst/>
          </a:prstGeom>
        </p:spPr>
      </p:pic>
    </p:spTree>
    <p:extLst>
      <p:ext uri="{BB962C8B-B14F-4D97-AF65-F5344CB8AC3E}">
        <p14:creationId xmlns:p14="http://schemas.microsoft.com/office/powerpoint/2010/main" val="157257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677862-5D03-4BF7-BF01-256D9020749D}"/>
              </a:ext>
            </a:extLst>
          </p:cNvPr>
          <p:cNvSpPr>
            <a:spLocks noGrp="1"/>
          </p:cNvSpPr>
          <p:nvPr>
            <p:ph idx="1"/>
          </p:nvPr>
        </p:nvSpPr>
        <p:spPr>
          <a:xfrm>
            <a:off x="336884" y="1805651"/>
            <a:ext cx="4454566" cy="4586525"/>
          </a:xfrm>
        </p:spPr>
        <p:txBody>
          <a:bodyPr vert="horz" lIns="91440" tIns="45720" rIns="91440" bIns="45720" rtlCol="0">
            <a:normAutofit/>
          </a:bodyPr>
          <a:lstStyle/>
          <a:p>
            <a:pPr marL="0" indent="0" algn="ctr">
              <a:buNone/>
            </a:pPr>
            <a:r>
              <a:rPr lang="en-US" sz="2000" kern="1200" dirty="0">
                <a:solidFill>
                  <a:srgbClr val="FFFFFF"/>
                </a:solidFill>
                <a:latin typeface="Comic Sans MS" panose="030F0702030302020204" pitchFamily="66" charset="0"/>
              </a:rPr>
              <a:t>Let’s look at the example front cover which should be familiar to us. With your partner, can you predict what this book might be about. </a:t>
            </a:r>
          </a:p>
          <a:p>
            <a:pPr marL="0" indent="0" algn="ctr">
              <a:buNone/>
            </a:pPr>
            <a:endParaRPr lang="en-US" sz="2000" dirty="0">
              <a:solidFill>
                <a:srgbClr val="FFFFFF"/>
              </a:solidFill>
              <a:latin typeface="Comic Sans MS" panose="030F0702030302020204" pitchFamily="66" charset="0"/>
            </a:endParaRPr>
          </a:p>
          <a:p>
            <a:pPr marL="0" indent="0" algn="ctr">
              <a:buNone/>
            </a:pPr>
            <a:endParaRPr lang="en-US" sz="2000" kern="1200" dirty="0">
              <a:solidFill>
                <a:srgbClr val="FFFFFF"/>
              </a:solidFill>
              <a:latin typeface="Comic Sans MS" panose="030F0702030302020204" pitchFamily="66" charset="0"/>
            </a:endParaRPr>
          </a:p>
          <a:p>
            <a:pPr marL="0" indent="0" algn="ctr">
              <a:buNone/>
            </a:pPr>
            <a:r>
              <a:rPr lang="en-US" sz="2000" b="1" kern="1200" dirty="0">
                <a:solidFill>
                  <a:srgbClr val="FFFFFF"/>
                </a:solidFill>
                <a:latin typeface="Comic Sans MS" panose="030F0702030302020204" pitchFamily="66" charset="0"/>
              </a:rPr>
              <a:t>Remember to say: </a:t>
            </a:r>
          </a:p>
          <a:p>
            <a:pPr marL="0" indent="0" algn="ctr">
              <a:buNone/>
            </a:pPr>
            <a:r>
              <a:rPr lang="en-US" sz="2000" b="1" kern="1200" dirty="0">
                <a:solidFill>
                  <a:schemeClr val="bg1"/>
                </a:solidFill>
                <a:latin typeface="Comic Sans MS" panose="030F0702030302020204" pitchFamily="66" charset="0"/>
              </a:rPr>
              <a:t>I predict that…. I think this because. </a:t>
            </a:r>
          </a:p>
        </p:txBody>
      </p:sp>
      <p:cxnSp>
        <p:nvCxnSpPr>
          <p:cNvPr id="75" name="Straight Connector 7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2" name="Picture 4" descr="See the source image">
            <a:extLst>
              <a:ext uri="{FF2B5EF4-FFF2-40B4-BE49-F238E27FC236}">
                <a16:creationId xmlns:a16="http://schemas.microsoft.com/office/drawing/2014/main" id="{52A3A4CA-B361-4149-9ECD-F225C1F6D9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1985" y="492573"/>
            <a:ext cx="3837219"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66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a:extLst>
              <a:ext uri="{FF2B5EF4-FFF2-40B4-BE49-F238E27FC236}">
                <a16:creationId xmlns:a16="http://schemas.microsoft.com/office/drawing/2014/main" id="{507891B6-4071-4B73-ABF9-0661612C0F8F}"/>
              </a:ext>
            </a:extLst>
          </p:cNvPr>
          <p:cNvPicPr>
            <a:picLocks noChangeAspect="1"/>
          </p:cNvPicPr>
          <p:nvPr/>
        </p:nvPicPr>
        <p:blipFill rotWithShape="1">
          <a:blip r:embed="rId3">
            <a:extLst>
              <a:ext uri="{28A0092B-C50C-407E-A947-70E740481C1C}">
                <a14:useLocalDpi xmlns:a14="http://schemas.microsoft.com/office/drawing/2010/main" val="0"/>
              </a:ext>
            </a:extLst>
          </a:blip>
          <a:srcRect l="21795" t="6425" r="21992"/>
          <a:stretch/>
        </p:blipFill>
        <p:spPr bwMode="auto">
          <a:xfrm>
            <a:off x="2173199" y="0"/>
            <a:ext cx="7845601" cy="685800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653A5460-945B-4953-B137-D63D74B73CA8}"/>
              </a:ext>
            </a:extLst>
          </p:cNvPr>
          <p:cNvSpPr/>
          <p:nvPr/>
        </p:nvSpPr>
        <p:spPr>
          <a:xfrm>
            <a:off x="4190035" y="1145894"/>
            <a:ext cx="3333509" cy="15857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62193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139A8-2FFA-4197-BE36-08D23057A9EB}"/>
              </a:ext>
            </a:extLst>
          </p:cNvPr>
          <p:cNvPicPr>
            <a:picLocks noChangeAspect="1"/>
          </p:cNvPicPr>
          <p:nvPr/>
        </p:nvPicPr>
        <p:blipFill rotWithShape="1">
          <a:blip r:embed="rId3"/>
          <a:srcRect l="6442" t="32345" r="9336" b="26956"/>
          <a:stretch/>
        </p:blipFill>
        <p:spPr>
          <a:xfrm>
            <a:off x="266218" y="312515"/>
            <a:ext cx="11465158" cy="3116485"/>
          </a:xfrm>
          <a:prstGeom prst="rect">
            <a:avLst/>
          </a:prstGeom>
        </p:spPr>
      </p:pic>
      <p:sp>
        <p:nvSpPr>
          <p:cNvPr id="6" name="Content Placeholder 2">
            <a:extLst>
              <a:ext uri="{FF2B5EF4-FFF2-40B4-BE49-F238E27FC236}">
                <a16:creationId xmlns:a16="http://schemas.microsoft.com/office/drawing/2014/main" id="{68FC8699-3411-49C3-BB0E-B1DBBC134EF1}"/>
              </a:ext>
            </a:extLst>
          </p:cNvPr>
          <p:cNvSpPr>
            <a:spLocks noGrp="1"/>
          </p:cNvSpPr>
          <p:nvPr>
            <p:ph idx="1"/>
          </p:nvPr>
        </p:nvSpPr>
        <p:spPr>
          <a:xfrm>
            <a:off x="6096000" y="1018573"/>
            <a:ext cx="5420810" cy="2071868"/>
          </a:xfrm>
        </p:spPr>
        <p:txBody>
          <a:bodyPr vert="horz" lIns="91440" tIns="45720" rIns="91440" bIns="45720" rtlCol="0">
            <a:normAutofit/>
          </a:bodyPr>
          <a:lstStyle/>
          <a:p>
            <a:pPr marL="0" indent="0" algn="ctr">
              <a:buNone/>
            </a:pPr>
            <a:r>
              <a:rPr lang="en-US" kern="1200" dirty="0">
                <a:latin typeface="Comic Sans MS" panose="030F0702030302020204" pitchFamily="66" charset="0"/>
              </a:rPr>
              <a:t>This tells me that the story will be set in the Stone Age. I can guess that it might be about a boy who lived in the Stone Age.</a:t>
            </a:r>
            <a:endParaRPr lang="en-US" b="1" kern="1200" dirty="0">
              <a:latin typeface="Comic Sans MS" panose="030F0702030302020204" pitchFamily="66" charset="0"/>
            </a:endParaRPr>
          </a:p>
        </p:txBody>
      </p:sp>
    </p:spTree>
    <p:extLst>
      <p:ext uri="{BB962C8B-B14F-4D97-AF65-F5344CB8AC3E}">
        <p14:creationId xmlns:p14="http://schemas.microsoft.com/office/powerpoint/2010/main" val="49184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363E-5D88-4811-A813-8BE9A14E5124}"/>
              </a:ext>
            </a:extLst>
          </p:cNvPr>
          <p:cNvSpPr>
            <a:spLocks noGrp="1"/>
          </p:cNvSpPr>
          <p:nvPr>
            <p:ph type="title"/>
          </p:nvPr>
        </p:nvSpPr>
        <p:spPr/>
        <p:txBody>
          <a:bodyPr/>
          <a:lstStyle/>
          <a:p>
            <a:pPr algn="ctr"/>
            <a:r>
              <a:rPr lang="en-US" dirty="0">
                <a:latin typeface="Comic Sans MS" panose="030F0702030302020204" pitchFamily="66" charset="0"/>
              </a:rPr>
              <a:t>Your task:</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204981B-B949-48B8-8EF6-7D00F4F9A2B8}"/>
              </a:ext>
            </a:extLst>
          </p:cNvPr>
          <p:cNvSpPr>
            <a:spLocks noGrp="1"/>
          </p:cNvSpPr>
          <p:nvPr>
            <p:ph idx="1"/>
          </p:nvPr>
        </p:nvSpPr>
        <p:spPr/>
        <p:txBody>
          <a:bodyPr/>
          <a:lstStyle/>
          <a:p>
            <a:pPr marL="0" indent="0" algn="ctr">
              <a:buNone/>
            </a:pPr>
            <a:r>
              <a:rPr lang="en-US" dirty="0">
                <a:latin typeface="Comic Sans MS" panose="030F0702030302020204" pitchFamily="66" charset="0"/>
              </a:rPr>
              <a:t>Using the front cover of Stone Age Boy, complete your table. Some children will have pictures to help you, some children will have words to help you, and some will have a blank grid to fill in. </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BAC4BBA6-B18A-478F-8E49-75D5EED5B0E5}"/>
              </a:ext>
            </a:extLst>
          </p:cNvPr>
          <p:cNvPicPr>
            <a:picLocks noChangeAspect="1"/>
          </p:cNvPicPr>
          <p:nvPr/>
        </p:nvPicPr>
        <p:blipFill rotWithShape="1">
          <a:blip r:embed="rId3"/>
          <a:srcRect l="14620" t="24653" r="14747" b="7679"/>
          <a:stretch/>
        </p:blipFill>
        <p:spPr>
          <a:xfrm>
            <a:off x="258501" y="3786792"/>
            <a:ext cx="4435381" cy="2390171"/>
          </a:xfrm>
          <a:prstGeom prst="rect">
            <a:avLst/>
          </a:prstGeom>
        </p:spPr>
      </p:pic>
      <p:pic>
        <p:nvPicPr>
          <p:cNvPr id="7" name="Picture 6">
            <a:extLst>
              <a:ext uri="{FF2B5EF4-FFF2-40B4-BE49-F238E27FC236}">
                <a16:creationId xmlns:a16="http://schemas.microsoft.com/office/drawing/2014/main" id="{6AD478FB-73BC-4BE8-96C6-6EB13D4630FD}"/>
              </a:ext>
            </a:extLst>
          </p:cNvPr>
          <p:cNvPicPr>
            <a:picLocks noChangeAspect="1"/>
          </p:cNvPicPr>
          <p:nvPr/>
        </p:nvPicPr>
        <p:blipFill rotWithShape="1">
          <a:blip r:embed="rId4"/>
          <a:srcRect l="14905" t="31899" r="15031" b="22869"/>
          <a:stretch/>
        </p:blipFill>
        <p:spPr>
          <a:xfrm>
            <a:off x="5410681" y="3786792"/>
            <a:ext cx="6522818" cy="2368720"/>
          </a:xfrm>
          <a:prstGeom prst="rect">
            <a:avLst/>
          </a:prstGeom>
        </p:spPr>
      </p:pic>
    </p:spTree>
    <p:extLst>
      <p:ext uri="{BB962C8B-B14F-4D97-AF65-F5344CB8AC3E}">
        <p14:creationId xmlns:p14="http://schemas.microsoft.com/office/powerpoint/2010/main" val="427396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D5918AB7-3496-47B4-BC83-C9C887A96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4788"/>
            <a:ext cx="9144000" cy="6448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C70961-20D3-433E-AA36-634254C87590}"/>
              </a:ext>
            </a:extLst>
          </p:cNvPr>
          <p:cNvSpPr txBox="1"/>
          <p:nvPr/>
        </p:nvSpPr>
        <p:spPr>
          <a:xfrm>
            <a:off x="2013994" y="949124"/>
            <a:ext cx="3912244" cy="958053"/>
          </a:xfrm>
          <a:prstGeom prst="rect">
            <a:avLst/>
          </a:prstGeom>
          <a:solidFill>
            <a:schemeClr val="tx2">
              <a:lumMod val="40000"/>
              <a:lumOff val="60000"/>
            </a:schemeClr>
          </a:solidFill>
          <a:ln>
            <a:solidFill>
              <a:schemeClr val="accent1"/>
            </a:solidFill>
          </a:ln>
        </p:spPr>
        <p:txBody>
          <a:bodyPr wrap="square" rtlCol="0">
            <a:spAutoFit/>
          </a:bodyPr>
          <a:lstStyle/>
          <a:p>
            <a:r>
              <a:rPr lang="en-US" dirty="0"/>
              <a:t>LO: To make predictions.</a:t>
            </a:r>
          </a:p>
          <a:p>
            <a:endParaRPr lang="en-US" dirty="0"/>
          </a:p>
          <a:p>
            <a:endParaRPr lang="en-GB" dirty="0"/>
          </a:p>
        </p:txBody>
      </p:sp>
      <p:pic>
        <p:nvPicPr>
          <p:cNvPr id="7" name="Picture 6">
            <a:extLst>
              <a:ext uri="{FF2B5EF4-FFF2-40B4-BE49-F238E27FC236}">
                <a16:creationId xmlns:a16="http://schemas.microsoft.com/office/drawing/2014/main" id="{BD2EA564-3FEC-4EFE-9F5C-75912419199D}"/>
              </a:ext>
            </a:extLst>
          </p:cNvPr>
          <p:cNvPicPr>
            <a:picLocks noChangeAspect="1"/>
          </p:cNvPicPr>
          <p:nvPr/>
        </p:nvPicPr>
        <p:blipFill rotWithShape="1">
          <a:blip r:embed="rId4"/>
          <a:srcRect l="38165" t="29199" r="37816" b="24895"/>
          <a:stretch/>
        </p:blipFill>
        <p:spPr>
          <a:xfrm>
            <a:off x="6265764" y="963592"/>
            <a:ext cx="4274167" cy="4595150"/>
          </a:xfrm>
          <a:prstGeom prst="rect">
            <a:avLst/>
          </a:prstGeom>
        </p:spPr>
      </p:pic>
      <p:pic>
        <p:nvPicPr>
          <p:cNvPr id="9" name="Picture 8" descr="See the source image">
            <a:extLst>
              <a:ext uri="{FF2B5EF4-FFF2-40B4-BE49-F238E27FC236}">
                <a16:creationId xmlns:a16="http://schemas.microsoft.com/office/drawing/2014/main" id="{6B09D85D-D8B7-4E5F-B471-097A11BE7090}"/>
              </a:ext>
            </a:extLst>
          </p:cNvPr>
          <p:cNvPicPr>
            <a:picLocks noChangeAspect="1"/>
          </p:cNvPicPr>
          <p:nvPr/>
        </p:nvPicPr>
        <p:blipFill rotWithShape="1">
          <a:blip r:embed="rId5">
            <a:extLst>
              <a:ext uri="{28A0092B-C50C-407E-A947-70E740481C1C}">
                <a14:useLocalDpi xmlns:a14="http://schemas.microsoft.com/office/drawing/2010/main" val="0"/>
              </a:ext>
            </a:extLst>
          </a:blip>
          <a:srcRect l="21795" t="6425" r="21992"/>
          <a:stretch/>
        </p:blipFill>
        <p:spPr bwMode="auto">
          <a:xfrm>
            <a:off x="2270552" y="2135164"/>
            <a:ext cx="3248660" cy="28397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356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7FDC-DBB0-4BAE-AEEF-721E3C61DF09}"/>
              </a:ext>
            </a:extLst>
          </p:cNvPr>
          <p:cNvSpPr>
            <a:spLocks noGrp="1"/>
          </p:cNvSpPr>
          <p:nvPr>
            <p:ph type="title"/>
          </p:nvPr>
        </p:nvSpPr>
        <p:spPr/>
        <p:txBody>
          <a:bodyPr/>
          <a:lstStyle/>
          <a:p>
            <a:pPr algn="ctr"/>
            <a:r>
              <a:rPr lang="en-US" dirty="0">
                <a:latin typeface="Comic Sans MS" panose="030F0702030302020204" pitchFamily="66" charset="0"/>
              </a:rPr>
              <a:t>Plenary: </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4415555-5BB6-4206-915C-079EC34F7791}"/>
              </a:ext>
            </a:extLst>
          </p:cNvPr>
          <p:cNvSpPr>
            <a:spLocks noGrp="1"/>
          </p:cNvSpPr>
          <p:nvPr>
            <p:ph idx="1"/>
          </p:nvPr>
        </p:nvSpPr>
        <p:spPr/>
        <p:txBody>
          <a:bodyPr/>
          <a:lstStyle/>
          <a:p>
            <a:pPr marL="0" indent="0" algn="ctr">
              <a:lnSpc>
                <a:spcPct val="107000"/>
              </a:lnSpc>
              <a:spcAft>
                <a:spcPts val="800"/>
              </a:spcAft>
              <a:buNone/>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To finish, write a few sentences to write a complete prediction using the information you have gathered. E.g.</a:t>
            </a:r>
          </a:p>
          <a:p>
            <a:pPr marL="0" indent="0" algn="ctr">
              <a:lnSpc>
                <a:spcPct val="107000"/>
              </a:lnSpc>
              <a:spcAft>
                <a:spcPts val="800"/>
              </a:spcAft>
              <a:buNone/>
            </a:pPr>
            <a:endParaRPr lang="en-GB" sz="2400" dirty="0">
              <a:latin typeface="Comic Sans MS" panose="030F0702030302020204" pitchFamily="66"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‘I predict that this story is about two friends who go back in time. I think they become cavemen because I can see some Stone Age cave art on the walls. I also think they will go back in time through the cave because they look like they are going to walk into it.’</a:t>
            </a:r>
          </a:p>
          <a:p>
            <a:pPr marL="0" indent="0">
              <a:lnSpc>
                <a:spcPct val="107000"/>
              </a:lnSpc>
              <a:spcAft>
                <a:spcPts val="800"/>
              </a:spcAft>
              <a:buNone/>
            </a:pPr>
            <a:endParaRPr lang="en-GB" dirty="0">
              <a:latin typeface="Comic Sans MS" panose="030F0702030302020204" pitchFamily="66" charset="0"/>
            </a:endParaRPr>
          </a:p>
        </p:txBody>
      </p:sp>
    </p:spTree>
    <p:extLst>
      <p:ext uri="{BB962C8B-B14F-4D97-AF65-F5344CB8AC3E}">
        <p14:creationId xmlns:p14="http://schemas.microsoft.com/office/powerpoint/2010/main" val="2084339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Widescreen</PresentationFormat>
  <Paragraphs>24</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Stone Age Boy</vt:lpstr>
      <vt:lpstr>PowerPoint Presentation</vt:lpstr>
      <vt:lpstr>PowerPoint Presentation</vt:lpstr>
      <vt:lpstr>PowerPoint Presentation</vt:lpstr>
      <vt:lpstr>PowerPoint Presentation</vt:lpstr>
      <vt:lpstr>Your task:</vt:lpstr>
      <vt:lpstr>PowerPoint Presentation</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Age Boy</dc:title>
  <dc:creator>A Chhibber</dc:creator>
  <cp:lastModifiedBy>A Chhibber</cp:lastModifiedBy>
  <cp:revision>9</cp:revision>
  <dcterms:created xsi:type="dcterms:W3CDTF">2022-01-04T14:23:43Z</dcterms:created>
  <dcterms:modified xsi:type="dcterms:W3CDTF">2022-01-04T14:44:03Z</dcterms:modified>
</cp:coreProperties>
</file>