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64" r:id="rId5"/>
    <p:sldId id="265" r:id="rId6"/>
    <p:sldId id="266" r:id="rId7"/>
    <p:sldId id="267" r:id="rId8"/>
    <p:sldId id="268" r:id="rId9"/>
    <p:sldId id="269" r:id="rId10"/>
    <p:sldId id="270"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4C7A5A-3502-4DB1-BBBB-BEFE9A69D79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C7A5A-3502-4DB1-BBBB-BEFE9A69D79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C7A5A-3502-4DB1-BBBB-BEFE9A69D79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1563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51839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8460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07214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28303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575643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5763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C7A5A-3502-4DB1-BBBB-BEFE9A69D79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C7A5A-3502-4DB1-BBBB-BEFE9A69D798}"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4C7A5A-3502-4DB1-BBBB-BEFE9A69D79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C7A5A-3502-4DB1-BBBB-BEFE9A69D798}"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C7A5A-3502-4DB1-BBBB-BEFE9A69D798}"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C7A5A-3502-4DB1-BBBB-BEFE9A69D798}"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C7A5A-3502-4DB1-BBBB-BEFE9A69D79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8AF14-1E99-4250-9B3C-9C843F53691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C7A5A-3502-4DB1-BBBB-BEFE9A69D798}"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8AF14-1E99-4250-9B3C-9C843F53691E}"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A4C7A5A-3502-4DB1-BBBB-BEFE9A69D798}" type="datetimeFigureOut">
              <a:rPr lang="en-GB" smtClean="0"/>
              <a:t>04/02/2021</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CFE8AF14-1E99-4250-9B3C-9C843F53691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3450" y="620688"/>
            <a:ext cx="7117180" cy="1470025"/>
          </a:xfrm>
        </p:spPr>
        <p:txBody>
          <a:bodyPr/>
          <a:lstStyle/>
          <a:p>
            <a:r>
              <a:rPr lang="en-GB" sz="6600" dirty="0" smtClean="0">
                <a:solidFill>
                  <a:schemeClr val="tx1"/>
                </a:solidFill>
              </a:rPr>
              <a:t>Haiku</a:t>
            </a:r>
            <a:endParaRPr lang="en-GB" dirty="0">
              <a:solidFill>
                <a:schemeClr val="tx1"/>
              </a:solidFill>
            </a:endParaRPr>
          </a:p>
        </p:txBody>
      </p:sp>
      <p:sp>
        <p:nvSpPr>
          <p:cNvPr id="3" name="Subtitle 2"/>
          <p:cNvSpPr>
            <a:spLocks noGrp="1"/>
          </p:cNvSpPr>
          <p:nvPr>
            <p:ph type="subTitle" idx="1"/>
          </p:nvPr>
        </p:nvSpPr>
        <p:spPr>
          <a:xfrm>
            <a:off x="1475656" y="2060848"/>
            <a:ext cx="7117180" cy="3672408"/>
          </a:xfrm>
        </p:spPr>
        <p:txBody>
          <a:bodyPr>
            <a:noAutofit/>
          </a:bodyPr>
          <a:lstStyle/>
          <a:p>
            <a:r>
              <a:rPr lang="en-US" sz="3600" dirty="0">
                <a:solidFill>
                  <a:schemeClr val="tx1"/>
                </a:solidFill>
              </a:rPr>
              <a:t>LO: To explore a variety of poems. </a:t>
            </a:r>
            <a:endParaRPr lang="en-GB" sz="3600" dirty="0">
              <a:solidFill>
                <a:schemeClr val="tx1"/>
              </a:solidFill>
            </a:endParaRPr>
          </a:p>
          <a:p>
            <a:r>
              <a:rPr lang="en-US" sz="3600" dirty="0">
                <a:solidFill>
                  <a:schemeClr val="tx1"/>
                </a:solidFill>
              </a:rPr>
              <a:t>LO: To understand the structure and meaning of a Haiku poem. </a:t>
            </a:r>
            <a:endParaRPr lang="en-GB" sz="3600" dirty="0">
              <a:solidFill>
                <a:schemeClr val="tx1"/>
              </a:solidFill>
            </a:endParaRPr>
          </a:p>
        </p:txBody>
      </p:sp>
    </p:spTree>
    <p:extLst>
      <p:ext uri="{BB962C8B-B14F-4D97-AF65-F5344CB8AC3E}">
        <p14:creationId xmlns:p14="http://schemas.microsoft.com/office/powerpoint/2010/main" val="3700693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4892" y="2204864"/>
            <a:ext cx="5182162" cy="1787770"/>
          </a:xfrm>
          <a:prstGeom prst="rect">
            <a:avLst/>
          </a:prstGeom>
          <a:solidFill>
            <a:srgbClr val="EA516C"/>
          </a:solid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sz="2400" b="1" dirty="0">
                <a:solidFill>
                  <a:schemeClr val="bg1"/>
                </a:solidFill>
                <a:ea typeface="Sassoon Infant Rg" panose="02000503030000020003" pitchFamily="50" charset="0"/>
                <a:cs typeface="Sassoon Infant Rg" panose="02000503030000020003" pitchFamily="50" charset="0"/>
              </a:rPr>
              <a:t>Summer</a:t>
            </a:r>
          </a:p>
          <a:p>
            <a:endParaRPr lang="en-GB" altLang="en-US" sz="2400" b="1" dirty="0">
              <a:solidFill>
                <a:schemeClr val="bg1"/>
              </a:solidFill>
              <a:ea typeface="Sassoon Infant Rg" panose="02000503030000020003" pitchFamily="50" charset="0"/>
              <a:cs typeface="Sassoon Infant Rg" panose="02000503030000020003" pitchFamily="50" charset="0"/>
            </a:endParaRPr>
          </a:p>
          <a:p>
            <a:r>
              <a:rPr lang="en-GB" altLang="en-US" dirty="0">
                <a:solidFill>
                  <a:schemeClr val="bg1"/>
                </a:solidFill>
                <a:ea typeface="Sassoon Infant Rg" panose="02000503030000020003" pitchFamily="50" charset="0"/>
                <a:cs typeface="Sassoon Infant Rg" panose="02000503030000020003" pitchFamily="50" charset="0"/>
              </a:rPr>
              <a:t>Holidays are here.</a:t>
            </a:r>
          </a:p>
          <a:p>
            <a:r>
              <a:rPr lang="en-GB" altLang="en-US" dirty="0">
                <a:solidFill>
                  <a:schemeClr val="bg1"/>
                </a:solidFill>
                <a:ea typeface="Sassoon Infant Rg" panose="02000503030000020003" pitchFamily="50" charset="0"/>
                <a:cs typeface="Sassoon Infant Rg" panose="02000503030000020003" pitchFamily="50" charset="0"/>
              </a:rPr>
              <a:t>We can go to the sea side.</a:t>
            </a:r>
          </a:p>
          <a:p>
            <a:r>
              <a:rPr lang="en-GB" altLang="en-US" dirty="0">
                <a:solidFill>
                  <a:schemeClr val="bg1"/>
                </a:solidFill>
                <a:ea typeface="Sassoon Infant Rg" panose="02000503030000020003" pitchFamily="50" charset="0"/>
                <a:cs typeface="Sassoon Infant Rg" panose="02000503030000020003" pitchFamily="50" charset="0"/>
              </a:rPr>
              <a:t>Hot sand and </a:t>
            </a:r>
            <a:r>
              <a:rPr lang="en-GB" altLang="en-US" dirty="0" smtClean="0">
                <a:solidFill>
                  <a:schemeClr val="bg1"/>
                </a:solidFill>
                <a:ea typeface="Sassoon Infant Rg" panose="02000503030000020003" pitchFamily="50" charset="0"/>
                <a:cs typeface="Sassoon Infant Rg" panose="02000503030000020003" pitchFamily="50" charset="0"/>
              </a:rPr>
              <a:t>cool </a:t>
            </a:r>
            <a:r>
              <a:rPr lang="en-GB" altLang="en-US" dirty="0">
                <a:solidFill>
                  <a:schemeClr val="bg1"/>
                </a:solidFill>
                <a:ea typeface="Sassoon Infant Rg" panose="02000503030000020003" pitchFamily="50" charset="0"/>
                <a:cs typeface="Sassoon Infant Rg" panose="02000503030000020003" pitchFamily="50" charset="0"/>
              </a:rPr>
              <a:t>sea.</a:t>
            </a:r>
          </a:p>
        </p:txBody>
      </p:sp>
      <p:sp>
        <p:nvSpPr>
          <p:cNvPr id="5" name="Rectangle 4"/>
          <p:cNvSpPr/>
          <p:nvPr/>
        </p:nvSpPr>
        <p:spPr>
          <a:xfrm>
            <a:off x="755650" y="720954"/>
            <a:ext cx="7632700" cy="830997"/>
          </a:xfrm>
          <a:prstGeom prst="rect">
            <a:avLst/>
          </a:prstGeom>
        </p:spPr>
        <p:txBody>
          <a:bodyPr wrap="square" lIns="0" tIns="0" rIns="0" bIns="0">
            <a:spAutoFit/>
          </a:bodyPr>
          <a:lstStyle/>
          <a:p>
            <a:pPr algn="ctr">
              <a:lnSpc>
                <a:spcPct val="100000"/>
              </a:lnSpc>
              <a:spcBef>
                <a:spcPct val="0"/>
              </a:spcBef>
              <a:buFontTx/>
              <a:buNone/>
            </a:pPr>
            <a:r>
              <a:rPr lang="en-GB" altLang="en-US" dirty="0">
                <a:cs typeface="Arial" panose="020B0604020202020204" pitchFamily="34" charset="0"/>
              </a:rPr>
              <a:t>Now we have our ideas, let’s try to fit them into the 5-7-5 syllable format.</a:t>
            </a:r>
          </a:p>
          <a:p>
            <a:pPr algn="ctr">
              <a:spcBef>
                <a:spcPct val="0"/>
              </a:spcBef>
            </a:pPr>
            <a:endParaRPr lang="en-GB" altLang="en-US" dirty="0"/>
          </a:p>
          <a:p>
            <a:pPr algn="ctr">
              <a:spcBef>
                <a:spcPct val="0"/>
              </a:spcBef>
            </a:pPr>
            <a:r>
              <a:rPr lang="en-GB" altLang="en-US" dirty="0"/>
              <a:t>You might have to alter words or phrases slightly fit the pattern.</a:t>
            </a:r>
          </a:p>
        </p:txBody>
      </p:sp>
      <p:pic>
        <p:nvPicPr>
          <p:cNvPr id="8" name="Picture 7">
            <a:extLst>
              <a:ext uri="{FF2B5EF4-FFF2-40B4-BE49-F238E27FC236}">
                <a16:creationId xmlns:a16="http://schemas.microsoft.com/office/drawing/2014/main" xmlns="" id="{13DC7FE6-1C32-4090-BDDC-A3B60AAD4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101" y="3859234"/>
            <a:ext cx="2894199" cy="2277812"/>
          </a:xfrm>
          <a:prstGeom prst="rect">
            <a:avLst/>
          </a:prstGeom>
        </p:spPr>
      </p:pic>
    </p:spTree>
    <p:extLst>
      <p:ext uri="{BB962C8B-B14F-4D97-AF65-F5344CB8AC3E}">
        <p14:creationId xmlns:p14="http://schemas.microsoft.com/office/powerpoint/2010/main" val="123354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500" dirty="0">
                <a:solidFill>
                  <a:schemeClr val="tx1"/>
                </a:solidFill>
              </a:rPr>
              <a:t>Your task:</a:t>
            </a:r>
          </a:p>
        </p:txBody>
      </p:sp>
      <p:sp>
        <p:nvSpPr>
          <p:cNvPr id="3" name="Content Placeholder 2"/>
          <p:cNvSpPr>
            <a:spLocks noGrp="1"/>
          </p:cNvSpPr>
          <p:nvPr>
            <p:ph idx="1"/>
          </p:nvPr>
        </p:nvSpPr>
        <p:spPr/>
        <p:txBody>
          <a:bodyPr>
            <a:normAutofit/>
          </a:bodyPr>
          <a:lstStyle/>
          <a:p>
            <a:r>
              <a:rPr lang="en-GB" sz="3000" dirty="0">
                <a:solidFill>
                  <a:schemeClr val="tx1"/>
                </a:solidFill>
              </a:rPr>
              <a:t>Your activity today is to look at a variety of </a:t>
            </a:r>
            <a:r>
              <a:rPr lang="en-GB" sz="3000" dirty="0" smtClean="0">
                <a:solidFill>
                  <a:schemeClr val="tx1"/>
                </a:solidFill>
              </a:rPr>
              <a:t>Haiku </a:t>
            </a:r>
            <a:r>
              <a:rPr lang="en-GB" sz="3000" dirty="0">
                <a:solidFill>
                  <a:schemeClr val="tx1"/>
                </a:solidFill>
              </a:rPr>
              <a:t>poems.  Can you discuss or write down what you notice in these poems? </a:t>
            </a:r>
          </a:p>
          <a:p>
            <a:pPr marL="0" indent="0">
              <a:buNone/>
            </a:pPr>
            <a:endParaRPr lang="en-GB" sz="3000" dirty="0">
              <a:solidFill>
                <a:schemeClr val="tx1"/>
              </a:solidFill>
            </a:endParaRPr>
          </a:p>
          <a:p>
            <a:r>
              <a:rPr lang="en-GB" sz="3000" dirty="0">
                <a:solidFill>
                  <a:schemeClr val="tx1"/>
                </a:solidFill>
              </a:rPr>
              <a:t>Can you tell me which poem is your favourite and why?</a:t>
            </a:r>
            <a:r>
              <a:rPr lang="en-GB" sz="3000" b="1" dirty="0">
                <a:solidFill>
                  <a:schemeClr val="tx1"/>
                </a:solidFill>
              </a:rPr>
              <a:t> </a:t>
            </a:r>
            <a:endParaRPr lang="en-GB" sz="3000" dirty="0">
              <a:solidFill>
                <a:schemeClr val="tx1"/>
              </a:solidFill>
            </a:endParaRPr>
          </a:p>
        </p:txBody>
      </p:sp>
    </p:spTree>
    <p:extLst>
      <p:ext uri="{BB962C8B-B14F-4D97-AF65-F5344CB8AC3E}">
        <p14:creationId xmlns:p14="http://schemas.microsoft.com/office/powerpoint/2010/main" val="274591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076BB-A9F8-4034-A5FE-6E5FAE70296E}"/>
              </a:ext>
            </a:extLst>
          </p:cNvPr>
          <p:cNvSpPr>
            <a:spLocks noGrp="1"/>
          </p:cNvSpPr>
          <p:nvPr>
            <p:ph type="title"/>
          </p:nvPr>
        </p:nvSpPr>
        <p:spPr>
          <a:xfrm>
            <a:off x="997492" y="332656"/>
            <a:ext cx="7125113" cy="924475"/>
          </a:xfrm>
        </p:spPr>
        <p:txBody>
          <a:bodyPr/>
          <a:lstStyle/>
          <a:p>
            <a:r>
              <a:rPr lang="en-GB" dirty="0">
                <a:solidFill>
                  <a:schemeClr val="tx1"/>
                </a:solidFill>
              </a:rPr>
              <a:t>Poetry:</a:t>
            </a:r>
          </a:p>
        </p:txBody>
      </p:sp>
      <p:sp>
        <p:nvSpPr>
          <p:cNvPr id="3" name="Content Placeholder 2">
            <a:extLst>
              <a:ext uri="{FF2B5EF4-FFF2-40B4-BE49-F238E27FC236}">
                <a16:creationId xmlns:a16="http://schemas.microsoft.com/office/drawing/2014/main" xmlns="" id="{9CD5A9E9-5257-471B-A178-A4E64AD5237B}"/>
              </a:ext>
            </a:extLst>
          </p:cNvPr>
          <p:cNvSpPr>
            <a:spLocks noGrp="1"/>
          </p:cNvSpPr>
          <p:nvPr>
            <p:ph idx="1"/>
          </p:nvPr>
        </p:nvSpPr>
        <p:spPr>
          <a:xfrm>
            <a:off x="1009443" y="1484785"/>
            <a:ext cx="7125112" cy="5256584"/>
          </a:xfrm>
        </p:spPr>
        <p:txBody>
          <a:bodyPr>
            <a:normAutofit/>
          </a:bodyPr>
          <a:lstStyle/>
          <a:p>
            <a:r>
              <a:rPr lang="en-GB" sz="1900" dirty="0">
                <a:solidFill>
                  <a:schemeClr val="tx1"/>
                </a:solidFill>
                <a:latin typeface="+mj-lt"/>
              </a:rPr>
              <a:t>Limerick- these are funny and have rhyming words. </a:t>
            </a:r>
          </a:p>
          <a:p>
            <a:r>
              <a:rPr lang="en-GB" sz="1900" dirty="0">
                <a:solidFill>
                  <a:schemeClr val="tx1"/>
                </a:solidFill>
                <a:latin typeface="+mj-lt"/>
              </a:rPr>
              <a:t>Haiku- </a:t>
            </a:r>
            <a:r>
              <a:rPr lang="en-GB" sz="1900" b="0" i="0" dirty="0">
                <a:solidFill>
                  <a:schemeClr val="tx1"/>
                </a:solidFill>
                <a:effectLst/>
                <a:latin typeface="+mj-lt"/>
              </a:rPr>
              <a:t>this is a Japanese poetic form that consists of three lines, with five syllables in the first line, seven in the second, and five in the third. These are short poems, usually about nature.</a:t>
            </a:r>
            <a:endParaRPr lang="en-GB" sz="1900" dirty="0">
              <a:solidFill>
                <a:schemeClr val="tx1"/>
              </a:solidFill>
              <a:latin typeface="+mj-lt"/>
            </a:endParaRPr>
          </a:p>
          <a:p>
            <a:r>
              <a:rPr lang="en-GB" sz="1900" dirty="0">
                <a:solidFill>
                  <a:schemeClr val="tx1"/>
                </a:solidFill>
                <a:latin typeface="+mj-lt"/>
              </a:rPr>
              <a:t>Acrostic- the first letter of each line spells out what the poem is about.</a:t>
            </a:r>
          </a:p>
          <a:p>
            <a:r>
              <a:rPr lang="en-GB" sz="1900" dirty="0">
                <a:solidFill>
                  <a:schemeClr val="tx1"/>
                </a:solidFill>
                <a:latin typeface="+mj-lt"/>
              </a:rPr>
              <a:t>Free verse- these have no rhyming words. Lines can be full sentences or even just one word.</a:t>
            </a:r>
          </a:p>
          <a:p>
            <a:r>
              <a:rPr lang="en-GB" sz="1900" dirty="0">
                <a:solidFill>
                  <a:schemeClr val="tx1"/>
                </a:solidFill>
                <a:latin typeface="+mj-lt"/>
              </a:rPr>
              <a:t>Kennings- this is a way of describing something using clues rather than just saying what it is. Each line is two words long.</a:t>
            </a:r>
          </a:p>
          <a:p>
            <a:pPr marL="285750" indent="-285750">
              <a:buFont typeface="Arial" panose="020B0604020202020204" pitchFamily="34" charset="0"/>
              <a:buChar char="•"/>
            </a:pPr>
            <a:r>
              <a:rPr lang="en-GB" sz="1900" dirty="0">
                <a:solidFill>
                  <a:schemeClr val="tx1"/>
                </a:solidFill>
                <a:latin typeface="+mj-lt"/>
              </a:rPr>
              <a:t>Shape </a:t>
            </a:r>
            <a:r>
              <a:rPr lang="en-GB" sz="1900" dirty="0" smtClean="0">
                <a:solidFill>
                  <a:schemeClr val="tx1"/>
                </a:solidFill>
                <a:latin typeface="+mj-lt"/>
              </a:rPr>
              <a:t>poems- the words of the poem form the shape of the object, person or animal being described. </a:t>
            </a:r>
            <a:endParaRPr lang="en-GB" sz="1900" dirty="0">
              <a:solidFill>
                <a:schemeClr val="tx1"/>
              </a:solidFill>
              <a:latin typeface="+mj-lt"/>
              <a:cs typeface="Arial" panose="020B0604020202020204" pitchFamily="34"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42237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7FE1055-F2F7-4D41-857A-3284C331935E}"/>
              </a:ext>
            </a:extLst>
          </p:cNvPr>
          <p:cNvSpPr/>
          <p:nvPr/>
        </p:nvSpPr>
        <p:spPr>
          <a:xfrm>
            <a:off x="348343" y="1307446"/>
            <a:ext cx="3842657" cy="4736553"/>
          </a:xfrm>
          <a:prstGeom prst="rect">
            <a:avLst/>
          </a:prstGeom>
        </p:spPr>
        <p:txBody>
          <a:bodyPr wrap="square">
            <a:spAutoFit/>
          </a:bodyPr>
          <a:lstStyle/>
          <a:p>
            <a:pPr algn="ctr">
              <a:lnSpc>
                <a:spcPct val="107000"/>
              </a:lnSpc>
              <a:spcAft>
                <a:spcPts val="600"/>
              </a:spcAft>
            </a:pPr>
            <a:r>
              <a:rPr lang="en-GB" sz="2400" dirty="0">
                <a:ea typeface="Calibri" panose="020F0502020204030204" pitchFamily="34" charset="0"/>
                <a:cs typeface="Times New Roman" panose="02020603050405020304" pitchFamily="18" charset="0"/>
              </a:rPr>
              <a:t>Life-giver</a:t>
            </a:r>
          </a:p>
          <a:p>
            <a:pPr algn="ctr">
              <a:lnSpc>
                <a:spcPct val="107000"/>
              </a:lnSpc>
              <a:spcAft>
                <a:spcPts val="600"/>
              </a:spcAft>
            </a:pPr>
            <a:r>
              <a:rPr lang="en-GB" sz="2400" dirty="0">
                <a:ea typeface="Calibri" panose="020F0502020204030204" pitchFamily="34" charset="0"/>
                <a:cs typeface="Times New Roman" panose="02020603050405020304" pitchFamily="18" charset="0"/>
              </a:rPr>
              <a:t>Mountain-drinker</a:t>
            </a:r>
          </a:p>
          <a:p>
            <a:pPr algn="ctr">
              <a:lnSpc>
                <a:spcPct val="107000"/>
              </a:lnSpc>
              <a:spcAft>
                <a:spcPts val="600"/>
              </a:spcAft>
            </a:pPr>
            <a:r>
              <a:rPr lang="en-GB" sz="2400" dirty="0">
                <a:ea typeface="Calibri" panose="020F0502020204030204" pitchFamily="34" charset="0"/>
                <a:cs typeface="Times New Roman" panose="02020603050405020304" pitchFamily="18" charset="0"/>
              </a:rPr>
              <a:t>Glacier-</a:t>
            </a:r>
            <a:r>
              <a:rPr lang="en-GB" sz="2400" dirty="0" err="1">
                <a:ea typeface="Calibri" panose="020F0502020204030204" pitchFamily="34" charset="0"/>
                <a:cs typeface="Times New Roman" panose="02020603050405020304" pitchFamily="18" charset="0"/>
              </a:rPr>
              <a:t>melter</a:t>
            </a:r>
            <a:endParaRPr lang="en-GB" sz="2400" dirty="0">
              <a:ea typeface="Calibri" panose="020F0502020204030204" pitchFamily="34" charset="0"/>
              <a:cs typeface="Times New Roman" panose="02020603050405020304" pitchFamily="18" charset="0"/>
            </a:endParaRPr>
          </a:p>
          <a:p>
            <a:pPr algn="ctr">
              <a:lnSpc>
                <a:spcPct val="107000"/>
              </a:lnSpc>
              <a:spcAft>
                <a:spcPts val="600"/>
              </a:spcAft>
            </a:pPr>
            <a:r>
              <a:rPr lang="en-GB" sz="2400" dirty="0">
                <a:ea typeface="Calibri" panose="020F0502020204030204" pitchFamily="34" charset="0"/>
                <a:cs typeface="Times New Roman" panose="02020603050405020304" pitchFamily="18" charset="0"/>
              </a:rPr>
              <a:t>Soil-carrier</a:t>
            </a:r>
          </a:p>
          <a:p>
            <a:pPr algn="ctr">
              <a:lnSpc>
                <a:spcPct val="107000"/>
              </a:lnSpc>
              <a:spcAft>
                <a:spcPts val="600"/>
              </a:spcAft>
            </a:pPr>
            <a:r>
              <a:rPr lang="en-GB" sz="2400" dirty="0">
                <a:ea typeface="Calibri" panose="020F0502020204030204" pitchFamily="34" charset="0"/>
                <a:cs typeface="Times New Roman" panose="02020603050405020304" pitchFamily="18" charset="0"/>
              </a:rPr>
              <a:t>Festival-dancer</a:t>
            </a:r>
          </a:p>
          <a:p>
            <a:pPr algn="ctr">
              <a:lnSpc>
                <a:spcPct val="107000"/>
              </a:lnSpc>
              <a:spcAft>
                <a:spcPts val="600"/>
              </a:spcAft>
            </a:pPr>
            <a:r>
              <a:rPr lang="en-GB" sz="2400" dirty="0">
                <a:ea typeface="Calibri" panose="020F0502020204030204" pitchFamily="34" charset="0"/>
                <a:cs typeface="Times New Roman" panose="02020603050405020304" pitchFamily="18" charset="0"/>
              </a:rPr>
              <a:t>Nation-visitor</a:t>
            </a:r>
          </a:p>
          <a:p>
            <a:pPr algn="ctr">
              <a:lnSpc>
                <a:spcPct val="107000"/>
              </a:lnSpc>
              <a:spcAft>
                <a:spcPts val="600"/>
              </a:spcAft>
            </a:pPr>
            <a:r>
              <a:rPr lang="en-GB" sz="2400" dirty="0">
                <a:ea typeface="Calibri" panose="020F0502020204030204" pitchFamily="34" charset="0"/>
                <a:cs typeface="Times New Roman" panose="02020603050405020304" pitchFamily="18" charset="0"/>
              </a:rPr>
              <a:t>Flower-transporter</a:t>
            </a:r>
          </a:p>
          <a:p>
            <a:pPr algn="ctr">
              <a:lnSpc>
                <a:spcPct val="107000"/>
              </a:lnSpc>
              <a:spcAft>
                <a:spcPts val="600"/>
              </a:spcAft>
            </a:pPr>
            <a:r>
              <a:rPr lang="en-GB" sz="2400" dirty="0">
                <a:ea typeface="Calibri" panose="020F0502020204030204" pitchFamily="34" charset="0"/>
                <a:cs typeface="Times New Roman" panose="02020603050405020304" pitchFamily="18" charset="0"/>
              </a:rPr>
              <a:t>Food-accepter</a:t>
            </a:r>
          </a:p>
          <a:p>
            <a:pPr algn="ctr">
              <a:lnSpc>
                <a:spcPct val="107000"/>
              </a:lnSpc>
              <a:spcAft>
                <a:spcPts val="600"/>
              </a:spcAft>
            </a:pPr>
            <a:r>
              <a:rPr lang="en-GB" sz="2400" dirty="0">
                <a:ea typeface="Calibri" panose="020F0502020204030204" pitchFamily="34" charset="0"/>
                <a:cs typeface="Times New Roman" panose="02020603050405020304" pitchFamily="18" charset="0"/>
              </a:rPr>
              <a:t>Candle-protector</a:t>
            </a:r>
          </a:p>
          <a:p>
            <a:pPr algn="ctr">
              <a:lnSpc>
                <a:spcPct val="107000"/>
              </a:lnSpc>
              <a:spcAft>
                <a:spcPts val="600"/>
              </a:spcAft>
            </a:pPr>
            <a:r>
              <a:rPr lang="en-GB" sz="2400" dirty="0">
                <a:ea typeface="Calibri" panose="020F0502020204030204" pitchFamily="34" charset="0"/>
                <a:cs typeface="Times New Roman" panose="02020603050405020304" pitchFamily="18" charset="0"/>
              </a:rPr>
              <a:t>Mile-eater</a:t>
            </a:r>
          </a:p>
        </p:txBody>
      </p:sp>
      <p:pic>
        <p:nvPicPr>
          <p:cNvPr id="4" name="Picture 3" descr="Image result for river ganges">
            <a:extLst>
              <a:ext uri="{FF2B5EF4-FFF2-40B4-BE49-F238E27FC236}">
                <a16:creationId xmlns:a16="http://schemas.microsoft.com/office/drawing/2014/main" xmlns="" id="{C6922943-35D4-4D32-BAFA-34726E00D7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577752"/>
            <a:ext cx="4513489" cy="2571750"/>
          </a:xfrm>
          <a:prstGeom prst="rect">
            <a:avLst/>
          </a:prstGeom>
          <a:noFill/>
          <a:ln>
            <a:noFill/>
          </a:ln>
        </p:spPr>
      </p:pic>
      <p:pic>
        <p:nvPicPr>
          <p:cNvPr id="5" name="Picture 4" descr="Image result for river ganges">
            <a:extLst>
              <a:ext uri="{FF2B5EF4-FFF2-40B4-BE49-F238E27FC236}">
                <a16:creationId xmlns:a16="http://schemas.microsoft.com/office/drawing/2014/main" xmlns="" id="{42AE664B-DC5A-41C7-8092-847499F7FE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3586" y="4181245"/>
            <a:ext cx="4474028" cy="2571750"/>
          </a:xfrm>
          <a:prstGeom prst="rect">
            <a:avLst/>
          </a:prstGeom>
          <a:noFill/>
          <a:ln>
            <a:noFill/>
          </a:ln>
        </p:spPr>
      </p:pic>
      <p:sp>
        <p:nvSpPr>
          <p:cNvPr id="8" name="Rectangle 7">
            <a:extLst>
              <a:ext uri="{FF2B5EF4-FFF2-40B4-BE49-F238E27FC236}">
                <a16:creationId xmlns:a16="http://schemas.microsoft.com/office/drawing/2014/main" xmlns="" id="{29C4782A-0E56-4192-B5F1-D9E8DADB18ED}"/>
              </a:ext>
            </a:extLst>
          </p:cNvPr>
          <p:cNvSpPr/>
          <p:nvPr/>
        </p:nvSpPr>
        <p:spPr>
          <a:xfrm>
            <a:off x="467544" y="332656"/>
            <a:ext cx="5795241" cy="530915"/>
          </a:xfrm>
          <a:prstGeom prst="rect">
            <a:avLst/>
          </a:prstGeom>
          <a:noFill/>
        </p:spPr>
        <p:txBody>
          <a:bodyPr wrap="none" lIns="68580" tIns="34290" rIns="68580" bIns="34290">
            <a:spAutoFit/>
          </a:bodyPr>
          <a:lstStyle/>
          <a:p>
            <a:pPr algn="ctr"/>
            <a:r>
              <a:rPr lang="en-US" sz="3000" dirty="0">
                <a:ln w="0"/>
                <a:latin typeface="+mj-lt"/>
              </a:rPr>
              <a:t>River Ganges Kennings Poem</a:t>
            </a:r>
          </a:p>
        </p:txBody>
      </p:sp>
    </p:spTree>
    <p:extLst>
      <p:ext uri="{BB962C8B-B14F-4D97-AF65-F5344CB8AC3E}">
        <p14:creationId xmlns:p14="http://schemas.microsoft.com/office/powerpoint/2010/main" val="294584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solidFill>
                  <a:schemeClr val="tx1"/>
                </a:solidFill>
                <a:latin typeface="+mn-lt"/>
              </a:rPr>
              <a:t>What is a Haiku?</a:t>
            </a:r>
          </a:p>
        </p:txBody>
      </p:sp>
      <p:sp>
        <p:nvSpPr>
          <p:cNvPr id="5" name="Rectangle 4"/>
          <p:cNvSpPr/>
          <p:nvPr/>
        </p:nvSpPr>
        <p:spPr>
          <a:xfrm>
            <a:off x="755650" y="1513946"/>
            <a:ext cx="7632700" cy="4647426"/>
          </a:xfrm>
          <a:prstGeom prst="rect">
            <a:avLst/>
          </a:prstGeom>
        </p:spPr>
        <p:txBody>
          <a:bodyPr wrap="square" lIns="0" tIns="0" rIns="0" bIns="0">
            <a:spAutoFit/>
          </a:bodyPr>
          <a:lstStyle/>
          <a:p>
            <a:pPr algn="ctr"/>
            <a:r>
              <a:rPr lang="en-GB" altLang="en-US" sz="2800" dirty="0">
                <a:cs typeface="Arial" panose="020B0604020202020204" pitchFamily="34" charset="0"/>
              </a:rPr>
              <a:t>Haiku poems are a traditional Japanese art form. </a:t>
            </a:r>
            <a:endParaRPr lang="en-GB" altLang="en-US" sz="2800" dirty="0" smtClean="0">
              <a:cs typeface="Arial" panose="020B0604020202020204" pitchFamily="34" charset="0"/>
            </a:endParaRPr>
          </a:p>
          <a:p>
            <a:pPr algn="ctr"/>
            <a:endParaRPr lang="en-GB" altLang="en-US" sz="2800" dirty="0">
              <a:cs typeface="Arial" panose="020B0604020202020204" pitchFamily="34" charset="0"/>
            </a:endParaRPr>
          </a:p>
          <a:p>
            <a:pPr algn="ctr"/>
            <a:r>
              <a:rPr lang="en-US" sz="2800" dirty="0">
                <a:solidFill>
                  <a:srgbClr val="000000"/>
                </a:solidFill>
              </a:rPr>
              <a:t>Each haiku has only three lines. </a:t>
            </a:r>
          </a:p>
          <a:p>
            <a:pPr algn="ctr"/>
            <a:r>
              <a:rPr lang="en-US" sz="2800" dirty="0">
                <a:solidFill>
                  <a:srgbClr val="000000"/>
                </a:solidFill>
              </a:rPr>
              <a:t>The lines follow a pattern of syllables: </a:t>
            </a:r>
          </a:p>
          <a:p>
            <a:pPr algn="ctr"/>
            <a:r>
              <a:rPr lang="en-GB" sz="2800" b="1" dirty="0">
                <a:solidFill>
                  <a:srgbClr val="000000"/>
                </a:solidFill>
              </a:rPr>
              <a:t>5-7-5 </a:t>
            </a:r>
            <a:endParaRPr lang="en-GB" sz="2800" b="1" dirty="0" smtClean="0">
              <a:solidFill>
                <a:srgbClr val="000000"/>
              </a:solidFill>
            </a:endParaRPr>
          </a:p>
          <a:p>
            <a:pPr algn="ctr"/>
            <a:endParaRPr lang="en-GB" sz="2800" b="1" dirty="0">
              <a:solidFill>
                <a:srgbClr val="000000"/>
              </a:solidFill>
            </a:endParaRPr>
          </a:p>
          <a:p>
            <a:pPr algn="ctr"/>
            <a:r>
              <a:rPr lang="en-US" sz="2800" dirty="0">
                <a:solidFill>
                  <a:srgbClr val="000000"/>
                </a:solidFill>
              </a:rPr>
              <a:t>Haiku are often written about nature or the seasons, but they don’t have to be! </a:t>
            </a:r>
            <a:endParaRPr lang="en-GB" sz="2800" dirty="0"/>
          </a:p>
          <a:p>
            <a:pPr algn="ctr"/>
            <a:endParaRPr lang="en-GB" sz="3200" dirty="0">
              <a:solidFill>
                <a:srgbClr val="000000"/>
              </a:solidFill>
              <a:latin typeface="Twinkl"/>
            </a:endParaRPr>
          </a:p>
          <a:p>
            <a:endParaRPr lang="en-GB" altLang="en-US" dirty="0">
              <a:cs typeface="Arial" panose="020B0604020202020204" pitchFamily="34" charset="0"/>
            </a:endParaRPr>
          </a:p>
        </p:txBody>
      </p:sp>
      <p:pic>
        <p:nvPicPr>
          <p:cNvPr id="8" name="Picture 7">
            <a:extLst>
              <a:ext uri="{FF2B5EF4-FFF2-40B4-BE49-F238E27FC236}">
                <a16:creationId xmlns:a16="http://schemas.microsoft.com/office/drawing/2014/main" xmlns="" id="{13DC7FE6-1C32-4090-BDDC-A3B60AAD4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624" y="143980"/>
            <a:ext cx="1740685" cy="1369966"/>
          </a:xfrm>
          <a:prstGeom prst="rect">
            <a:avLst/>
          </a:prstGeom>
        </p:spPr>
      </p:pic>
    </p:spTree>
    <p:extLst>
      <p:ext uri="{BB962C8B-B14F-4D97-AF65-F5344CB8AC3E}">
        <p14:creationId xmlns:p14="http://schemas.microsoft.com/office/powerpoint/2010/main" val="5292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4602" y="1931751"/>
            <a:ext cx="5182162" cy="1049106"/>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ea typeface="Sassoon Infant Rg" panose="02000503030000020003" pitchFamily="50" charset="0"/>
                <a:cs typeface="Sassoon Infant Rg" panose="02000503030000020003" pitchFamily="50" charset="0"/>
              </a:rPr>
              <a:t>Winter is coming.</a:t>
            </a:r>
          </a:p>
          <a:p>
            <a:pPr algn="ctr"/>
            <a:r>
              <a:rPr lang="en-GB" altLang="en-US" dirty="0">
                <a:ea typeface="Sassoon Infant Rg" panose="02000503030000020003" pitchFamily="50" charset="0"/>
                <a:cs typeface="Sassoon Infant Rg" panose="02000503030000020003" pitchFamily="50" charset="0"/>
              </a:rPr>
              <a:t>Snow will be arriving soon.</a:t>
            </a:r>
          </a:p>
          <a:p>
            <a:pPr algn="ctr"/>
            <a:r>
              <a:rPr lang="en-GB" altLang="en-US" dirty="0">
                <a:ea typeface="Sassoon Infant Rg" panose="02000503030000020003" pitchFamily="50" charset="0"/>
                <a:cs typeface="Sassoon Infant Rg" panose="02000503030000020003" pitchFamily="50" charset="0"/>
              </a:rPr>
              <a:t>We should rake the leaves.</a:t>
            </a:r>
          </a:p>
        </p:txBody>
      </p:sp>
      <p:sp>
        <p:nvSpPr>
          <p:cNvPr id="21" name="Title 20"/>
          <p:cNvSpPr>
            <a:spLocks noGrp="1"/>
          </p:cNvSpPr>
          <p:nvPr>
            <p:ph type="title"/>
          </p:nvPr>
        </p:nvSpPr>
        <p:spPr/>
        <p:txBody>
          <a:bodyPr/>
          <a:lstStyle/>
          <a:p>
            <a:r>
              <a:rPr lang="en-GB" altLang="en-US" sz="3600" dirty="0">
                <a:solidFill>
                  <a:schemeClr val="tx1"/>
                </a:solidFill>
                <a:latin typeface="+mn-lt"/>
              </a:rPr>
              <a:t>What is a Haiku?</a:t>
            </a:r>
          </a:p>
        </p:txBody>
      </p:sp>
      <p:pic>
        <p:nvPicPr>
          <p:cNvPr id="4" name="Picture 3">
            <a:extLst>
              <a:ext uri="{FF2B5EF4-FFF2-40B4-BE49-F238E27FC236}">
                <a16:creationId xmlns:a16="http://schemas.microsoft.com/office/drawing/2014/main" xmlns="" id="{513C6B0F-50BF-4A9E-B9C3-4AD68CFAE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167" y="381657"/>
            <a:ext cx="3051566" cy="4838218"/>
          </a:xfrm>
          <a:prstGeom prst="rect">
            <a:avLst/>
          </a:prstGeom>
        </p:spPr>
      </p:pic>
      <p:sp>
        <p:nvSpPr>
          <p:cNvPr id="6" name="Rectangle 5"/>
          <p:cNvSpPr/>
          <p:nvPr/>
        </p:nvSpPr>
        <p:spPr>
          <a:xfrm>
            <a:off x="604602" y="3573016"/>
            <a:ext cx="5182162" cy="1049106"/>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ea typeface="Sassoon Infant Rg" panose="02000503030000020003" pitchFamily="50" charset="0"/>
                <a:cs typeface="Sassoon Infant Rg" panose="02000503030000020003" pitchFamily="50" charset="0"/>
              </a:rPr>
              <a:t>My two plum trees are</a:t>
            </a:r>
          </a:p>
          <a:p>
            <a:pPr algn="ctr"/>
            <a:r>
              <a:rPr lang="en-GB" altLang="en-US" dirty="0">
                <a:ea typeface="Sassoon Infant Rg" panose="02000503030000020003" pitchFamily="50" charset="0"/>
                <a:cs typeface="Sassoon Infant Rg" panose="02000503030000020003" pitchFamily="50" charset="0"/>
              </a:rPr>
              <a:t>So gracious. See, they flower.</a:t>
            </a:r>
          </a:p>
          <a:p>
            <a:pPr algn="ctr"/>
            <a:r>
              <a:rPr lang="en-GB" altLang="en-US" dirty="0">
                <a:ea typeface="Sassoon Infant Rg" panose="02000503030000020003" pitchFamily="50" charset="0"/>
                <a:cs typeface="Sassoon Infant Rg" panose="02000503030000020003" pitchFamily="50" charset="0"/>
              </a:rPr>
              <a:t>One now, one later.</a:t>
            </a:r>
          </a:p>
        </p:txBody>
      </p:sp>
    </p:spTree>
    <p:extLst>
      <p:ext uri="{BB962C8B-B14F-4D97-AF65-F5344CB8AC3E}">
        <p14:creationId xmlns:p14="http://schemas.microsoft.com/office/powerpoint/2010/main" val="16141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1940848"/>
            <a:ext cx="5182162" cy="1326105"/>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buFontTx/>
              <a:buNone/>
              <a:defRPr/>
            </a:pPr>
            <a:r>
              <a:rPr lang="en-GB" altLang="en-US" dirty="0"/>
              <a:t>Think about:</a:t>
            </a:r>
          </a:p>
          <a:p>
            <a:pPr marL="342900" indent="-342900">
              <a:spcBef>
                <a:spcPct val="0"/>
              </a:spcBef>
              <a:buFont typeface="Arial" panose="020B0604020202020204" pitchFamily="34" charset="0"/>
              <a:buChar char="•"/>
              <a:defRPr/>
            </a:pPr>
            <a:r>
              <a:rPr lang="en-GB" altLang="en-US" dirty="0"/>
              <a:t>the poem’s theme;</a:t>
            </a:r>
          </a:p>
          <a:p>
            <a:pPr marL="342900" indent="-342900">
              <a:spcBef>
                <a:spcPct val="0"/>
              </a:spcBef>
              <a:buFont typeface="Arial" panose="020B0604020202020204" pitchFamily="34" charset="0"/>
              <a:buChar char="•"/>
              <a:defRPr/>
            </a:pPr>
            <a:r>
              <a:rPr lang="en-GB" altLang="en-US" dirty="0"/>
              <a:t>how many lines are in each poem;</a:t>
            </a:r>
          </a:p>
          <a:p>
            <a:pPr marL="342900" indent="-342900">
              <a:spcBef>
                <a:spcPct val="0"/>
              </a:spcBef>
              <a:buFont typeface="Arial" panose="020B0604020202020204" pitchFamily="34" charset="0"/>
              <a:buChar char="•"/>
              <a:defRPr/>
            </a:pPr>
            <a:r>
              <a:rPr lang="en-GB" altLang="en-US" dirty="0"/>
              <a:t>how many syllables in each line.</a:t>
            </a:r>
            <a:endParaRPr lang="en-GB" altLang="en-US" dirty="0">
              <a:ea typeface="Sassoon Infant Rg" panose="02000503030000020003" pitchFamily="50" charset="0"/>
              <a:cs typeface="Sassoon Infant Rg" panose="02000503030000020003" pitchFamily="50" charset="0"/>
            </a:endParaRPr>
          </a:p>
        </p:txBody>
      </p:sp>
      <p:sp>
        <p:nvSpPr>
          <p:cNvPr id="21" name="Title 20"/>
          <p:cNvSpPr>
            <a:spLocks noGrp="1"/>
          </p:cNvSpPr>
          <p:nvPr>
            <p:ph type="title"/>
          </p:nvPr>
        </p:nvSpPr>
        <p:spPr/>
        <p:txBody>
          <a:bodyPr/>
          <a:lstStyle/>
          <a:p>
            <a:r>
              <a:rPr lang="en-GB" altLang="en-US" sz="3600" dirty="0">
                <a:solidFill>
                  <a:schemeClr val="tx1"/>
                </a:solidFill>
                <a:latin typeface="+mn-lt"/>
              </a:rPr>
              <a:t>What is a Haiku?</a:t>
            </a:r>
          </a:p>
        </p:txBody>
      </p:sp>
      <p:sp>
        <p:nvSpPr>
          <p:cNvPr id="5" name="Rectangle 4"/>
          <p:cNvSpPr/>
          <p:nvPr/>
        </p:nvSpPr>
        <p:spPr>
          <a:xfrm>
            <a:off x="755650" y="1513946"/>
            <a:ext cx="7632700" cy="276999"/>
          </a:xfrm>
          <a:prstGeom prst="rect">
            <a:avLst/>
          </a:prstGeom>
        </p:spPr>
        <p:txBody>
          <a:bodyPr wrap="square" lIns="0" tIns="0" rIns="0" bIns="0">
            <a:spAutoFit/>
          </a:bodyPr>
          <a:lstStyle/>
          <a:p>
            <a:pPr>
              <a:lnSpc>
                <a:spcPct val="100000"/>
              </a:lnSpc>
              <a:spcBef>
                <a:spcPct val="0"/>
              </a:spcBef>
              <a:buFontTx/>
              <a:buNone/>
            </a:pPr>
            <a:r>
              <a:rPr lang="en-GB" altLang="en-US" dirty="0">
                <a:cs typeface="Arial" panose="020B0604020202020204" pitchFamily="34" charset="0"/>
              </a:rPr>
              <a:t>What did you notice about the poems?</a:t>
            </a:r>
          </a:p>
        </p:txBody>
      </p:sp>
      <p:sp>
        <p:nvSpPr>
          <p:cNvPr id="7" name="Rectangle 6">
            <a:extLst>
              <a:ext uri="{FF2B5EF4-FFF2-40B4-BE49-F238E27FC236}">
                <a16:creationId xmlns:a16="http://schemas.microsoft.com/office/drawing/2014/main" xmlns="" id="{8E582310-A82F-409E-9397-EEE838ECC337}"/>
              </a:ext>
            </a:extLst>
          </p:cNvPr>
          <p:cNvSpPr/>
          <p:nvPr/>
        </p:nvSpPr>
        <p:spPr>
          <a:xfrm>
            <a:off x="931137" y="4007437"/>
            <a:ext cx="3406074" cy="1049106"/>
          </a:xfrm>
          <a:prstGeom prst="rect">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ea typeface="Sassoon Infant Rg" panose="02000503030000020003" pitchFamily="50" charset="0"/>
                <a:cs typeface="Sassoon Infant Rg" panose="02000503030000020003" pitchFamily="50" charset="0"/>
              </a:rPr>
              <a:t>My two plum trees are</a:t>
            </a:r>
          </a:p>
          <a:p>
            <a:pPr algn="ctr"/>
            <a:r>
              <a:rPr lang="en-GB" altLang="en-US" dirty="0">
                <a:ea typeface="Sassoon Infant Rg" panose="02000503030000020003" pitchFamily="50" charset="0"/>
                <a:cs typeface="Sassoon Infant Rg" panose="02000503030000020003" pitchFamily="50" charset="0"/>
              </a:rPr>
              <a:t>So gracious. See, they flower.</a:t>
            </a:r>
          </a:p>
          <a:p>
            <a:pPr algn="ctr"/>
            <a:r>
              <a:rPr lang="en-GB" altLang="en-US" dirty="0">
                <a:ea typeface="Sassoon Infant Rg" panose="02000503030000020003" pitchFamily="50" charset="0"/>
                <a:cs typeface="Sassoon Infant Rg" panose="02000503030000020003" pitchFamily="50" charset="0"/>
              </a:rPr>
              <a:t>One now, one later.</a:t>
            </a:r>
          </a:p>
        </p:txBody>
      </p:sp>
      <p:sp>
        <p:nvSpPr>
          <p:cNvPr id="8" name="Rectangle 7">
            <a:extLst>
              <a:ext uri="{FF2B5EF4-FFF2-40B4-BE49-F238E27FC236}">
                <a16:creationId xmlns:a16="http://schemas.microsoft.com/office/drawing/2014/main" xmlns="" id="{12B094D3-2EBF-40CA-898E-854C333DB26A}"/>
              </a:ext>
            </a:extLst>
          </p:cNvPr>
          <p:cNvSpPr/>
          <p:nvPr/>
        </p:nvSpPr>
        <p:spPr>
          <a:xfrm>
            <a:off x="4806789" y="4007437"/>
            <a:ext cx="3406074" cy="1049106"/>
          </a:xfrm>
          <a:prstGeom prst="rect">
            <a:avLst/>
          </a:prstGeom>
          <a:solidFill>
            <a:srgbClr val="F39C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ea typeface="Sassoon Infant Rg" panose="02000503030000020003" pitchFamily="50" charset="0"/>
                <a:cs typeface="Sassoon Infant Rg" panose="02000503030000020003" pitchFamily="50" charset="0"/>
              </a:rPr>
              <a:t>Winter is coming.</a:t>
            </a:r>
          </a:p>
          <a:p>
            <a:pPr algn="ctr"/>
            <a:r>
              <a:rPr lang="en-GB" altLang="en-US" dirty="0">
                <a:ea typeface="Sassoon Infant Rg" panose="02000503030000020003" pitchFamily="50" charset="0"/>
                <a:cs typeface="Sassoon Infant Rg" panose="02000503030000020003" pitchFamily="50" charset="0"/>
              </a:rPr>
              <a:t>Snow will be arriving soon.</a:t>
            </a:r>
          </a:p>
          <a:p>
            <a:pPr algn="ctr"/>
            <a:r>
              <a:rPr lang="en-GB" altLang="en-US" dirty="0">
                <a:ea typeface="Sassoon Infant Rg" panose="02000503030000020003" pitchFamily="50" charset="0"/>
                <a:cs typeface="Sassoon Infant Rg" panose="02000503030000020003" pitchFamily="50" charset="0"/>
              </a:rPr>
              <a:t>We should rake the leaves.</a:t>
            </a:r>
          </a:p>
        </p:txBody>
      </p:sp>
      <p:sp>
        <p:nvSpPr>
          <p:cNvPr id="9" name="Rectangle 8">
            <a:extLst>
              <a:ext uri="{FF2B5EF4-FFF2-40B4-BE49-F238E27FC236}">
                <a16:creationId xmlns:a16="http://schemas.microsoft.com/office/drawing/2014/main" xmlns="" id="{62D08FFF-8DD3-4AD0-8003-872221937F7F}"/>
              </a:ext>
            </a:extLst>
          </p:cNvPr>
          <p:cNvSpPr/>
          <p:nvPr/>
        </p:nvSpPr>
        <p:spPr>
          <a:xfrm>
            <a:off x="5100327" y="3380962"/>
            <a:ext cx="2818998" cy="495108"/>
          </a:xfrm>
          <a:prstGeom prst="rect">
            <a:avLst/>
          </a:prstGeom>
          <a:solidFill>
            <a:schemeClr val="bg1"/>
          </a:solid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dirty="0">
                <a:solidFill>
                  <a:schemeClr val="tx1"/>
                </a:solidFill>
              </a:rPr>
              <a:t>Three lines in each poem.</a:t>
            </a:r>
          </a:p>
        </p:txBody>
      </p:sp>
      <p:sp>
        <p:nvSpPr>
          <p:cNvPr id="10" name="Rectangle 9">
            <a:extLst>
              <a:ext uri="{FF2B5EF4-FFF2-40B4-BE49-F238E27FC236}">
                <a16:creationId xmlns:a16="http://schemas.microsoft.com/office/drawing/2014/main" xmlns="" id="{B3F86D03-87B2-422E-A539-517392700A6E}"/>
              </a:ext>
            </a:extLst>
          </p:cNvPr>
          <p:cNvSpPr/>
          <p:nvPr/>
        </p:nvSpPr>
        <p:spPr>
          <a:xfrm>
            <a:off x="5471533" y="5222635"/>
            <a:ext cx="2818998" cy="1049106"/>
          </a:xfrm>
          <a:prstGeom prst="rect">
            <a:avLst/>
          </a:prstGeom>
          <a:solidFill>
            <a:schemeClr val="bg1"/>
          </a:solid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dirty="0">
                <a:solidFill>
                  <a:schemeClr val="tx1"/>
                </a:solidFill>
              </a:rPr>
              <a:t>5 syllables in first line</a:t>
            </a:r>
          </a:p>
          <a:p>
            <a:pPr>
              <a:lnSpc>
                <a:spcPct val="100000"/>
              </a:lnSpc>
              <a:spcBef>
                <a:spcPct val="0"/>
              </a:spcBef>
              <a:buFontTx/>
              <a:buNone/>
            </a:pPr>
            <a:r>
              <a:rPr lang="en-GB" altLang="en-US" dirty="0">
                <a:solidFill>
                  <a:schemeClr val="tx1"/>
                </a:solidFill>
              </a:rPr>
              <a:t>7 syllables in middle line</a:t>
            </a:r>
          </a:p>
          <a:p>
            <a:pPr>
              <a:lnSpc>
                <a:spcPct val="100000"/>
              </a:lnSpc>
              <a:spcBef>
                <a:spcPct val="0"/>
              </a:spcBef>
              <a:buFontTx/>
              <a:buNone/>
            </a:pPr>
            <a:r>
              <a:rPr lang="en-GB" altLang="en-US" dirty="0">
                <a:solidFill>
                  <a:schemeClr val="tx1"/>
                </a:solidFill>
              </a:rPr>
              <a:t>5 syllables in final line</a:t>
            </a:r>
          </a:p>
        </p:txBody>
      </p:sp>
      <p:sp>
        <p:nvSpPr>
          <p:cNvPr id="11" name="Rectangle 10">
            <a:extLst>
              <a:ext uri="{FF2B5EF4-FFF2-40B4-BE49-F238E27FC236}">
                <a16:creationId xmlns:a16="http://schemas.microsoft.com/office/drawing/2014/main" xmlns="" id="{7ED04707-5F50-47CF-8F5B-3D1EE08FCDFF}"/>
              </a:ext>
            </a:extLst>
          </p:cNvPr>
          <p:cNvSpPr/>
          <p:nvPr/>
        </p:nvSpPr>
        <p:spPr>
          <a:xfrm>
            <a:off x="741833" y="5361135"/>
            <a:ext cx="2938915" cy="772107"/>
          </a:xfrm>
          <a:prstGeom prst="rect">
            <a:avLst/>
          </a:prstGeom>
          <a:solidFill>
            <a:schemeClr val="bg1"/>
          </a:solid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dirty="0">
                <a:solidFill>
                  <a:schemeClr val="tx1"/>
                </a:solidFill>
              </a:rPr>
              <a:t>Final line is a comment or observation on the theme.</a:t>
            </a:r>
          </a:p>
        </p:txBody>
      </p:sp>
      <p:sp>
        <p:nvSpPr>
          <p:cNvPr id="12" name="Rectangle 11">
            <a:extLst>
              <a:ext uri="{FF2B5EF4-FFF2-40B4-BE49-F238E27FC236}">
                <a16:creationId xmlns:a16="http://schemas.microsoft.com/office/drawing/2014/main" xmlns="" id="{1EB2AE08-6099-401F-BE45-0F4AB34AB80A}"/>
              </a:ext>
            </a:extLst>
          </p:cNvPr>
          <p:cNvSpPr/>
          <p:nvPr/>
        </p:nvSpPr>
        <p:spPr>
          <a:xfrm>
            <a:off x="4046901" y="5361135"/>
            <a:ext cx="1040668" cy="772107"/>
          </a:xfrm>
          <a:prstGeom prst="rect">
            <a:avLst/>
          </a:prstGeom>
          <a:solidFill>
            <a:schemeClr val="bg1"/>
          </a:solid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FontTx/>
              <a:buNone/>
            </a:pPr>
            <a:r>
              <a:rPr lang="en-GB" altLang="en-US" dirty="0">
                <a:solidFill>
                  <a:schemeClr val="tx1"/>
                </a:solidFill>
              </a:rPr>
              <a:t>natural </a:t>
            </a:r>
          </a:p>
          <a:p>
            <a:pPr algn="ctr">
              <a:lnSpc>
                <a:spcPct val="100000"/>
              </a:lnSpc>
              <a:spcBef>
                <a:spcPct val="0"/>
              </a:spcBef>
              <a:buFontTx/>
              <a:buNone/>
            </a:pPr>
            <a:r>
              <a:rPr lang="en-GB" altLang="en-US" dirty="0">
                <a:solidFill>
                  <a:schemeClr val="tx1"/>
                </a:solidFill>
              </a:rPr>
              <a:t>theme</a:t>
            </a:r>
          </a:p>
        </p:txBody>
      </p:sp>
      <p:cxnSp>
        <p:nvCxnSpPr>
          <p:cNvPr id="13" name="Straight Arrow Connector 12">
            <a:extLst>
              <a:ext uri="{FF2B5EF4-FFF2-40B4-BE49-F238E27FC236}">
                <a16:creationId xmlns:a16="http://schemas.microsoft.com/office/drawing/2014/main" xmlns="" id="{0BEFD676-B371-4E32-9AE4-CAA8627595D7}"/>
              </a:ext>
            </a:extLst>
          </p:cNvPr>
          <p:cNvCxnSpPr>
            <a:cxnSpLocks/>
          </p:cNvCxnSpPr>
          <p:nvPr/>
        </p:nvCxnSpPr>
        <p:spPr>
          <a:xfrm flipV="1">
            <a:off x="5087569" y="4930815"/>
            <a:ext cx="383964" cy="430320"/>
          </a:xfrm>
          <a:prstGeom prst="straightConnector1">
            <a:avLst/>
          </a:prstGeom>
          <a:ln w="38100">
            <a:solidFill>
              <a:srgbClr val="EA516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2F52336F-BB15-42D5-ADB6-BA04C6499EC7}"/>
              </a:ext>
            </a:extLst>
          </p:cNvPr>
          <p:cNvCxnSpPr/>
          <p:nvPr/>
        </p:nvCxnSpPr>
        <p:spPr>
          <a:xfrm flipH="1" flipV="1">
            <a:off x="3784922" y="4791919"/>
            <a:ext cx="261979" cy="569216"/>
          </a:xfrm>
          <a:prstGeom prst="straightConnector1">
            <a:avLst/>
          </a:prstGeom>
          <a:ln w="38100">
            <a:solidFill>
              <a:srgbClr val="EA516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2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85878" y="2929939"/>
            <a:ext cx="3162714" cy="648997"/>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t>Summer</a:t>
            </a:r>
            <a:endParaRPr lang="en-GB" altLang="en-US" sz="2800" b="1" dirty="0">
              <a:ea typeface="Sassoon Infant Rg" panose="02000503030000020003" pitchFamily="50" charset="0"/>
              <a:cs typeface="Sassoon Infant Rg" panose="02000503030000020003" pitchFamily="50" charset="0"/>
            </a:endParaRPr>
          </a:p>
        </p:txBody>
      </p:sp>
      <p:sp>
        <p:nvSpPr>
          <p:cNvPr id="21" name="Title 20"/>
          <p:cNvSpPr>
            <a:spLocks noGrp="1"/>
          </p:cNvSpPr>
          <p:nvPr>
            <p:ph type="title"/>
          </p:nvPr>
        </p:nvSpPr>
        <p:spPr/>
        <p:txBody>
          <a:bodyPr/>
          <a:lstStyle/>
          <a:p>
            <a:r>
              <a:rPr lang="en-GB" altLang="en-US" sz="3600" dirty="0">
                <a:solidFill>
                  <a:srgbClr val="EA516C"/>
                </a:solidFill>
                <a:latin typeface="+mn-lt"/>
              </a:rPr>
              <a:t>Let’s have a go!</a:t>
            </a:r>
          </a:p>
        </p:txBody>
      </p:sp>
      <p:sp>
        <p:nvSpPr>
          <p:cNvPr id="5" name="Rectangle 4"/>
          <p:cNvSpPr/>
          <p:nvPr/>
        </p:nvSpPr>
        <p:spPr>
          <a:xfrm>
            <a:off x="755650" y="1513946"/>
            <a:ext cx="7632700" cy="1107996"/>
          </a:xfrm>
          <a:prstGeom prst="rect">
            <a:avLst/>
          </a:prstGeom>
        </p:spPr>
        <p:txBody>
          <a:bodyPr wrap="square" lIns="0" tIns="0" rIns="0" bIns="0">
            <a:spAutoFit/>
          </a:bodyPr>
          <a:lstStyle/>
          <a:p>
            <a:pPr>
              <a:lnSpc>
                <a:spcPct val="100000"/>
              </a:lnSpc>
              <a:spcBef>
                <a:spcPct val="0"/>
              </a:spcBef>
              <a:buFontTx/>
              <a:buNone/>
            </a:pPr>
            <a:r>
              <a:rPr lang="en-GB" altLang="en-US" dirty="0">
                <a:cs typeface="Arial" panose="020B0604020202020204" pitchFamily="34" charset="0"/>
              </a:rPr>
              <a:t>How can we write a haiku?</a:t>
            </a:r>
          </a:p>
          <a:p>
            <a:pPr>
              <a:lnSpc>
                <a:spcPct val="100000"/>
              </a:lnSpc>
              <a:spcBef>
                <a:spcPct val="0"/>
              </a:spcBef>
              <a:buFontTx/>
              <a:buNone/>
            </a:pPr>
            <a:endParaRPr lang="en-GB" altLang="en-US" dirty="0">
              <a:cs typeface="Arial" panose="020B0604020202020204" pitchFamily="34" charset="0"/>
            </a:endParaRPr>
          </a:p>
          <a:p>
            <a:pPr>
              <a:spcBef>
                <a:spcPct val="0"/>
              </a:spcBef>
            </a:pPr>
            <a:r>
              <a:rPr lang="en-GB" altLang="en-US" dirty="0"/>
              <a:t>First, we need to choose a theme. It doesn’t have to be about seasons or nature, but let’s be traditional.</a:t>
            </a:r>
          </a:p>
        </p:txBody>
      </p:sp>
      <p:sp>
        <p:nvSpPr>
          <p:cNvPr id="14" name="Rectangle 13">
            <a:extLst>
              <a:ext uri="{FF2B5EF4-FFF2-40B4-BE49-F238E27FC236}">
                <a16:creationId xmlns:a16="http://schemas.microsoft.com/office/drawing/2014/main" xmlns="" id="{6F04DBE1-080F-43B8-8771-B1341BF6FFF7}"/>
              </a:ext>
            </a:extLst>
          </p:cNvPr>
          <p:cNvSpPr/>
          <p:nvPr/>
        </p:nvSpPr>
        <p:spPr>
          <a:xfrm>
            <a:off x="1281588" y="3964713"/>
            <a:ext cx="113413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hot</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16" name="Rectangle 15">
            <a:extLst>
              <a:ext uri="{FF2B5EF4-FFF2-40B4-BE49-F238E27FC236}">
                <a16:creationId xmlns:a16="http://schemas.microsoft.com/office/drawing/2014/main" xmlns="" id="{3A47F4A6-AE98-49BD-A834-434B73AC72ED}"/>
              </a:ext>
            </a:extLst>
          </p:cNvPr>
          <p:cNvSpPr/>
          <p:nvPr/>
        </p:nvSpPr>
        <p:spPr>
          <a:xfrm>
            <a:off x="2533522" y="3964713"/>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sunshine</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17" name="Rectangle 16">
            <a:extLst>
              <a:ext uri="{FF2B5EF4-FFF2-40B4-BE49-F238E27FC236}">
                <a16:creationId xmlns:a16="http://schemas.microsoft.com/office/drawing/2014/main" xmlns="" id="{292CCD55-9A82-4C42-9037-D30E892B842A}"/>
              </a:ext>
            </a:extLst>
          </p:cNvPr>
          <p:cNvSpPr/>
          <p:nvPr/>
        </p:nvSpPr>
        <p:spPr>
          <a:xfrm>
            <a:off x="4479280" y="3964713"/>
            <a:ext cx="1433722"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flowers</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18" name="Rectangle 17">
            <a:extLst>
              <a:ext uri="{FF2B5EF4-FFF2-40B4-BE49-F238E27FC236}">
                <a16:creationId xmlns:a16="http://schemas.microsoft.com/office/drawing/2014/main" xmlns="" id="{17EF9994-D045-449C-82E8-5C280397AE7F}"/>
              </a:ext>
            </a:extLst>
          </p:cNvPr>
          <p:cNvSpPr/>
          <p:nvPr/>
        </p:nvSpPr>
        <p:spPr>
          <a:xfrm>
            <a:off x="6148592" y="3964713"/>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holiday</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19" name="Rectangle 18">
            <a:extLst>
              <a:ext uri="{FF2B5EF4-FFF2-40B4-BE49-F238E27FC236}">
                <a16:creationId xmlns:a16="http://schemas.microsoft.com/office/drawing/2014/main" xmlns="" id="{DB00161A-1A8D-475B-BF6B-B8CD0B2C5B06}"/>
              </a:ext>
            </a:extLst>
          </p:cNvPr>
          <p:cNvSpPr/>
          <p:nvPr/>
        </p:nvSpPr>
        <p:spPr>
          <a:xfrm>
            <a:off x="642270" y="4722314"/>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beach</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20" name="Rectangle 19">
            <a:extLst>
              <a:ext uri="{FF2B5EF4-FFF2-40B4-BE49-F238E27FC236}">
                <a16:creationId xmlns:a16="http://schemas.microsoft.com/office/drawing/2014/main" xmlns="" id="{57D600F0-20C5-4D60-87ED-A22BF71E008E}"/>
              </a:ext>
            </a:extLst>
          </p:cNvPr>
          <p:cNvSpPr/>
          <p:nvPr/>
        </p:nvSpPr>
        <p:spPr>
          <a:xfrm>
            <a:off x="2667770" y="4728824"/>
            <a:ext cx="1889115"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ice-cream</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22" name="Rectangle 21">
            <a:extLst>
              <a:ext uri="{FF2B5EF4-FFF2-40B4-BE49-F238E27FC236}">
                <a16:creationId xmlns:a16="http://schemas.microsoft.com/office/drawing/2014/main" xmlns="" id="{AFA97502-02A3-444E-8F56-BAC19D331ED7}"/>
              </a:ext>
            </a:extLst>
          </p:cNvPr>
          <p:cNvSpPr/>
          <p:nvPr/>
        </p:nvSpPr>
        <p:spPr>
          <a:xfrm>
            <a:off x="5057917" y="4722314"/>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games</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23" name="Rectangle 22">
            <a:extLst>
              <a:ext uri="{FF2B5EF4-FFF2-40B4-BE49-F238E27FC236}">
                <a16:creationId xmlns:a16="http://schemas.microsoft.com/office/drawing/2014/main" xmlns="" id="{5871476B-1EB6-4FE2-B5EA-35D6AB058849}"/>
              </a:ext>
            </a:extLst>
          </p:cNvPr>
          <p:cNvSpPr/>
          <p:nvPr/>
        </p:nvSpPr>
        <p:spPr>
          <a:xfrm>
            <a:off x="6612615" y="4728824"/>
            <a:ext cx="1889115"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sea</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24" name="Rectangle 23">
            <a:extLst>
              <a:ext uri="{FF2B5EF4-FFF2-40B4-BE49-F238E27FC236}">
                <a16:creationId xmlns:a16="http://schemas.microsoft.com/office/drawing/2014/main" xmlns="" id="{CE97F612-EAA1-406E-92FA-91837F05EEF3}"/>
              </a:ext>
            </a:extLst>
          </p:cNvPr>
          <p:cNvSpPr/>
          <p:nvPr/>
        </p:nvSpPr>
        <p:spPr>
          <a:xfrm>
            <a:off x="823436" y="5491118"/>
            <a:ext cx="2072288"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swimming</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25" name="Rectangle 24">
            <a:extLst>
              <a:ext uri="{FF2B5EF4-FFF2-40B4-BE49-F238E27FC236}">
                <a16:creationId xmlns:a16="http://schemas.microsoft.com/office/drawing/2014/main" xmlns="" id="{F894922B-02AD-482F-8BF1-775649380E9C}"/>
              </a:ext>
            </a:extLst>
          </p:cNvPr>
          <p:cNvSpPr/>
          <p:nvPr/>
        </p:nvSpPr>
        <p:spPr>
          <a:xfrm>
            <a:off x="3029972" y="5491118"/>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fun</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26" name="Rectangle 25">
            <a:extLst>
              <a:ext uri="{FF2B5EF4-FFF2-40B4-BE49-F238E27FC236}">
                <a16:creationId xmlns:a16="http://schemas.microsoft.com/office/drawing/2014/main" xmlns="" id="{A8F78FC8-C3AB-4F12-98D0-744E26DB6EA0}"/>
              </a:ext>
            </a:extLst>
          </p:cNvPr>
          <p:cNvSpPr/>
          <p:nvPr/>
        </p:nvSpPr>
        <p:spPr>
          <a:xfrm>
            <a:off x="4841482" y="5491118"/>
            <a:ext cx="1433722"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warm</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27" name="Rectangle 26">
            <a:extLst>
              <a:ext uri="{FF2B5EF4-FFF2-40B4-BE49-F238E27FC236}">
                <a16:creationId xmlns:a16="http://schemas.microsoft.com/office/drawing/2014/main" xmlns="" id="{8ACF17FE-83E4-4E45-B70C-B9C245DC6D35}"/>
              </a:ext>
            </a:extLst>
          </p:cNvPr>
          <p:cNvSpPr/>
          <p:nvPr/>
        </p:nvSpPr>
        <p:spPr>
          <a:xfrm>
            <a:off x="6678181" y="5491118"/>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sand</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Tree>
    <p:extLst>
      <p:ext uri="{BB962C8B-B14F-4D97-AF65-F5344CB8AC3E}">
        <p14:creationId xmlns:p14="http://schemas.microsoft.com/office/powerpoint/2010/main" val="75989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4" grpId="0"/>
      <p:bldP spid="16" grpId="0"/>
      <p:bldP spid="17" grpId="0"/>
      <p:bldP spid="18" grpId="0"/>
      <p:bldP spid="19" grpId="0"/>
      <p:bldP spid="20" grpId="0"/>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85878" y="2929939"/>
            <a:ext cx="3162714" cy="648997"/>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t>Summer</a:t>
            </a:r>
            <a:endParaRPr lang="en-GB" altLang="en-US" sz="2800" b="1" dirty="0">
              <a:ea typeface="Sassoon Infant Rg" panose="02000503030000020003" pitchFamily="50" charset="0"/>
              <a:cs typeface="Sassoon Infant Rg" panose="02000503030000020003" pitchFamily="50" charset="0"/>
            </a:endParaRPr>
          </a:p>
        </p:txBody>
      </p:sp>
      <p:sp>
        <p:nvSpPr>
          <p:cNvPr id="21" name="Title 20"/>
          <p:cNvSpPr>
            <a:spLocks noGrp="1"/>
          </p:cNvSpPr>
          <p:nvPr>
            <p:ph type="title"/>
          </p:nvPr>
        </p:nvSpPr>
        <p:spPr/>
        <p:txBody>
          <a:bodyPr/>
          <a:lstStyle/>
          <a:p>
            <a:r>
              <a:rPr lang="en-GB" altLang="en-US" sz="3600" dirty="0">
                <a:solidFill>
                  <a:srgbClr val="EA516C"/>
                </a:solidFill>
                <a:latin typeface="+mn-lt"/>
              </a:rPr>
              <a:t>Let’s have a go!</a:t>
            </a:r>
          </a:p>
        </p:txBody>
      </p:sp>
      <p:sp>
        <p:nvSpPr>
          <p:cNvPr id="5" name="Rectangle 4"/>
          <p:cNvSpPr/>
          <p:nvPr/>
        </p:nvSpPr>
        <p:spPr>
          <a:xfrm>
            <a:off x="755650" y="1513946"/>
            <a:ext cx="7632700" cy="861774"/>
          </a:xfrm>
          <a:prstGeom prst="rect">
            <a:avLst/>
          </a:prstGeom>
        </p:spPr>
        <p:txBody>
          <a:bodyPr wrap="square" lIns="0" tIns="0" rIns="0" bIns="0">
            <a:spAutoFit/>
          </a:bodyPr>
          <a:lstStyle/>
          <a:p>
            <a:pPr>
              <a:lnSpc>
                <a:spcPct val="100000"/>
              </a:lnSpc>
              <a:spcBef>
                <a:spcPct val="0"/>
              </a:spcBef>
              <a:buFontTx/>
              <a:buNone/>
            </a:pPr>
            <a:r>
              <a:rPr lang="en-GB" altLang="en-US" dirty="0">
                <a:cs typeface="Arial" panose="020B0604020202020204" pitchFamily="34" charset="0"/>
              </a:rPr>
              <a:t>How can we write a haiku?</a:t>
            </a:r>
          </a:p>
          <a:p>
            <a:pPr>
              <a:lnSpc>
                <a:spcPct val="100000"/>
              </a:lnSpc>
              <a:spcBef>
                <a:spcPct val="0"/>
              </a:spcBef>
              <a:buFontTx/>
              <a:buNone/>
            </a:pPr>
            <a:endParaRPr lang="en-GB" altLang="en-US" dirty="0">
              <a:cs typeface="Arial" panose="020B0604020202020204" pitchFamily="34" charset="0"/>
            </a:endParaRPr>
          </a:p>
          <a:p>
            <a:pPr>
              <a:lnSpc>
                <a:spcPct val="100000"/>
              </a:lnSpc>
              <a:spcBef>
                <a:spcPct val="0"/>
              </a:spcBef>
              <a:buFontTx/>
              <a:buNone/>
            </a:pPr>
            <a:r>
              <a:rPr lang="en-GB" altLang="en-US" dirty="0"/>
              <a:t>Next, we choose two or three ideas which will flow together.</a:t>
            </a:r>
          </a:p>
        </p:txBody>
      </p:sp>
      <p:sp>
        <p:nvSpPr>
          <p:cNvPr id="14" name="Rectangle 13">
            <a:extLst>
              <a:ext uri="{FF2B5EF4-FFF2-40B4-BE49-F238E27FC236}">
                <a16:creationId xmlns:a16="http://schemas.microsoft.com/office/drawing/2014/main" xmlns="" id="{6F04DBE1-080F-43B8-8771-B1341BF6FFF7}"/>
              </a:ext>
            </a:extLst>
          </p:cNvPr>
          <p:cNvSpPr/>
          <p:nvPr/>
        </p:nvSpPr>
        <p:spPr>
          <a:xfrm>
            <a:off x="1281588" y="3964713"/>
            <a:ext cx="113413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hot</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16" name="Rectangle 15">
            <a:extLst>
              <a:ext uri="{FF2B5EF4-FFF2-40B4-BE49-F238E27FC236}">
                <a16:creationId xmlns:a16="http://schemas.microsoft.com/office/drawing/2014/main" xmlns="" id="{3A47F4A6-AE98-49BD-A834-434B73AC72ED}"/>
              </a:ext>
            </a:extLst>
          </p:cNvPr>
          <p:cNvSpPr/>
          <p:nvPr/>
        </p:nvSpPr>
        <p:spPr>
          <a:xfrm>
            <a:off x="2533522" y="3964713"/>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sunshine</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17" name="Rectangle 16">
            <a:extLst>
              <a:ext uri="{FF2B5EF4-FFF2-40B4-BE49-F238E27FC236}">
                <a16:creationId xmlns:a16="http://schemas.microsoft.com/office/drawing/2014/main" xmlns="" id="{292CCD55-9A82-4C42-9037-D30E892B842A}"/>
              </a:ext>
            </a:extLst>
          </p:cNvPr>
          <p:cNvSpPr/>
          <p:nvPr/>
        </p:nvSpPr>
        <p:spPr>
          <a:xfrm>
            <a:off x="4479280" y="3964713"/>
            <a:ext cx="1433722"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flowers</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18" name="Rectangle 17">
            <a:extLst>
              <a:ext uri="{FF2B5EF4-FFF2-40B4-BE49-F238E27FC236}">
                <a16:creationId xmlns:a16="http://schemas.microsoft.com/office/drawing/2014/main" xmlns="" id="{17EF9994-D045-449C-82E8-5C280397AE7F}"/>
              </a:ext>
            </a:extLst>
          </p:cNvPr>
          <p:cNvSpPr/>
          <p:nvPr/>
        </p:nvSpPr>
        <p:spPr>
          <a:xfrm>
            <a:off x="6148592" y="3964713"/>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holiday</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19" name="Rectangle 18">
            <a:extLst>
              <a:ext uri="{FF2B5EF4-FFF2-40B4-BE49-F238E27FC236}">
                <a16:creationId xmlns:a16="http://schemas.microsoft.com/office/drawing/2014/main" xmlns="" id="{DB00161A-1A8D-475B-BF6B-B8CD0B2C5B06}"/>
              </a:ext>
            </a:extLst>
          </p:cNvPr>
          <p:cNvSpPr/>
          <p:nvPr/>
        </p:nvSpPr>
        <p:spPr>
          <a:xfrm>
            <a:off x="642270" y="4722314"/>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beach</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20" name="Rectangle 19">
            <a:extLst>
              <a:ext uri="{FF2B5EF4-FFF2-40B4-BE49-F238E27FC236}">
                <a16:creationId xmlns:a16="http://schemas.microsoft.com/office/drawing/2014/main" xmlns="" id="{57D600F0-20C5-4D60-87ED-A22BF71E008E}"/>
              </a:ext>
            </a:extLst>
          </p:cNvPr>
          <p:cNvSpPr/>
          <p:nvPr/>
        </p:nvSpPr>
        <p:spPr>
          <a:xfrm>
            <a:off x="2667770" y="4728824"/>
            <a:ext cx="1889115"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ice-cream</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22" name="Rectangle 21">
            <a:extLst>
              <a:ext uri="{FF2B5EF4-FFF2-40B4-BE49-F238E27FC236}">
                <a16:creationId xmlns:a16="http://schemas.microsoft.com/office/drawing/2014/main" xmlns="" id="{AFA97502-02A3-444E-8F56-BAC19D331ED7}"/>
              </a:ext>
            </a:extLst>
          </p:cNvPr>
          <p:cNvSpPr/>
          <p:nvPr/>
        </p:nvSpPr>
        <p:spPr>
          <a:xfrm>
            <a:off x="5057917" y="4722314"/>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games</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23" name="Rectangle 22">
            <a:extLst>
              <a:ext uri="{FF2B5EF4-FFF2-40B4-BE49-F238E27FC236}">
                <a16:creationId xmlns:a16="http://schemas.microsoft.com/office/drawing/2014/main" xmlns="" id="{5871476B-1EB6-4FE2-B5EA-35D6AB058849}"/>
              </a:ext>
            </a:extLst>
          </p:cNvPr>
          <p:cNvSpPr/>
          <p:nvPr/>
        </p:nvSpPr>
        <p:spPr>
          <a:xfrm>
            <a:off x="6612615" y="4728824"/>
            <a:ext cx="1889115"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sea</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24" name="Rectangle 23">
            <a:extLst>
              <a:ext uri="{FF2B5EF4-FFF2-40B4-BE49-F238E27FC236}">
                <a16:creationId xmlns:a16="http://schemas.microsoft.com/office/drawing/2014/main" xmlns="" id="{CE97F612-EAA1-406E-92FA-91837F05EEF3}"/>
              </a:ext>
            </a:extLst>
          </p:cNvPr>
          <p:cNvSpPr/>
          <p:nvPr/>
        </p:nvSpPr>
        <p:spPr>
          <a:xfrm>
            <a:off x="823436" y="5491118"/>
            <a:ext cx="2072288"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swimming</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25" name="Rectangle 24">
            <a:extLst>
              <a:ext uri="{FF2B5EF4-FFF2-40B4-BE49-F238E27FC236}">
                <a16:creationId xmlns:a16="http://schemas.microsoft.com/office/drawing/2014/main" xmlns="" id="{F894922B-02AD-482F-8BF1-775649380E9C}"/>
              </a:ext>
            </a:extLst>
          </p:cNvPr>
          <p:cNvSpPr/>
          <p:nvPr/>
        </p:nvSpPr>
        <p:spPr>
          <a:xfrm>
            <a:off x="3029972" y="5491118"/>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fun</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26" name="Rectangle 25">
            <a:extLst>
              <a:ext uri="{FF2B5EF4-FFF2-40B4-BE49-F238E27FC236}">
                <a16:creationId xmlns:a16="http://schemas.microsoft.com/office/drawing/2014/main" xmlns="" id="{A8F78FC8-C3AB-4F12-98D0-744E26DB6EA0}"/>
              </a:ext>
            </a:extLst>
          </p:cNvPr>
          <p:cNvSpPr/>
          <p:nvPr/>
        </p:nvSpPr>
        <p:spPr>
          <a:xfrm>
            <a:off x="4841482" y="5491118"/>
            <a:ext cx="1433722"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EA516C"/>
                </a:solidFill>
              </a:rPr>
              <a:t>warm</a:t>
            </a:r>
            <a:endParaRPr lang="en-GB" altLang="en-US" sz="2800" b="1" dirty="0">
              <a:solidFill>
                <a:srgbClr val="EA516C"/>
              </a:solidFill>
              <a:ea typeface="Sassoon Infant Rg" panose="02000503030000020003" pitchFamily="50" charset="0"/>
              <a:cs typeface="Sassoon Infant Rg" panose="02000503030000020003" pitchFamily="50" charset="0"/>
            </a:endParaRPr>
          </a:p>
        </p:txBody>
      </p:sp>
      <p:sp>
        <p:nvSpPr>
          <p:cNvPr id="27" name="Rectangle 26">
            <a:extLst>
              <a:ext uri="{FF2B5EF4-FFF2-40B4-BE49-F238E27FC236}">
                <a16:creationId xmlns:a16="http://schemas.microsoft.com/office/drawing/2014/main" xmlns="" id="{8ACF17FE-83E4-4E45-B70C-B9C245DC6D35}"/>
              </a:ext>
            </a:extLst>
          </p:cNvPr>
          <p:cNvSpPr/>
          <p:nvPr/>
        </p:nvSpPr>
        <p:spPr>
          <a:xfrm>
            <a:off x="6678181" y="5491118"/>
            <a:ext cx="1710169" cy="64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buFontTx/>
              <a:buNone/>
              <a:defRPr/>
            </a:pPr>
            <a:r>
              <a:rPr lang="en-GB" altLang="en-US" sz="2800" b="1" dirty="0">
                <a:solidFill>
                  <a:srgbClr val="F39CA2"/>
                </a:solidFill>
              </a:rPr>
              <a:t>sand</a:t>
            </a:r>
            <a:endParaRPr lang="en-GB" altLang="en-US" sz="2800" b="1" dirty="0">
              <a:solidFill>
                <a:srgbClr val="F39CA2"/>
              </a:solidFill>
              <a:ea typeface="Sassoon Infant Rg" panose="02000503030000020003" pitchFamily="50" charset="0"/>
              <a:cs typeface="Sassoon Infant Rg" panose="02000503030000020003" pitchFamily="50" charset="0"/>
            </a:endParaRPr>
          </a:p>
        </p:txBody>
      </p:sp>
      <p:sp>
        <p:nvSpPr>
          <p:cNvPr id="28" name="Rectangle 27">
            <a:extLst>
              <a:ext uri="{FF2B5EF4-FFF2-40B4-BE49-F238E27FC236}">
                <a16:creationId xmlns:a16="http://schemas.microsoft.com/office/drawing/2014/main" xmlns="" id="{B7CFE363-C7DB-44F6-BB40-D2593796113D}"/>
              </a:ext>
            </a:extLst>
          </p:cNvPr>
          <p:cNvSpPr/>
          <p:nvPr/>
        </p:nvSpPr>
        <p:spPr>
          <a:xfrm>
            <a:off x="1226371" y="4042566"/>
            <a:ext cx="1275251" cy="495108"/>
          </a:xfrm>
          <a:prstGeom prst="rect">
            <a:avLst/>
          </a:prstGeom>
          <a:no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endParaRPr lang="en-GB" altLang="en-US" dirty="0">
              <a:solidFill>
                <a:schemeClr val="tx1"/>
              </a:solidFill>
            </a:endParaRPr>
          </a:p>
        </p:txBody>
      </p:sp>
      <p:sp>
        <p:nvSpPr>
          <p:cNvPr id="29" name="Rectangle 28">
            <a:extLst>
              <a:ext uri="{FF2B5EF4-FFF2-40B4-BE49-F238E27FC236}">
                <a16:creationId xmlns:a16="http://schemas.microsoft.com/office/drawing/2014/main" xmlns="" id="{884FA78C-29AD-45DC-A8F3-B0317A7B53F2}"/>
              </a:ext>
            </a:extLst>
          </p:cNvPr>
          <p:cNvSpPr/>
          <p:nvPr/>
        </p:nvSpPr>
        <p:spPr>
          <a:xfrm>
            <a:off x="790524" y="4810099"/>
            <a:ext cx="1450633" cy="495108"/>
          </a:xfrm>
          <a:prstGeom prst="rect">
            <a:avLst/>
          </a:prstGeom>
          <a:no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endParaRPr lang="en-GB" altLang="en-US" dirty="0">
              <a:solidFill>
                <a:schemeClr val="tx1"/>
              </a:solidFill>
            </a:endParaRPr>
          </a:p>
        </p:txBody>
      </p:sp>
      <p:sp>
        <p:nvSpPr>
          <p:cNvPr id="31" name="Rectangle 30">
            <a:extLst>
              <a:ext uri="{FF2B5EF4-FFF2-40B4-BE49-F238E27FC236}">
                <a16:creationId xmlns:a16="http://schemas.microsoft.com/office/drawing/2014/main" xmlns="" id="{BC68CA81-9990-4E22-ABF2-684FFC29E639}"/>
              </a:ext>
            </a:extLst>
          </p:cNvPr>
          <p:cNvSpPr/>
          <p:nvPr/>
        </p:nvSpPr>
        <p:spPr>
          <a:xfrm>
            <a:off x="6906272" y="4809891"/>
            <a:ext cx="1275251" cy="495108"/>
          </a:xfrm>
          <a:prstGeom prst="rect">
            <a:avLst/>
          </a:prstGeom>
          <a:no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endParaRPr lang="en-GB" altLang="en-US" dirty="0">
              <a:solidFill>
                <a:schemeClr val="tx1"/>
              </a:solidFill>
            </a:endParaRPr>
          </a:p>
        </p:txBody>
      </p:sp>
    </p:spTree>
    <p:extLst>
      <p:ext uri="{BB962C8B-B14F-4D97-AF65-F5344CB8AC3E}">
        <p14:creationId xmlns:p14="http://schemas.microsoft.com/office/powerpoint/2010/main" val="33084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4" grpId="0"/>
      <p:bldP spid="16" grpId="0"/>
      <p:bldP spid="17" grpId="0"/>
      <p:bldP spid="18" grpId="0"/>
      <p:bldP spid="19" grpId="0"/>
      <p:bldP spid="20" grpId="0"/>
      <p:bldP spid="22" grpId="0"/>
      <p:bldP spid="23" grpId="0"/>
      <p:bldP spid="24" grpId="0"/>
      <p:bldP spid="25" grpId="0"/>
      <p:bldP spid="26" grpId="0"/>
      <p:bldP spid="27" grpId="0"/>
      <p:bldP spid="28" grpId="0" animBg="1"/>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2001361"/>
            <a:ext cx="5182162" cy="1787770"/>
          </a:xfrm>
          <a:prstGeom prst="rect">
            <a:avLst/>
          </a:prstGeom>
          <a:solidFill>
            <a:schemeClr val="bg1"/>
          </a:solid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sz="2400" b="1" dirty="0">
                <a:solidFill>
                  <a:schemeClr val="tx1"/>
                </a:solidFill>
                <a:ea typeface="Sassoon Infant Rg" panose="02000503030000020003" pitchFamily="50" charset="0"/>
                <a:cs typeface="Sassoon Infant Rg" panose="02000503030000020003" pitchFamily="50" charset="0"/>
              </a:rPr>
              <a:t>Summer</a:t>
            </a:r>
          </a:p>
          <a:p>
            <a:endParaRPr lang="en-GB" altLang="en-US" sz="2400" b="1" dirty="0">
              <a:solidFill>
                <a:schemeClr val="tx1"/>
              </a:solidFill>
              <a:ea typeface="Sassoon Infant Rg" panose="02000503030000020003" pitchFamily="50" charset="0"/>
              <a:cs typeface="Sassoon Infant Rg" panose="02000503030000020003" pitchFamily="50" charset="0"/>
            </a:endParaRPr>
          </a:p>
          <a:p>
            <a:r>
              <a:rPr lang="en-GB" altLang="en-US" dirty="0">
                <a:solidFill>
                  <a:schemeClr val="tx1"/>
                </a:solidFill>
                <a:ea typeface="Sassoon Infant Rg" panose="02000503030000020003" pitchFamily="50" charset="0"/>
                <a:cs typeface="Sassoon Infant Rg" panose="02000503030000020003" pitchFamily="50" charset="0"/>
              </a:rPr>
              <a:t>Holidays are coming </a:t>
            </a:r>
          </a:p>
          <a:p>
            <a:r>
              <a:rPr lang="en-GB" altLang="en-US" dirty="0">
                <a:solidFill>
                  <a:schemeClr val="tx1"/>
                </a:solidFill>
                <a:ea typeface="Sassoon Infant Rg" panose="02000503030000020003" pitchFamily="50" charset="0"/>
                <a:cs typeface="Sassoon Infant Rg" panose="02000503030000020003" pitchFamily="50" charset="0"/>
              </a:rPr>
              <a:t>We can go to the beach </a:t>
            </a:r>
          </a:p>
          <a:p>
            <a:r>
              <a:rPr lang="en-GB" altLang="en-US" dirty="0">
                <a:solidFill>
                  <a:schemeClr val="tx1"/>
                </a:solidFill>
                <a:ea typeface="Sassoon Infant Rg" panose="02000503030000020003" pitchFamily="50" charset="0"/>
                <a:cs typeface="Sassoon Infant Rg" panose="02000503030000020003" pitchFamily="50" charset="0"/>
              </a:rPr>
              <a:t>Hot sand is next to </a:t>
            </a:r>
            <a:r>
              <a:rPr lang="en-GB" altLang="en-US" dirty="0">
                <a:solidFill>
                  <a:schemeClr val="bg1"/>
                </a:solidFill>
                <a:ea typeface="Sassoon Infant Rg" panose="02000503030000020003" pitchFamily="50" charset="0"/>
                <a:cs typeface="Sassoon Infant Rg" panose="02000503030000020003" pitchFamily="50" charset="0"/>
              </a:rPr>
              <a:t>and</a:t>
            </a:r>
            <a:r>
              <a:rPr lang="en-GB" altLang="en-US" dirty="0">
                <a:solidFill>
                  <a:schemeClr val="tx1"/>
                </a:solidFill>
                <a:ea typeface="Sassoon Infant Rg" panose="02000503030000020003" pitchFamily="50" charset="0"/>
                <a:cs typeface="Sassoon Infant Rg" panose="02000503030000020003" pitchFamily="50" charset="0"/>
              </a:rPr>
              <a:t> the cool sea</a:t>
            </a:r>
          </a:p>
        </p:txBody>
      </p:sp>
      <p:sp>
        <p:nvSpPr>
          <p:cNvPr id="5" name="Rectangle 4"/>
          <p:cNvSpPr/>
          <p:nvPr/>
        </p:nvSpPr>
        <p:spPr>
          <a:xfrm>
            <a:off x="755650" y="720954"/>
            <a:ext cx="7632700" cy="830997"/>
          </a:xfrm>
          <a:prstGeom prst="rect">
            <a:avLst/>
          </a:prstGeom>
        </p:spPr>
        <p:txBody>
          <a:bodyPr wrap="square" lIns="0" tIns="0" rIns="0" bIns="0">
            <a:spAutoFit/>
          </a:bodyPr>
          <a:lstStyle/>
          <a:p>
            <a:pPr algn="ctr">
              <a:lnSpc>
                <a:spcPct val="100000"/>
              </a:lnSpc>
              <a:spcBef>
                <a:spcPct val="0"/>
              </a:spcBef>
              <a:buFontTx/>
              <a:buNone/>
            </a:pPr>
            <a:r>
              <a:rPr lang="en-GB" altLang="en-US" dirty="0">
                <a:cs typeface="Arial" panose="020B0604020202020204" pitchFamily="34" charset="0"/>
              </a:rPr>
              <a:t>Now we have our ideas, let’s try to fit them into the 5-7-5 syllable format.</a:t>
            </a:r>
          </a:p>
          <a:p>
            <a:pPr algn="ctr">
              <a:spcBef>
                <a:spcPct val="0"/>
              </a:spcBef>
            </a:pPr>
            <a:endParaRPr lang="en-GB" altLang="en-US" dirty="0"/>
          </a:p>
          <a:p>
            <a:pPr algn="ctr">
              <a:spcBef>
                <a:spcPct val="0"/>
              </a:spcBef>
            </a:pPr>
            <a:r>
              <a:rPr lang="en-GB" altLang="en-US" dirty="0"/>
              <a:t>You might have to alter words or phrases slightly fit the pattern.</a:t>
            </a:r>
          </a:p>
        </p:txBody>
      </p:sp>
      <p:pic>
        <p:nvPicPr>
          <p:cNvPr id="8" name="Picture 7">
            <a:extLst>
              <a:ext uri="{FF2B5EF4-FFF2-40B4-BE49-F238E27FC236}">
                <a16:creationId xmlns:a16="http://schemas.microsoft.com/office/drawing/2014/main" xmlns="" id="{13DC7FE6-1C32-4090-BDDC-A3B60AAD4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7812" y="3789131"/>
            <a:ext cx="2894199" cy="2277812"/>
          </a:xfrm>
          <a:prstGeom prst="rect">
            <a:avLst/>
          </a:prstGeom>
        </p:spPr>
      </p:pic>
      <p:sp>
        <p:nvSpPr>
          <p:cNvPr id="12" name="Rectangle 11"/>
          <p:cNvSpPr/>
          <p:nvPr/>
        </p:nvSpPr>
        <p:spPr>
          <a:xfrm>
            <a:off x="738626" y="4179380"/>
            <a:ext cx="5182162" cy="1787770"/>
          </a:xfrm>
          <a:prstGeom prst="rect">
            <a:avLst/>
          </a:prstGeom>
          <a:solidFill>
            <a:schemeClr val="bg1"/>
          </a:solidFill>
          <a:ln w="381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sz="2400" b="1" dirty="0">
                <a:solidFill>
                  <a:schemeClr val="tx1"/>
                </a:solidFill>
                <a:ea typeface="Sassoon Infant Rg" panose="02000503030000020003" pitchFamily="50" charset="0"/>
                <a:cs typeface="Sassoon Infant Rg" panose="02000503030000020003" pitchFamily="50" charset="0"/>
              </a:rPr>
              <a:t>Summer</a:t>
            </a:r>
          </a:p>
          <a:p>
            <a:endParaRPr lang="en-GB" altLang="en-US" sz="2400" b="1" dirty="0">
              <a:solidFill>
                <a:schemeClr val="tx1"/>
              </a:solidFill>
              <a:ea typeface="Sassoon Infant Rg" panose="02000503030000020003" pitchFamily="50" charset="0"/>
              <a:cs typeface="Sassoon Infant Rg" panose="02000503030000020003" pitchFamily="50" charset="0"/>
            </a:endParaRPr>
          </a:p>
          <a:p>
            <a:r>
              <a:rPr lang="en-GB" altLang="en-US" dirty="0">
                <a:solidFill>
                  <a:schemeClr val="tx1"/>
                </a:solidFill>
                <a:ea typeface="Sassoon Infant Rg" panose="02000503030000020003" pitchFamily="50" charset="0"/>
                <a:cs typeface="Sassoon Infant Rg" panose="02000503030000020003" pitchFamily="50" charset="0"/>
              </a:rPr>
              <a:t>Holidays are coming </a:t>
            </a:r>
          </a:p>
          <a:p>
            <a:r>
              <a:rPr lang="en-GB" altLang="en-US" dirty="0">
                <a:solidFill>
                  <a:schemeClr val="tx1"/>
                </a:solidFill>
                <a:ea typeface="Sassoon Infant Rg" panose="02000503030000020003" pitchFamily="50" charset="0"/>
                <a:cs typeface="Sassoon Infant Rg" panose="02000503030000020003" pitchFamily="50" charset="0"/>
              </a:rPr>
              <a:t>We can go to the beach </a:t>
            </a:r>
          </a:p>
          <a:p>
            <a:r>
              <a:rPr lang="en-GB" altLang="en-US" dirty="0">
                <a:solidFill>
                  <a:schemeClr val="tx1"/>
                </a:solidFill>
                <a:ea typeface="Sassoon Infant Rg" panose="02000503030000020003" pitchFamily="50" charset="0"/>
                <a:cs typeface="Sassoon Infant Rg" panose="02000503030000020003" pitchFamily="50" charset="0"/>
              </a:rPr>
              <a:t>Hot sand is next to </a:t>
            </a:r>
            <a:r>
              <a:rPr lang="en-GB" altLang="en-US" dirty="0">
                <a:solidFill>
                  <a:schemeClr val="bg1"/>
                </a:solidFill>
                <a:ea typeface="Sassoon Infant Rg" panose="02000503030000020003" pitchFamily="50" charset="0"/>
                <a:cs typeface="Sassoon Infant Rg" panose="02000503030000020003" pitchFamily="50" charset="0"/>
              </a:rPr>
              <a:t>and</a:t>
            </a:r>
            <a:r>
              <a:rPr lang="en-GB" altLang="en-US" dirty="0">
                <a:solidFill>
                  <a:schemeClr val="tx1"/>
                </a:solidFill>
                <a:ea typeface="Sassoon Infant Rg" panose="02000503030000020003" pitchFamily="50" charset="0"/>
                <a:cs typeface="Sassoon Infant Rg" panose="02000503030000020003" pitchFamily="50" charset="0"/>
              </a:rPr>
              <a:t> the cool sea</a:t>
            </a:r>
          </a:p>
        </p:txBody>
      </p:sp>
      <p:cxnSp>
        <p:nvCxnSpPr>
          <p:cNvPr id="9" name="Straight Connector 8">
            <a:extLst>
              <a:ext uri="{FF2B5EF4-FFF2-40B4-BE49-F238E27FC236}">
                <a16:creationId xmlns:a16="http://schemas.microsoft.com/office/drawing/2014/main" xmlns="" id="{02612E95-9A7E-4EC0-B68C-ABCD797656E3}"/>
              </a:ext>
            </a:extLst>
          </p:cNvPr>
          <p:cNvCxnSpPr/>
          <p:nvPr/>
        </p:nvCxnSpPr>
        <p:spPr>
          <a:xfrm>
            <a:off x="2363329" y="5149865"/>
            <a:ext cx="823472" cy="0"/>
          </a:xfrm>
          <a:prstGeom prst="line">
            <a:avLst/>
          </a:prstGeom>
          <a:ln w="19050">
            <a:solidFill>
              <a:srgbClr val="EA516C"/>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DC8CDEBC-09F5-45CF-8689-5F48D7255724}"/>
              </a:ext>
            </a:extLst>
          </p:cNvPr>
          <p:cNvSpPr/>
          <p:nvPr/>
        </p:nvSpPr>
        <p:spPr>
          <a:xfrm>
            <a:off x="3186801" y="4965199"/>
            <a:ext cx="619080" cy="369332"/>
          </a:xfrm>
          <a:prstGeom prst="rect">
            <a:avLst/>
          </a:prstGeom>
        </p:spPr>
        <p:txBody>
          <a:bodyPr wrap="none">
            <a:spAutoFit/>
          </a:bodyPr>
          <a:lstStyle/>
          <a:p>
            <a:pPr algn="ctr"/>
            <a:r>
              <a:rPr lang="en-GB" altLang="en-US" dirty="0">
                <a:solidFill>
                  <a:srgbClr val="EA516C"/>
                </a:solidFill>
                <a:ea typeface="Sassoon Infant Rg" panose="02000503030000020003" pitchFamily="50" charset="0"/>
                <a:cs typeface="Sassoon Infant Rg" panose="02000503030000020003" pitchFamily="50" charset="0"/>
              </a:rPr>
              <a:t>here</a:t>
            </a:r>
          </a:p>
        </p:txBody>
      </p:sp>
      <p:cxnSp>
        <p:nvCxnSpPr>
          <p:cNvPr id="16" name="Straight Connector 15">
            <a:extLst>
              <a:ext uri="{FF2B5EF4-FFF2-40B4-BE49-F238E27FC236}">
                <a16:creationId xmlns:a16="http://schemas.microsoft.com/office/drawing/2014/main" xmlns="" id="{F102FB6E-C529-42AA-AD4C-3AC7C72C1F6E}"/>
              </a:ext>
            </a:extLst>
          </p:cNvPr>
          <p:cNvCxnSpPr>
            <a:cxnSpLocks/>
          </p:cNvCxnSpPr>
          <p:nvPr/>
        </p:nvCxnSpPr>
        <p:spPr>
          <a:xfrm>
            <a:off x="2051720" y="5733256"/>
            <a:ext cx="958645" cy="0"/>
          </a:xfrm>
          <a:prstGeom prst="line">
            <a:avLst/>
          </a:prstGeom>
          <a:ln w="19050">
            <a:solidFill>
              <a:srgbClr val="EA516C"/>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A3B668C4-4D6F-4C5D-9066-E69BE5B2DC90}"/>
              </a:ext>
            </a:extLst>
          </p:cNvPr>
          <p:cNvSpPr/>
          <p:nvPr/>
        </p:nvSpPr>
        <p:spPr>
          <a:xfrm>
            <a:off x="3010365" y="5516688"/>
            <a:ext cx="570990" cy="369332"/>
          </a:xfrm>
          <a:prstGeom prst="rect">
            <a:avLst/>
          </a:prstGeom>
        </p:spPr>
        <p:txBody>
          <a:bodyPr wrap="none">
            <a:spAutoFit/>
          </a:bodyPr>
          <a:lstStyle/>
          <a:p>
            <a:pPr algn="ctr"/>
            <a:r>
              <a:rPr lang="en-GB" altLang="en-US" dirty="0">
                <a:solidFill>
                  <a:srgbClr val="EA516C"/>
                </a:solidFill>
                <a:ea typeface="Sassoon Infant Rg" panose="02000503030000020003" pitchFamily="50" charset="0"/>
                <a:cs typeface="Sassoon Infant Rg" panose="02000503030000020003" pitchFamily="50" charset="0"/>
              </a:rPr>
              <a:t>and</a:t>
            </a:r>
          </a:p>
        </p:txBody>
      </p:sp>
      <p:cxnSp>
        <p:nvCxnSpPr>
          <p:cNvPr id="13" name="Straight Connector 12">
            <a:extLst>
              <a:ext uri="{FF2B5EF4-FFF2-40B4-BE49-F238E27FC236}">
                <a16:creationId xmlns:a16="http://schemas.microsoft.com/office/drawing/2014/main" xmlns="" id="{F102FB6E-C529-42AA-AD4C-3AC7C72C1F6E}"/>
              </a:ext>
            </a:extLst>
          </p:cNvPr>
          <p:cNvCxnSpPr>
            <a:cxnSpLocks/>
          </p:cNvCxnSpPr>
          <p:nvPr/>
        </p:nvCxnSpPr>
        <p:spPr>
          <a:xfrm flipV="1">
            <a:off x="3636098" y="5695784"/>
            <a:ext cx="339565" cy="37472"/>
          </a:xfrm>
          <a:prstGeom prst="line">
            <a:avLst/>
          </a:prstGeom>
          <a:ln w="19050">
            <a:solidFill>
              <a:srgbClr val="EA516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14868E2-30AF-49DE-9092-F3BCD39300DF}"/>
              </a:ext>
            </a:extLst>
          </p:cNvPr>
          <p:cNvCxnSpPr>
            <a:cxnSpLocks/>
          </p:cNvCxnSpPr>
          <p:nvPr/>
        </p:nvCxnSpPr>
        <p:spPr>
          <a:xfrm flipV="1">
            <a:off x="2881821" y="5360399"/>
            <a:ext cx="609959" cy="182157"/>
          </a:xfrm>
          <a:prstGeom prst="line">
            <a:avLst/>
          </a:prstGeom>
          <a:ln w="19050">
            <a:solidFill>
              <a:srgbClr val="EA516C"/>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D9F90D70-9807-4B8D-9552-B5291BEF3D90}"/>
              </a:ext>
            </a:extLst>
          </p:cNvPr>
          <p:cNvSpPr/>
          <p:nvPr/>
        </p:nvSpPr>
        <p:spPr>
          <a:xfrm>
            <a:off x="3598379" y="5217594"/>
            <a:ext cx="974947" cy="369332"/>
          </a:xfrm>
          <a:prstGeom prst="rect">
            <a:avLst/>
          </a:prstGeom>
        </p:spPr>
        <p:txBody>
          <a:bodyPr wrap="none">
            <a:spAutoFit/>
          </a:bodyPr>
          <a:lstStyle/>
          <a:p>
            <a:pPr algn="ctr"/>
            <a:r>
              <a:rPr lang="en-GB" altLang="en-US" dirty="0">
                <a:solidFill>
                  <a:srgbClr val="EA516C"/>
                </a:solidFill>
                <a:ea typeface="Sassoon Infant Rg" panose="02000503030000020003" pitchFamily="50" charset="0"/>
                <a:cs typeface="Sassoon Infant Rg" panose="02000503030000020003" pitchFamily="50" charset="0"/>
              </a:rPr>
              <a:t>sea side</a:t>
            </a:r>
          </a:p>
        </p:txBody>
      </p:sp>
    </p:spTree>
    <p:extLst>
      <p:ext uri="{BB962C8B-B14F-4D97-AF65-F5344CB8AC3E}">
        <p14:creationId xmlns:p14="http://schemas.microsoft.com/office/powerpoint/2010/main" val="150120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0" grpId="0"/>
    </p:bld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108</TotalTime>
  <Words>608</Words>
  <Application>Microsoft Office PowerPoint</Application>
  <PresentationFormat>On-screen Show (4:3)</PresentationFormat>
  <Paragraphs>117</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Comic Sans MS</vt:lpstr>
      <vt:lpstr>Courier New</vt:lpstr>
      <vt:lpstr>Sassoon Infant Rg</vt:lpstr>
      <vt:lpstr>Times New Roman</vt:lpstr>
      <vt:lpstr>Trebuchet MS</vt:lpstr>
      <vt:lpstr>Twinkl</vt:lpstr>
      <vt:lpstr>Verdana</vt:lpstr>
      <vt:lpstr>Wingdings 2</vt:lpstr>
      <vt:lpstr>Spring</vt:lpstr>
      <vt:lpstr>Haiku</vt:lpstr>
      <vt:lpstr>Poetry:</vt:lpstr>
      <vt:lpstr>PowerPoint Presentation</vt:lpstr>
      <vt:lpstr>What is a Haiku?</vt:lpstr>
      <vt:lpstr>What is a Haiku?</vt:lpstr>
      <vt:lpstr>What is a Haiku?</vt:lpstr>
      <vt:lpstr>Let’s have a go!</vt:lpstr>
      <vt:lpstr>Let’s have a go!</vt:lpstr>
      <vt:lpstr>PowerPoint Presentation</vt:lpstr>
      <vt:lpstr>PowerPoint Presentation</vt:lpstr>
      <vt:lpstr>Your task: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Haiku</dc:title>
  <dc:creator>Louise Padfield</dc:creator>
  <cp:lastModifiedBy>Maddi Smith</cp:lastModifiedBy>
  <cp:revision>11</cp:revision>
  <dcterms:created xsi:type="dcterms:W3CDTF">2012-05-19T16:12:05Z</dcterms:created>
  <dcterms:modified xsi:type="dcterms:W3CDTF">2021-02-04T21:55:06Z</dcterms:modified>
</cp:coreProperties>
</file>