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544" r:id="rId3"/>
    <p:sldId id="463" r:id="rId4"/>
    <p:sldId id="484" r:id="rId5"/>
    <p:sldId id="485" r:id="rId6"/>
    <p:sldId id="486" r:id="rId7"/>
    <p:sldId id="466" r:id="rId8"/>
    <p:sldId id="495" r:id="rId9"/>
    <p:sldId id="464" r:id="rId10"/>
    <p:sldId id="487" r:id="rId11"/>
    <p:sldId id="310" r:id="rId12"/>
    <p:sldId id="311" r:id="rId13"/>
    <p:sldId id="543" r:id="rId14"/>
    <p:sldId id="567" r:id="rId15"/>
    <p:sldId id="433" r:id="rId16"/>
    <p:sldId id="434" r:id="rId17"/>
    <p:sldId id="435" r:id="rId18"/>
    <p:sldId id="436" r:id="rId19"/>
    <p:sldId id="425" r:id="rId20"/>
    <p:sldId id="426" r:id="rId21"/>
    <p:sldId id="437" r:id="rId22"/>
    <p:sldId id="438" r:id="rId23"/>
    <p:sldId id="439" r:id="rId24"/>
    <p:sldId id="440" r:id="rId25"/>
    <p:sldId id="441" r:id="rId26"/>
    <p:sldId id="365" r:id="rId27"/>
    <p:sldId id="412" r:id="rId28"/>
    <p:sldId id="428" r:id="rId29"/>
    <p:sldId id="429" r:id="rId30"/>
    <p:sldId id="430" r:id="rId31"/>
    <p:sldId id="431" r:id="rId32"/>
    <p:sldId id="432" r:id="rId33"/>
    <p:sldId id="546" r:id="rId34"/>
    <p:sldId id="547" r:id="rId35"/>
    <p:sldId id="5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4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the 3 represent?</a:t>
            </a:r>
          </a:p>
          <a:p>
            <a:endParaRPr lang="en-GB" dirty="0"/>
          </a:p>
          <a:p>
            <a:r>
              <a:rPr lang="en-GB" dirty="0"/>
              <a:t>What does the 5 represent?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4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4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0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4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Chd to complete on their whiteboards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8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9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2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 chd if they know their 4 times tables. Does anyone know any tips or tricks?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we link 4 times tables to multiplications we already know?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e9Kux95H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complete multiplication sentences using pictures.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multiplication sentences pictorially.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multiplication facts for 2, 5 and 10.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what the numbers represent in a multiplication sentence.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multiply by four. 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multiplication facts for the four times table.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multiplication sentences pictorially.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answer multiplication questions using my knowledge.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27576" y="446392"/>
            <a:ext cx="8502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a sensible story for the calculation 6 x 3 = 18.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Draw a picture to represent this. 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C962B-962D-4A13-B2F8-EBDCCDEB2175}"/>
              </a:ext>
            </a:extLst>
          </p:cNvPr>
          <p:cNvSpPr txBox="1"/>
          <p:nvPr/>
        </p:nvSpPr>
        <p:spPr>
          <a:xfrm>
            <a:off x="327576" y="1768456"/>
            <a:ext cx="90444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Example story: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6 plates. There are 3 bananas on each plate.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18 bananas altogether.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49AF0D-37A2-4345-83AF-3C96CCA8713E}"/>
              </a:ext>
            </a:extLst>
          </p:cNvPr>
          <p:cNvGrpSpPr/>
          <p:nvPr/>
        </p:nvGrpSpPr>
        <p:grpSpPr>
          <a:xfrm>
            <a:off x="443744" y="4064110"/>
            <a:ext cx="11176998" cy="1393391"/>
            <a:chOff x="443744" y="4357185"/>
            <a:chExt cx="11176998" cy="13933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4D682-CE6F-45E0-A6AF-8353575D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44" y="4796469"/>
              <a:ext cx="1850389" cy="9541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2C19CB-D690-4248-B867-F5592EB4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066" y="4796469"/>
              <a:ext cx="1850389" cy="9541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FEF39B-21FE-4879-BA80-797D4BCFE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388" y="4796469"/>
              <a:ext cx="1850389" cy="95410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E85481-3F19-4EA8-967B-35CBDFA93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710" y="4796469"/>
              <a:ext cx="1850389" cy="9541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B895CE-B317-43C8-8409-F84A28295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32" y="4796469"/>
              <a:ext cx="1850389" cy="9541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7433EA-3C4F-4C3D-9335-207E2B3AB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0353" y="4796469"/>
              <a:ext cx="1850389" cy="95410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206C89-F332-4A99-B38B-CAADD4B2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764672" y="4357190"/>
              <a:ext cx="1208531" cy="1168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C13167-4BD2-4F94-A1B2-958DEDA67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2627989" y="4357187"/>
              <a:ext cx="1208531" cy="1168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6C6B97-E3E5-4821-A7EF-38330A9B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4500697" y="4357187"/>
              <a:ext cx="1208531" cy="1168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47D911-7968-434C-874D-CCA3DCC93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6360637" y="4357186"/>
              <a:ext cx="1208531" cy="11688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03D819-6110-4DA3-8F63-7017FCF58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8225960" y="4357186"/>
              <a:ext cx="1208531" cy="1168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1EC347-0899-4274-8B42-90F6EB4A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118">
              <a:off x="10091283" y="4357185"/>
              <a:ext cx="1208531" cy="1168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2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162926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2926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62926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162926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12632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12632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812632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12632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7613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47613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7613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7613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83" y="4222942"/>
            <a:ext cx="1375243" cy="1695927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3915209" y="3373159"/>
            <a:ext cx="3461298" cy="1328023"/>
          </a:xfrm>
          <a:prstGeom prst="wedgeRoundRectCallout">
            <a:avLst>
              <a:gd name="adj1" fmla="val -49079"/>
              <a:gd name="adj2" fmla="val 90104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I can write 4 different multiplications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5346014" y="4745735"/>
            <a:ext cx="2544114" cy="919401"/>
          </a:xfrm>
          <a:prstGeom prst="wedgeRoundRectCallout">
            <a:avLst>
              <a:gd name="adj1" fmla="val 73811"/>
              <a:gd name="adj2" fmla="val 4856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there are 8</a:t>
            </a:r>
          </a:p>
        </p:txBody>
      </p:sp>
      <p:sp>
        <p:nvSpPr>
          <p:cNvPr id="53" name="Oval 52"/>
          <p:cNvSpPr/>
          <p:nvPr/>
        </p:nvSpPr>
        <p:spPr>
          <a:xfrm>
            <a:off x="6112745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12745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12745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112745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5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171315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71315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71315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171315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12132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12132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812132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12132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52950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452950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52950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52950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63" y="4408714"/>
            <a:ext cx="1375243" cy="16959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ounded Rectangular Callout 50"/>
              <p:cNvSpPr/>
              <p:nvPr/>
            </p:nvSpPr>
            <p:spPr>
              <a:xfrm>
                <a:off x="3915210" y="3281446"/>
                <a:ext cx="1430805" cy="2442270"/>
              </a:xfrm>
              <a:prstGeom prst="wedgeRoundRectCallout">
                <a:avLst>
                  <a:gd name="adj1" fmla="val -64145"/>
                  <a:gd name="adj2" fmla="val 26635"/>
                  <a:gd name="adj3" fmla="val 16667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 can see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16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8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_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4</a:t>
                </a:r>
              </a:p>
            </p:txBody>
          </p:sp>
        </mc:Choice>
        <mc:Fallback>
          <p:sp>
            <p:nvSpPr>
              <p:cNvPr id="51" name="Rounded 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210" y="3281446"/>
                <a:ext cx="1430805" cy="2442270"/>
              </a:xfrm>
              <a:prstGeom prst="wedgeRoundRectCallout">
                <a:avLst>
                  <a:gd name="adj1" fmla="val -64145"/>
                  <a:gd name="adj2" fmla="val 26635"/>
                  <a:gd name="adj3" fmla="val 16667"/>
                </a:avLst>
              </a:prstGeom>
              <a:blipFill>
                <a:blip r:embed="rId5"/>
                <a:stretch>
                  <a:fillRect b="-172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ounded Rectangular Callout 51"/>
              <p:cNvSpPr/>
              <p:nvPr/>
            </p:nvSpPr>
            <p:spPr>
              <a:xfrm>
                <a:off x="5476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 think there are three more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16</a:t>
                </a:r>
                <a:r>
                  <a:rPr lang="en-GB" sz="2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1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4 </a:t>
                </a:r>
              </a:p>
            </p:txBody>
          </p:sp>
        </mc:Choice>
        <mc:Fallback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blipFill>
                <a:blip r:embed="rId6"/>
                <a:stretch>
                  <a:fillRect r="-126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6093767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093767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093767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093767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25406" y="461336"/>
            <a:ext cx="2565420" cy="2462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87886" y="463356"/>
            <a:ext cx="2565420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25406" y="1700864"/>
            <a:ext cx="2565420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108082" y="463356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48899" y="463356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389717" y="463356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030534" y="463356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408117" y="1700864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111593" y="1700864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100168" y="463355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374609" y="454173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89717" y="467123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389717" y="1096464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405881" y="1699938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369285" y="2306170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059805" y="467123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068175" y="1096464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084643" y="1699938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107006" y="2306170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animBg="1"/>
      <p:bldP spid="52" grpId="0" uiExpand="1" build="p" animBg="1"/>
      <p:bldP spid="2" grpId="0" animBg="1"/>
      <p:bldP spid="2" grpId="1" animBg="1"/>
      <p:bldP spid="34" grpId="0" animBg="1"/>
      <p:bldP spid="34" grpId="1" animBg="1"/>
      <p:bldP spid="57" grpId="0" animBg="1"/>
      <p:bldP spid="57" grpId="1" animBg="1"/>
      <p:bldP spid="48" grpId="0" animBg="1"/>
      <p:bldP spid="48" grpId="1" animBg="1"/>
      <p:bldP spid="49" grpId="0" animBg="1"/>
      <p:bldP spid="49" grpId="1" animBg="1"/>
      <p:bldP spid="65" grpId="0" animBg="1"/>
      <p:bldP spid="65" grpId="1" animBg="1"/>
      <p:bldP spid="66" grpId="0" animBg="1"/>
      <p:bldP spid="66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4248150" y="2644170"/>
            <a:ext cx="3695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worksheet, you have two sheets to complete.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F7183-2441-414D-B247-1AD2BCCE0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3" t="19961" r="37188" b="13741"/>
          <a:stretch/>
        </p:blipFill>
        <p:spPr>
          <a:xfrm>
            <a:off x="389106" y="1156754"/>
            <a:ext cx="3859044" cy="5409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DAD173-8BA5-49C3-8988-E9989614D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3" t="21077" r="38085" b="14025"/>
          <a:stretch/>
        </p:blipFill>
        <p:spPr>
          <a:xfrm>
            <a:off x="8107193" y="1156754"/>
            <a:ext cx="3859043" cy="55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B8C0A2-4836-4D97-BF79-30C2D8B75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364061"/>
              </p:ext>
            </p:extLst>
          </p:nvPr>
        </p:nvGraphicFramePr>
        <p:xfrm>
          <a:off x="838200" y="428228"/>
          <a:ext cx="10515600" cy="600154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89010510"/>
                    </a:ext>
                  </a:extLst>
                </a:gridCol>
              </a:tblGrid>
              <a:tr h="6001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Four Times Table Song (Blurred Lines Cover) with Classroom Instruments - YouTube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0873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2C8299-3302-46D8-959C-0EC666701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3" t="20695" r="35372" b="19701"/>
          <a:stretch/>
        </p:blipFill>
        <p:spPr>
          <a:xfrm>
            <a:off x="2321668" y="2023352"/>
            <a:ext cx="7548664" cy="40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F967578-2DD4-4DE8-824F-B2D498B48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190923D-F80B-4308-BA8F-E0197D8758C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calculation to the correct representation.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F72B37-8360-4205-9F2A-FA4E8FF00035}"/>
              </a:ext>
            </a:extLst>
          </p:cNvPr>
          <p:cNvSpPr txBox="1"/>
          <p:nvPr/>
        </p:nvSpPr>
        <p:spPr>
          <a:xfrm>
            <a:off x="2323877" y="1933211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      7 x 4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E02347-E43F-4D67-B5FA-D823CB459BAA}"/>
              </a:ext>
            </a:extLst>
          </p:cNvPr>
          <p:cNvSpPr txBox="1"/>
          <p:nvPr/>
        </p:nvSpPr>
        <p:spPr>
          <a:xfrm>
            <a:off x="2323877" y="316739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      8 x 4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8C8BFB-3DE7-46B7-8458-E602B4BEB743}"/>
              </a:ext>
            </a:extLst>
          </p:cNvPr>
          <p:cNvSpPr txBox="1"/>
          <p:nvPr/>
        </p:nvSpPr>
        <p:spPr>
          <a:xfrm>
            <a:off x="2323875" y="4401569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C.     11 x 4 </a:t>
            </a:r>
          </a:p>
        </p:txBody>
      </p:sp>
      <p:graphicFrame>
        <p:nvGraphicFramePr>
          <p:cNvPr id="59" name="Table 9">
            <a:extLst>
              <a:ext uri="{FF2B5EF4-FFF2-40B4-BE49-F238E27FC236}">
                <a16:creationId xmlns:a16="http://schemas.microsoft.com/office/drawing/2014/main" id="{0C708FA0-CAC5-469F-968B-263D68C9EFFC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2876213"/>
          <a:ext cx="3794399" cy="110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057">
                  <a:extLst>
                    <a:ext uri="{9D8B030D-6E8A-4147-A177-3AD203B41FA5}">
                      <a16:colId xmlns:a16="http://schemas.microsoft.com/office/drawing/2014/main" val="2346319944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347308359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2141929928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3552125681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080161552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881334375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385360451"/>
                    </a:ext>
                  </a:extLst>
                </a:gridCol>
              </a:tblGrid>
              <a:tr h="1108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62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F967578-2DD4-4DE8-824F-B2D498B48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190923D-F80B-4308-BA8F-E0197D8758C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calculation to the correct representation.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F72B37-8360-4205-9F2A-FA4E8FF00035}"/>
              </a:ext>
            </a:extLst>
          </p:cNvPr>
          <p:cNvSpPr txBox="1"/>
          <p:nvPr/>
        </p:nvSpPr>
        <p:spPr>
          <a:xfrm>
            <a:off x="2323877" y="1933211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      7 x 4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E02347-E43F-4D67-B5FA-D823CB459BAA}"/>
              </a:ext>
            </a:extLst>
          </p:cNvPr>
          <p:cNvSpPr txBox="1"/>
          <p:nvPr/>
        </p:nvSpPr>
        <p:spPr>
          <a:xfrm>
            <a:off x="2323877" y="316739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      8 x 4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8C8BFB-3DE7-46B7-8458-E602B4BEB743}"/>
              </a:ext>
            </a:extLst>
          </p:cNvPr>
          <p:cNvSpPr txBox="1"/>
          <p:nvPr/>
        </p:nvSpPr>
        <p:spPr>
          <a:xfrm>
            <a:off x="2323875" y="4401569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C.     11 x 4 </a:t>
            </a:r>
          </a:p>
        </p:txBody>
      </p:sp>
      <p:graphicFrame>
        <p:nvGraphicFramePr>
          <p:cNvPr id="59" name="Table 9">
            <a:extLst>
              <a:ext uri="{FF2B5EF4-FFF2-40B4-BE49-F238E27FC236}">
                <a16:creationId xmlns:a16="http://schemas.microsoft.com/office/drawing/2014/main" id="{0C708FA0-CAC5-469F-968B-263D68C9EFFC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2876213"/>
          <a:ext cx="3794399" cy="110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057">
                  <a:extLst>
                    <a:ext uri="{9D8B030D-6E8A-4147-A177-3AD203B41FA5}">
                      <a16:colId xmlns:a16="http://schemas.microsoft.com/office/drawing/2014/main" val="2346319944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347308359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2141929928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3552125681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080161552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881334375"/>
                    </a:ext>
                  </a:extLst>
                </a:gridCol>
                <a:gridCol w="542057">
                  <a:extLst>
                    <a:ext uri="{9D8B030D-6E8A-4147-A177-3AD203B41FA5}">
                      <a16:colId xmlns:a16="http://schemas.microsoft.com/office/drawing/2014/main" val="1385360451"/>
                    </a:ext>
                  </a:extLst>
                </a:gridCol>
              </a:tblGrid>
              <a:tr h="1108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3965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BF4F5E-8A41-40CB-AAFA-BDE5A68329AC}"/>
              </a:ext>
            </a:extLst>
          </p:cNvPr>
          <p:cNvCxnSpPr>
            <a:cxnSpLocks/>
          </p:cNvCxnSpPr>
          <p:nvPr/>
        </p:nvCxnSpPr>
        <p:spPr>
          <a:xfrm>
            <a:off x="4429139" y="2218725"/>
            <a:ext cx="1547195" cy="1161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8CC613-E986-4FF0-8B98-BDF856B2A877}"/>
              </a:ext>
            </a:extLst>
          </p:cNvPr>
          <p:cNvCxnSpPr>
            <a:cxnSpLocks/>
          </p:cNvCxnSpPr>
          <p:nvPr/>
        </p:nvCxnSpPr>
        <p:spPr>
          <a:xfrm>
            <a:off x="4431551" y="3429001"/>
            <a:ext cx="1547195" cy="1161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5A9AB0-7202-42F0-93B8-E4080BE3A323}"/>
              </a:ext>
            </a:extLst>
          </p:cNvPr>
          <p:cNvCxnSpPr>
            <a:cxnSpLocks/>
          </p:cNvCxnSpPr>
          <p:nvPr/>
        </p:nvCxnSpPr>
        <p:spPr>
          <a:xfrm flipV="1">
            <a:off x="4428624" y="2024157"/>
            <a:ext cx="1523403" cy="26258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8B02AD-9A6B-41A9-9865-EEF266AA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7196A38-45BA-4059-BD0D-5DC3A801451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representation is the odd one out?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D39D69-2094-43E9-81AD-6DABDD30B4EE}"/>
              </a:ext>
            </a:extLst>
          </p:cNvPr>
          <p:cNvSpPr/>
          <p:nvPr/>
        </p:nvSpPr>
        <p:spPr>
          <a:xfrm>
            <a:off x="3229856" y="1624584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x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88890-0DB0-42AC-BD7F-7B3D397D00E8}"/>
              </a:ext>
            </a:extLst>
          </p:cNvPr>
          <p:cNvSpPr/>
          <p:nvPr/>
        </p:nvSpPr>
        <p:spPr>
          <a:xfrm>
            <a:off x="3229856" y="410918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x 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82A64D-655A-4E34-9754-96821C6420FC}"/>
              </a:ext>
            </a:extLst>
          </p:cNvPr>
          <p:cNvSpPr/>
          <p:nvPr/>
        </p:nvSpPr>
        <p:spPr>
          <a:xfrm>
            <a:off x="6998216" y="410918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F4BC6-7D0D-4384-8394-6B4EA83F0219}"/>
              </a:ext>
            </a:extLst>
          </p:cNvPr>
          <p:cNvSpPr txBox="1"/>
          <p:nvPr/>
        </p:nvSpPr>
        <p:spPr>
          <a:xfrm>
            <a:off x="2855020" y="162448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F5AF2F-01E1-46C3-87CF-1D58057330D9}"/>
              </a:ext>
            </a:extLst>
          </p:cNvPr>
          <p:cNvSpPr txBox="1"/>
          <p:nvPr/>
        </p:nvSpPr>
        <p:spPr>
          <a:xfrm>
            <a:off x="2855020" y="4109092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DBA43A-6719-49EC-9146-75AF32DC8127}"/>
              </a:ext>
            </a:extLst>
          </p:cNvPr>
          <p:cNvSpPr txBox="1"/>
          <p:nvPr/>
        </p:nvSpPr>
        <p:spPr>
          <a:xfrm>
            <a:off x="6626172" y="1624488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23A9DE-D981-45A4-BFBF-58D567E53E60}"/>
              </a:ext>
            </a:extLst>
          </p:cNvPr>
          <p:cNvSpPr txBox="1"/>
          <p:nvPr/>
        </p:nvSpPr>
        <p:spPr>
          <a:xfrm>
            <a:off x="6626172" y="410909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graphicFrame>
        <p:nvGraphicFramePr>
          <p:cNvPr id="39" name="Table 5">
            <a:extLst>
              <a:ext uri="{FF2B5EF4-FFF2-40B4-BE49-F238E27FC236}">
                <a16:creationId xmlns:a16="http://schemas.microsoft.com/office/drawing/2014/main" id="{640F88DA-E0CC-450F-8BC0-CC4E0E5B271E}"/>
              </a:ext>
            </a:extLst>
          </p:cNvPr>
          <p:cNvGraphicFramePr>
            <a:graphicFrameLocks noGrp="1"/>
          </p:cNvGraphicFramePr>
          <p:nvPr/>
        </p:nvGraphicFramePr>
        <p:xfrm>
          <a:off x="7062376" y="4865188"/>
          <a:ext cx="187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355056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9968732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9625935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5092453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635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7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8B02AD-9A6B-41A9-9865-EEF266AA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7196A38-45BA-4059-BD0D-5DC3A801451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representation is the odd one out?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D39D69-2094-43E9-81AD-6DABDD30B4EE}"/>
              </a:ext>
            </a:extLst>
          </p:cNvPr>
          <p:cNvSpPr/>
          <p:nvPr/>
        </p:nvSpPr>
        <p:spPr>
          <a:xfrm>
            <a:off x="3229856" y="1624584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x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88890-0DB0-42AC-BD7F-7B3D397D00E8}"/>
              </a:ext>
            </a:extLst>
          </p:cNvPr>
          <p:cNvSpPr/>
          <p:nvPr/>
        </p:nvSpPr>
        <p:spPr>
          <a:xfrm>
            <a:off x="3229856" y="410918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x 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82A64D-655A-4E34-9754-96821C6420FC}"/>
              </a:ext>
            </a:extLst>
          </p:cNvPr>
          <p:cNvSpPr/>
          <p:nvPr/>
        </p:nvSpPr>
        <p:spPr>
          <a:xfrm>
            <a:off x="6998216" y="410918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F4BC6-7D0D-4384-8394-6B4EA83F0219}"/>
              </a:ext>
            </a:extLst>
          </p:cNvPr>
          <p:cNvSpPr txBox="1"/>
          <p:nvPr/>
        </p:nvSpPr>
        <p:spPr>
          <a:xfrm>
            <a:off x="2855020" y="162448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F5AF2F-01E1-46C3-87CF-1D58057330D9}"/>
              </a:ext>
            </a:extLst>
          </p:cNvPr>
          <p:cNvSpPr txBox="1"/>
          <p:nvPr/>
        </p:nvSpPr>
        <p:spPr>
          <a:xfrm>
            <a:off x="2855020" y="4109092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DBA43A-6719-49EC-9146-75AF32DC8127}"/>
              </a:ext>
            </a:extLst>
          </p:cNvPr>
          <p:cNvSpPr txBox="1"/>
          <p:nvPr/>
        </p:nvSpPr>
        <p:spPr>
          <a:xfrm>
            <a:off x="6626172" y="1624488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23A9DE-D981-45A4-BFBF-58D567E53E60}"/>
              </a:ext>
            </a:extLst>
          </p:cNvPr>
          <p:cNvSpPr txBox="1"/>
          <p:nvPr/>
        </p:nvSpPr>
        <p:spPr>
          <a:xfrm>
            <a:off x="6626172" y="410909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graphicFrame>
        <p:nvGraphicFramePr>
          <p:cNvPr id="39" name="Table 5">
            <a:extLst>
              <a:ext uri="{FF2B5EF4-FFF2-40B4-BE49-F238E27FC236}">
                <a16:creationId xmlns:a16="http://schemas.microsoft.com/office/drawing/2014/main" id="{640F88DA-E0CC-450F-8BC0-CC4E0E5B271E}"/>
              </a:ext>
            </a:extLst>
          </p:cNvPr>
          <p:cNvGraphicFramePr>
            <a:graphicFrameLocks noGrp="1"/>
          </p:cNvGraphicFramePr>
          <p:nvPr/>
        </p:nvGraphicFramePr>
        <p:xfrm>
          <a:off x="7062376" y="4865188"/>
          <a:ext cx="187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355056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9968732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9625935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5092453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6355478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CEFC7A24-401B-4BF8-843A-0E9799455F2D}"/>
              </a:ext>
            </a:extLst>
          </p:cNvPr>
          <p:cNvSpPr/>
          <p:nvPr/>
        </p:nvSpPr>
        <p:spPr>
          <a:xfrm>
            <a:off x="6258560" y="1290321"/>
            <a:ext cx="3434080" cy="2612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using the bar models to help you.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3CF2B1-550C-4245-9960-1D35BF11C38E}"/>
              </a:ext>
            </a:extLst>
          </p:cNvPr>
          <p:cNvGraphicFramePr>
            <a:graphicFrameLocks noGrp="1"/>
          </p:cNvGraphicFramePr>
          <p:nvPr/>
        </p:nvGraphicFramePr>
        <p:xfrm>
          <a:off x="2330240" y="2147756"/>
          <a:ext cx="3654000" cy="100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500">
                  <a:extLst>
                    <a:ext uri="{9D8B030D-6E8A-4147-A177-3AD203B41FA5}">
                      <a16:colId xmlns:a16="http://schemas.microsoft.com/office/drawing/2014/main" val="3258606776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915169328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246017274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1435807342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11425"/>
                  </a:ext>
                </a:extLst>
              </a:tr>
              <a:tr h="50372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421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2751DD-87D4-4886-80F5-46B36E20ECBF}"/>
              </a:ext>
            </a:extLst>
          </p:cNvPr>
          <p:cNvGraphicFramePr>
            <a:graphicFrameLocks noGrp="1"/>
          </p:cNvGraphicFramePr>
          <p:nvPr/>
        </p:nvGraphicFramePr>
        <p:xfrm>
          <a:off x="2330240" y="4294943"/>
          <a:ext cx="3653200" cy="100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300">
                  <a:extLst>
                    <a:ext uri="{9D8B030D-6E8A-4147-A177-3AD203B41FA5}">
                      <a16:colId xmlns:a16="http://schemas.microsoft.com/office/drawing/2014/main" val="2822625914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2123728768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2659590833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4228731241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26134"/>
                  </a:ext>
                </a:extLst>
              </a:tr>
              <a:tr h="50372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26295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5B8BE77-7E27-4AE8-90A2-D3640906656D}"/>
              </a:ext>
            </a:extLst>
          </p:cNvPr>
          <p:cNvGraphicFramePr>
            <a:graphicFrameLocks noGrp="1"/>
          </p:cNvGraphicFramePr>
          <p:nvPr/>
        </p:nvGraphicFramePr>
        <p:xfrm>
          <a:off x="6942665" y="2327478"/>
          <a:ext cx="2952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710629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323546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4485025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76065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775256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47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F3BD7F-4CAB-4EF6-BAAD-8BA86A38D467}"/>
              </a:ext>
            </a:extLst>
          </p:cNvPr>
          <p:cNvGraphicFramePr>
            <a:graphicFrameLocks noGrp="1"/>
          </p:cNvGraphicFramePr>
          <p:nvPr/>
        </p:nvGraphicFramePr>
        <p:xfrm>
          <a:off x="6942665" y="4474665"/>
          <a:ext cx="2952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710629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323546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4485025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76065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775256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0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61EC36-2596-48E9-B1C8-2FC86DC71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51" t="36872" r="41755" b="21973"/>
          <a:stretch/>
        </p:blipFill>
        <p:spPr>
          <a:xfrm>
            <a:off x="5583677" y="280176"/>
            <a:ext cx="6186791" cy="649611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5DC845C-C1E3-4442-A710-0D26D146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8571FD-260F-4C7B-AD8B-21BA1C052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72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Create your own multiplication flower, using a times table you find the trickiest.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Y2- 2s, 5s or 10s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Y3- 3s, 4s or 8s</a:t>
            </a:r>
          </a:p>
        </p:txBody>
      </p:sp>
    </p:spTree>
    <p:extLst>
      <p:ext uri="{BB962C8B-B14F-4D97-AF65-F5344CB8AC3E}">
        <p14:creationId xmlns:p14="http://schemas.microsoft.com/office/powerpoint/2010/main" val="179120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using the bar models to help you.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882661-2815-4ED2-BD31-7DD22DB04BDA}"/>
              </a:ext>
            </a:extLst>
          </p:cNvPr>
          <p:cNvGraphicFramePr>
            <a:graphicFrameLocks noGrp="1"/>
          </p:cNvGraphicFramePr>
          <p:nvPr/>
        </p:nvGraphicFramePr>
        <p:xfrm>
          <a:off x="2330240" y="2147756"/>
          <a:ext cx="3654000" cy="100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500">
                  <a:extLst>
                    <a:ext uri="{9D8B030D-6E8A-4147-A177-3AD203B41FA5}">
                      <a16:colId xmlns:a16="http://schemas.microsoft.com/office/drawing/2014/main" val="3258606776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915169328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2246017274"/>
                    </a:ext>
                  </a:extLst>
                </a:gridCol>
                <a:gridCol w="913500">
                  <a:extLst>
                    <a:ext uri="{9D8B030D-6E8A-4147-A177-3AD203B41FA5}">
                      <a16:colId xmlns:a16="http://schemas.microsoft.com/office/drawing/2014/main" val="1435807342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11425"/>
                  </a:ext>
                </a:extLst>
              </a:tr>
              <a:tr h="50372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421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CDE1C5-023C-4E95-8914-36F3F09766BC}"/>
              </a:ext>
            </a:extLst>
          </p:cNvPr>
          <p:cNvGraphicFramePr>
            <a:graphicFrameLocks noGrp="1"/>
          </p:cNvGraphicFramePr>
          <p:nvPr/>
        </p:nvGraphicFramePr>
        <p:xfrm>
          <a:off x="2330240" y="4294943"/>
          <a:ext cx="3653200" cy="1007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300">
                  <a:extLst>
                    <a:ext uri="{9D8B030D-6E8A-4147-A177-3AD203B41FA5}">
                      <a16:colId xmlns:a16="http://schemas.microsoft.com/office/drawing/2014/main" val="2822625914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2123728768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2659590833"/>
                    </a:ext>
                  </a:extLst>
                </a:gridCol>
                <a:gridCol w="913300">
                  <a:extLst>
                    <a:ext uri="{9D8B030D-6E8A-4147-A177-3AD203B41FA5}">
                      <a16:colId xmlns:a16="http://schemas.microsoft.com/office/drawing/2014/main" val="4228731241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26134"/>
                  </a:ext>
                </a:extLst>
              </a:tr>
              <a:tr h="503722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26295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6A2E5E9-8E74-4C19-981C-56C185A6EF4F}"/>
              </a:ext>
            </a:extLst>
          </p:cNvPr>
          <p:cNvGraphicFramePr>
            <a:graphicFrameLocks noGrp="1"/>
          </p:cNvGraphicFramePr>
          <p:nvPr/>
        </p:nvGraphicFramePr>
        <p:xfrm>
          <a:off x="6942665" y="2327478"/>
          <a:ext cx="2952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710629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323546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4485025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76065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775256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47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DDAD27C-9EF3-4094-8A51-B1A185BE274C}"/>
              </a:ext>
            </a:extLst>
          </p:cNvPr>
          <p:cNvGraphicFramePr>
            <a:graphicFrameLocks noGrp="1"/>
          </p:cNvGraphicFramePr>
          <p:nvPr/>
        </p:nvGraphicFramePr>
        <p:xfrm>
          <a:off x="6942665" y="4474665"/>
          <a:ext cx="2952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710629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323546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4485025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760655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775256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1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2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7232F-05AC-42B1-BE13-B01770DAE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B851C2-6DE7-415D-8B09-0F2ACCBA2D4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Rachel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Rachel correct?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7D7F01F-71F9-4B60-AE6D-793AB40F43D7}"/>
              </a:ext>
            </a:extLst>
          </p:cNvPr>
          <p:cNvSpPr/>
          <p:nvPr/>
        </p:nvSpPr>
        <p:spPr>
          <a:xfrm>
            <a:off x="4648913" y="1249948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3 violins have 12 strings, then 6 violins will have 20 strings.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57BB95-2037-4F8C-9718-9FDF0C80B6A7}"/>
              </a:ext>
            </a:extLst>
          </p:cNvPr>
          <p:cNvSpPr txBox="1"/>
          <p:nvPr/>
        </p:nvSpPr>
        <p:spPr>
          <a:xfrm>
            <a:off x="2810059" y="271370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170253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7232F-05AC-42B1-BE13-B01770DAE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B851C2-6DE7-415D-8B09-0F2ACCBA2D4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Rachel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Rachel correct?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Rachel is incorrect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7D7F01F-71F9-4B60-AE6D-793AB40F43D7}"/>
              </a:ext>
            </a:extLst>
          </p:cNvPr>
          <p:cNvSpPr/>
          <p:nvPr/>
        </p:nvSpPr>
        <p:spPr>
          <a:xfrm>
            <a:off x="4648913" y="1249948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3 violins have 12 strings, then 6 violins will have 20 strings.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57BB95-2037-4F8C-9718-9FDF0C80B6A7}"/>
              </a:ext>
            </a:extLst>
          </p:cNvPr>
          <p:cNvSpPr txBox="1"/>
          <p:nvPr/>
        </p:nvSpPr>
        <p:spPr>
          <a:xfrm>
            <a:off x="2810059" y="271370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77262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7232F-05AC-42B1-BE13-B01770DAE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B851C2-6DE7-415D-8B09-0F2ACCBA2D4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Rachel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Rachel correct?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Rachel is incorrect because 6 violins would have 24 strings, not 20, as 6 x 4 = 24.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7D7F01F-71F9-4B60-AE6D-793AB40F43D7}"/>
              </a:ext>
            </a:extLst>
          </p:cNvPr>
          <p:cNvSpPr/>
          <p:nvPr/>
        </p:nvSpPr>
        <p:spPr>
          <a:xfrm>
            <a:off x="4648913" y="1249948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3 violins have 12 strings, then 6 violins will have 20 strings.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57BB95-2037-4F8C-9718-9FDF0C80B6A7}"/>
              </a:ext>
            </a:extLst>
          </p:cNvPr>
          <p:cNvSpPr txBox="1"/>
          <p:nvPr/>
        </p:nvSpPr>
        <p:spPr>
          <a:xfrm>
            <a:off x="2810059" y="271370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273134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D4069-F16F-4C43-89EF-AE44C14A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927EFD-4C0D-491C-839A-27C0F845AFC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John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other facts might John know?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List three other facts.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2BD8CFE-A9A8-4BA7-B7CC-A7A08D5928C2}"/>
              </a:ext>
            </a:extLst>
          </p:cNvPr>
          <p:cNvSpPr/>
          <p:nvPr/>
        </p:nvSpPr>
        <p:spPr>
          <a:xfrm>
            <a:off x="4648913" y="2113561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8 x 4 = 32 so I can tell you other related facts.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31778-87DF-46AB-9EE7-70DC32BBFF18}"/>
              </a:ext>
            </a:extLst>
          </p:cNvPr>
          <p:cNvSpPr txBox="1"/>
          <p:nvPr/>
        </p:nvSpPr>
        <p:spPr>
          <a:xfrm>
            <a:off x="2935091" y="357731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4102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D4069-F16F-4C43-89EF-AE44C14A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830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927EFD-4C0D-491C-839A-27C0F845AFC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John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other facts might John know?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List three other facts.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x 8 = 32; 32 ÷ 8 = 4; 32 ÷ 4 = 8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2BD8CFE-A9A8-4BA7-B7CC-A7A08D5928C2}"/>
              </a:ext>
            </a:extLst>
          </p:cNvPr>
          <p:cNvSpPr/>
          <p:nvPr/>
        </p:nvSpPr>
        <p:spPr>
          <a:xfrm>
            <a:off x="4648913" y="2113561"/>
            <a:ext cx="4949128" cy="1411975"/>
          </a:xfrm>
          <a:prstGeom prst="wedgeRoundRectCallout">
            <a:avLst>
              <a:gd name="adj1" fmla="val -67359"/>
              <a:gd name="adj2" fmla="val 31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know 8 x 4 = 32 so I can tell you other related facts.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31778-87DF-46AB-9EE7-70DC32BBFF18}"/>
              </a:ext>
            </a:extLst>
          </p:cNvPr>
          <p:cNvSpPr txBox="1"/>
          <p:nvPr/>
        </p:nvSpPr>
        <p:spPr>
          <a:xfrm>
            <a:off x="2935091" y="357731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241524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 on the number track.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6B1388-745A-438E-8346-048284609C14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2187116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2163948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1083729730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383696811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8623007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6054613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308162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2936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7CD2F5F7-031F-4239-A958-DBE57C697B40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3941109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2163948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1083729730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383696811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8623007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6054613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308162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 on the number track.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6B1388-745A-438E-8346-048284609C14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2187116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2163948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1083729730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383696811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8623007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6054613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308162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2936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7CD2F5F7-031F-4239-A958-DBE57C697B40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3941109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2163948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1083729730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383696811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86230072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6054613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413081629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29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D6A9E88-2D0E-436D-8085-25C61CB460D7}"/>
              </a:ext>
            </a:extLst>
          </p:cNvPr>
          <p:cNvSpPr/>
          <p:nvPr/>
        </p:nvSpPr>
        <p:spPr>
          <a:xfrm>
            <a:off x="4943512" y="2223116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FD777-D3AF-4A94-94FE-C580479B8F2E}"/>
              </a:ext>
            </a:extLst>
          </p:cNvPr>
          <p:cNvSpPr/>
          <p:nvPr/>
        </p:nvSpPr>
        <p:spPr>
          <a:xfrm>
            <a:off x="6132490" y="2223116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94DFC-3FC6-4DE5-BBD9-730A63301E7C}"/>
              </a:ext>
            </a:extLst>
          </p:cNvPr>
          <p:cNvSpPr/>
          <p:nvPr/>
        </p:nvSpPr>
        <p:spPr>
          <a:xfrm>
            <a:off x="8532239" y="2223116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4A168-52C0-4FDF-A9BA-5F473640006A}"/>
              </a:ext>
            </a:extLst>
          </p:cNvPr>
          <p:cNvSpPr/>
          <p:nvPr/>
        </p:nvSpPr>
        <p:spPr>
          <a:xfrm>
            <a:off x="3728452" y="3967389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FF4DC2-FE44-491B-AD71-337B900DF6EB}"/>
              </a:ext>
            </a:extLst>
          </p:cNvPr>
          <p:cNvSpPr/>
          <p:nvPr/>
        </p:nvSpPr>
        <p:spPr>
          <a:xfrm>
            <a:off x="6128201" y="3967389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67019-80EC-458A-B58C-F89FC2426EF4}"/>
              </a:ext>
            </a:extLst>
          </p:cNvPr>
          <p:cNvSpPr/>
          <p:nvPr/>
        </p:nvSpPr>
        <p:spPr>
          <a:xfrm>
            <a:off x="8541900" y="3977109"/>
            <a:ext cx="1116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99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551C45-FA68-49B5-BF3E-BCC3B5EF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FAB7E1-26BC-4273-B10B-C828159B120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 to match the image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6872FD02-2407-4C65-9750-CDDE8C472806}"/>
              </a:ext>
            </a:extLst>
          </p:cNvPr>
          <p:cNvGraphicFramePr>
            <a:graphicFrameLocks noGrp="1"/>
          </p:cNvGraphicFramePr>
          <p:nvPr/>
        </p:nvGraphicFramePr>
        <p:xfrm>
          <a:off x="1992000" y="4503010"/>
          <a:ext cx="8208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74502821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608286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885791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7242014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8048801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33741871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0677297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4728197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3547096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4938248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012219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105257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1748118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5EC8561F-69BF-48BB-956B-46A768D36505}"/>
              </a:ext>
            </a:extLst>
          </p:cNvPr>
          <p:cNvGraphicFramePr>
            <a:graphicFrameLocks noGrp="1"/>
          </p:cNvGraphicFramePr>
          <p:nvPr/>
        </p:nvGraphicFramePr>
        <p:xfrm>
          <a:off x="4692000" y="5369727"/>
          <a:ext cx="2808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74502821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608286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885791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0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551C45-FA68-49B5-BF3E-BCC3B5EF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FAB7E1-26BC-4273-B10B-C828159B120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 to match the image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BFC391AE-6575-4DA0-A005-5C33C25653A0}"/>
              </a:ext>
            </a:extLst>
          </p:cNvPr>
          <p:cNvGraphicFramePr>
            <a:graphicFrameLocks noGrp="1"/>
          </p:cNvGraphicFramePr>
          <p:nvPr/>
        </p:nvGraphicFramePr>
        <p:xfrm>
          <a:off x="1992000" y="4503010"/>
          <a:ext cx="8208000" cy="64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74502821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608286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885791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7242014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8048801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33741871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0677297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4728197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3547096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4938248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012219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1052575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17481189"/>
                    </a:ext>
                  </a:extLst>
                </a:gridCol>
              </a:tblGrid>
              <a:tr h="6443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9454547-315B-49F1-9F66-A30FFF9B88D6}"/>
              </a:ext>
            </a:extLst>
          </p:cNvPr>
          <p:cNvGraphicFramePr>
            <a:graphicFrameLocks noGrp="1"/>
          </p:cNvGraphicFramePr>
          <p:nvPr/>
        </p:nvGraphicFramePr>
        <p:xfrm>
          <a:off x="4692000" y="5369727"/>
          <a:ext cx="2808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74502821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608286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3885791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1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02441" y="325798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6DFB1-67BF-4780-8466-5C483DC725A7}"/>
              </a:ext>
            </a:extLst>
          </p:cNvPr>
          <p:cNvSpPr txBox="1"/>
          <p:nvPr/>
        </p:nvSpPr>
        <p:spPr>
          <a:xfrm>
            <a:off x="3902011" y="3349835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048C5-EA07-42F2-B79D-DE2EE76758BE}"/>
              </a:ext>
            </a:extLst>
          </p:cNvPr>
          <p:cNvSpPr txBox="1"/>
          <p:nvPr/>
        </p:nvSpPr>
        <p:spPr>
          <a:xfrm>
            <a:off x="3748923" y="4389961"/>
            <a:ext cx="489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lots of 3 =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4A4C-FDF9-4D7A-9D2F-06593A4057A7}"/>
              </a:ext>
            </a:extLst>
          </p:cNvPr>
          <p:cNvSpPr txBox="1"/>
          <p:nvPr/>
        </p:nvSpPr>
        <p:spPr>
          <a:xfrm>
            <a:off x="3260007" y="5426622"/>
            <a:ext cx="634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multiplied by ______ =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D753BD-EF1D-4958-BF19-66425ED41AF4}"/>
              </a:ext>
            </a:extLst>
          </p:cNvPr>
          <p:cNvSpPr/>
          <p:nvPr/>
        </p:nvSpPr>
        <p:spPr>
          <a:xfrm>
            <a:off x="779690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70E5BA-FEDA-4162-932B-392A4B20C8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5" y="1616522"/>
            <a:ext cx="828000" cy="82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474211-E4BD-4A37-BC1E-6B634BE313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77" y="1616522"/>
            <a:ext cx="828000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5C1CD0-802C-4C8C-B60B-A575C2404A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83" y="1616522"/>
            <a:ext cx="828000" cy="82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A4D672-0378-4940-BD01-39A8C9C11E48}"/>
              </a:ext>
            </a:extLst>
          </p:cNvPr>
          <p:cNvSpPr/>
          <p:nvPr/>
        </p:nvSpPr>
        <p:spPr>
          <a:xfrm>
            <a:off x="4501924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7E6D3F-C77F-46D4-8909-025DF32E1D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89" y="1616522"/>
            <a:ext cx="828000" cy="82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87C1A8-430C-4C5A-8DF9-3A4B65A3E1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11" y="1616522"/>
            <a:ext cx="828000" cy="82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57F78F-1CD0-46D4-9593-771925D2E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17" y="1616522"/>
            <a:ext cx="828000" cy="82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57283C-FDB9-4AFE-B1E4-2D277D3BD5B8}"/>
              </a:ext>
            </a:extLst>
          </p:cNvPr>
          <p:cNvSpPr/>
          <p:nvPr/>
        </p:nvSpPr>
        <p:spPr>
          <a:xfrm>
            <a:off x="8224158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A7E7AD8-EEEB-44A6-9A77-87B8CFC0D5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3" y="1616522"/>
            <a:ext cx="828000" cy="82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4317E6-4F11-4313-9C45-26B9D55321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5" y="1616522"/>
            <a:ext cx="828000" cy="82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1F573F-E924-4EAA-966E-19388EA977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51" y="1616522"/>
            <a:ext cx="828000" cy="82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D14462F-3B14-44FF-9B8B-3909951A9E41}"/>
              </a:ext>
            </a:extLst>
          </p:cNvPr>
          <p:cNvSpPr/>
          <p:nvPr/>
        </p:nvSpPr>
        <p:spPr>
          <a:xfrm>
            <a:off x="3997031" y="3349835"/>
            <a:ext cx="1189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61278-5E06-4CF5-A15E-D3861BEA3570}"/>
              </a:ext>
            </a:extLst>
          </p:cNvPr>
          <p:cNvSpPr/>
          <p:nvPr/>
        </p:nvSpPr>
        <p:spPr>
          <a:xfrm>
            <a:off x="5632971" y="3349835"/>
            <a:ext cx="112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3F956-77E9-49CE-A424-50566EBB4512}"/>
              </a:ext>
            </a:extLst>
          </p:cNvPr>
          <p:cNvSpPr/>
          <p:nvPr/>
        </p:nvSpPr>
        <p:spPr>
          <a:xfrm>
            <a:off x="7453706" y="334983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108FA-B30A-4C20-9CBF-B276C9559FD6}"/>
              </a:ext>
            </a:extLst>
          </p:cNvPr>
          <p:cNvSpPr/>
          <p:nvPr/>
        </p:nvSpPr>
        <p:spPr>
          <a:xfrm>
            <a:off x="3992419" y="4389961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CBB92-034A-4B18-AC70-45D39581FFEA}"/>
              </a:ext>
            </a:extLst>
          </p:cNvPr>
          <p:cNvSpPr/>
          <p:nvPr/>
        </p:nvSpPr>
        <p:spPr>
          <a:xfrm>
            <a:off x="7500309" y="4389961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10274-D806-4982-A83A-FF6603BB0158}"/>
              </a:ext>
            </a:extLst>
          </p:cNvPr>
          <p:cNvSpPr/>
          <p:nvPr/>
        </p:nvSpPr>
        <p:spPr>
          <a:xfrm>
            <a:off x="3492769" y="5426622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74BF3-E4BE-4F2D-B741-C7FF3EF29851}"/>
              </a:ext>
            </a:extLst>
          </p:cNvPr>
          <p:cNvSpPr/>
          <p:nvPr/>
        </p:nvSpPr>
        <p:spPr>
          <a:xfrm>
            <a:off x="7606105" y="5426622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7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00BE180-4820-4C15-938E-3D8DCA28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8A11365-87A7-4C15-B0D7-15C434999AC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tennis balls into groups of 4 and complete the statement.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2" name="Table 4">
            <a:extLst>
              <a:ext uri="{FF2B5EF4-FFF2-40B4-BE49-F238E27FC236}">
                <a16:creationId xmlns:a16="http://schemas.microsoft.com/office/drawing/2014/main" id="{36398972-8344-4CA3-BD6B-B76CF74DFC47}"/>
              </a:ext>
            </a:extLst>
          </p:cNvPr>
          <p:cNvGraphicFramePr>
            <a:graphicFrameLocks noGrp="1"/>
          </p:cNvGraphicFramePr>
          <p:nvPr/>
        </p:nvGraphicFramePr>
        <p:xfrm>
          <a:off x="3861588" y="5098612"/>
          <a:ext cx="4468827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09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2420141"/>
                    </a:ext>
                  </a:extLst>
                </a:gridCol>
                <a:gridCol w="721609">
                  <a:extLst>
                    <a:ext uri="{9D8B030D-6E8A-4147-A177-3AD203B41FA5}">
                      <a16:colId xmlns:a16="http://schemas.microsoft.com/office/drawing/2014/main" val="3980488015"/>
                    </a:ext>
                  </a:extLst>
                </a:gridCol>
                <a:gridCol w="721609">
                  <a:extLst>
                    <a:ext uri="{9D8B030D-6E8A-4147-A177-3AD203B41FA5}">
                      <a16:colId xmlns:a16="http://schemas.microsoft.com/office/drawing/2014/main" val="253612453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lots of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09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843C4679-CFDC-4165-9F2C-CB1DDB0B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FAE4A09-4430-4689-BF21-9426CCFD940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tennis balls into groups of 4 and complete the statement.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1" name="Table 4">
            <a:extLst>
              <a:ext uri="{FF2B5EF4-FFF2-40B4-BE49-F238E27FC236}">
                <a16:creationId xmlns:a16="http://schemas.microsoft.com/office/drawing/2014/main" id="{D56B57D7-27FC-4B72-92BC-F836E96217B5}"/>
              </a:ext>
            </a:extLst>
          </p:cNvPr>
          <p:cNvGraphicFramePr>
            <a:graphicFrameLocks noGrp="1"/>
          </p:cNvGraphicFramePr>
          <p:nvPr/>
        </p:nvGraphicFramePr>
        <p:xfrm>
          <a:off x="3861588" y="5098612"/>
          <a:ext cx="4468827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09">
                  <a:extLst>
                    <a:ext uri="{9D8B030D-6E8A-4147-A177-3AD203B41FA5}">
                      <a16:colId xmlns:a16="http://schemas.microsoft.com/office/drawing/2014/main" val="385946275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8292678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2420141"/>
                    </a:ext>
                  </a:extLst>
                </a:gridCol>
                <a:gridCol w="721609">
                  <a:extLst>
                    <a:ext uri="{9D8B030D-6E8A-4147-A177-3AD203B41FA5}">
                      <a16:colId xmlns:a16="http://schemas.microsoft.com/office/drawing/2014/main" val="3980488015"/>
                    </a:ext>
                  </a:extLst>
                </a:gridCol>
                <a:gridCol w="721609">
                  <a:extLst>
                    <a:ext uri="{9D8B030D-6E8A-4147-A177-3AD203B41FA5}">
                      <a16:colId xmlns:a16="http://schemas.microsoft.com/office/drawing/2014/main" val="253612453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lots of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4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879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311D1-AB3B-4B62-93A2-073BC750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D5A267-F2DB-4349-8738-049A48E0C64F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Morgan has four boxes of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box contains four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toys are there altogether?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Prove it.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9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311D1-AB3B-4B62-93A2-073BC750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D5A267-F2DB-4349-8738-049A48E0C64F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Morgan has four boxes of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box contains four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toys are there altogether?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Prove it.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Morgan has … toys altogether because 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34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311D1-AB3B-4B62-93A2-073BC750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D5A267-F2DB-4349-8738-049A48E0C64F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Morgan has four boxes of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box contains four toys.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toys are there altogether?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Prove it.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Morgan has 16 toys altogether because 4 x 4 = 16.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21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7433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294856" y="1490800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14835-D3F1-4061-8352-E80306814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4" t="16851" r="36649" b="8916"/>
          <a:stretch/>
        </p:blipFill>
        <p:spPr>
          <a:xfrm>
            <a:off x="4248150" y="1282146"/>
            <a:ext cx="3695699" cy="54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BEF3C-17E1-4B63-8586-772512EA2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02441" y="325798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6DFB1-67BF-4780-8466-5C483DC725A7}"/>
              </a:ext>
            </a:extLst>
          </p:cNvPr>
          <p:cNvSpPr txBox="1"/>
          <p:nvPr/>
        </p:nvSpPr>
        <p:spPr>
          <a:xfrm>
            <a:off x="3832739" y="3377544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048C5-EA07-42F2-B79D-DE2EE76758BE}"/>
              </a:ext>
            </a:extLst>
          </p:cNvPr>
          <p:cNvSpPr txBox="1"/>
          <p:nvPr/>
        </p:nvSpPr>
        <p:spPr>
          <a:xfrm>
            <a:off x="3679651" y="4417670"/>
            <a:ext cx="489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lots of 5 =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4A4C-FDF9-4D7A-9D2F-06593A4057A7}"/>
              </a:ext>
            </a:extLst>
          </p:cNvPr>
          <p:cNvSpPr txBox="1"/>
          <p:nvPr/>
        </p:nvSpPr>
        <p:spPr>
          <a:xfrm>
            <a:off x="3190735" y="5454331"/>
            <a:ext cx="633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multiplied by ______ = 15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14462F-3B14-44FF-9B8B-3909951A9E41}"/>
              </a:ext>
            </a:extLst>
          </p:cNvPr>
          <p:cNvSpPr/>
          <p:nvPr/>
        </p:nvSpPr>
        <p:spPr>
          <a:xfrm>
            <a:off x="4084922" y="337754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61278-5E06-4CF5-A15E-D3861BEA3570}"/>
              </a:ext>
            </a:extLst>
          </p:cNvPr>
          <p:cNvSpPr/>
          <p:nvPr/>
        </p:nvSpPr>
        <p:spPr>
          <a:xfrm>
            <a:off x="5699431" y="337754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3F956-77E9-49CE-A424-50566EBB4512}"/>
              </a:ext>
            </a:extLst>
          </p:cNvPr>
          <p:cNvSpPr/>
          <p:nvPr/>
        </p:nvSpPr>
        <p:spPr>
          <a:xfrm>
            <a:off x="7405860" y="337754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108FA-B30A-4C20-9CBF-B276C9559FD6}"/>
              </a:ext>
            </a:extLst>
          </p:cNvPr>
          <p:cNvSpPr/>
          <p:nvPr/>
        </p:nvSpPr>
        <p:spPr>
          <a:xfrm>
            <a:off x="3916001" y="4417670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CBB92-034A-4B18-AC70-45D39581FFEA}"/>
              </a:ext>
            </a:extLst>
          </p:cNvPr>
          <p:cNvSpPr/>
          <p:nvPr/>
        </p:nvSpPr>
        <p:spPr>
          <a:xfrm>
            <a:off x="7466755" y="4417670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10274-D806-4982-A83A-FF6603BB0158}"/>
              </a:ext>
            </a:extLst>
          </p:cNvPr>
          <p:cNvSpPr/>
          <p:nvPr/>
        </p:nvSpPr>
        <p:spPr>
          <a:xfrm>
            <a:off x="3316662" y="5434011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74BF3-E4BE-4F2D-B741-C7FF3EF29851}"/>
              </a:ext>
            </a:extLst>
          </p:cNvPr>
          <p:cNvSpPr/>
          <p:nvPr/>
        </p:nvSpPr>
        <p:spPr>
          <a:xfrm>
            <a:off x="7380268" y="5429653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502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90C4A-EBAB-469F-B020-E9E4C43D2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02441" y="325798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6DFB1-67BF-4780-8466-5C483DC725A7}"/>
              </a:ext>
            </a:extLst>
          </p:cNvPr>
          <p:cNvSpPr txBox="1"/>
          <p:nvPr/>
        </p:nvSpPr>
        <p:spPr>
          <a:xfrm>
            <a:off x="3818886" y="3419108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048C5-EA07-42F2-B79D-DE2EE76758BE}"/>
              </a:ext>
            </a:extLst>
          </p:cNvPr>
          <p:cNvSpPr txBox="1"/>
          <p:nvPr/>
        </p:nvSpPr>
        <p:spPr>
          <a:xfrm>
            <a:off x="3665798" y="4459234"/>
            <a:ext cx="490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lots of 4 =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4A4C-FDF9-4D7A-9D2F-06593A4057A7}"/>
              </a:ext>
            </a:extLst>
          </p:cNvPr>
          <p:cNvSpPr txBox="1"/>
          <p:nvPr/>
        </p:nvSpPr>
        <p:spPr>
          <a:xfrm>
            <a:off x="3176882" y="5495895"/>
            <a:ext cx="653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multiplied by ______ = 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14462F-3B14-44FF-9B8B-3909951A9E41}"/>
              </a:ext>
            </a:extLst>
          </p:cNvPr>
          <p:cNvSpPr/>
          <p:nvPr/>
        </p:nvSpPr>
        <p:spPr>
          <a:xfrm>
            <a:off x="4049639" y="3419108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61278-5E06-4CF5-A15E-D3861BEA3570}"/>
              </a:ext>
            </a:extLst>
          </p:cNvPr>
          <p:cNvSpPr/>
          <p:nvPr/>
        </p:nvSpPr>
        <p:spPr>
          <a:xfrm>
            <a:off x="5678432" y="3419108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3F956-77E9-49CE-A424-50566EBB4512}"/>
              </a:ext>
            </a:extLst>
          </p:cNvPr>
          <p:cNvSpPr/>
          <p:nvPr/>
        </p:nvSpPr>
        <p:spPr>
          <a:xfrm>
            <a:off x="7363437" y="3419108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108FA-B30A-4C20-9CBF-B276C9559FD6}"/>
              </a:ext>
            </a:extLst>
          </p:cNvPr>
          <p:cNvSpPr/>
          <p:nvPr/>
        </p:nvSpPr>
        <p:spPr>
          <a:xfrm>
            <a:off x="3902151" y="445923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CBB92-034A-4B18-AC70-45D39581FFEA}"/>
              </a:ext>
            </a:extLst>
          </p:cNvPr>
          <p:cNvSpPr/>
          <p:nvPr/>
        </p:nvSpPr>
        <p:spPr>
          <a:xfrm>
            <a:off x="7424326" y="445923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10274-D806-4982-A83A-FF6603BB0158}"/>
              </a:ext>
            </a:extLst>
          </p:cNvPr>
          <p:cNvSpPr/>
          <p:nvPr/>
        </p:nvSpPr>
        <p:spPr>
          <a:xfrm>
            <a:off x="3409647" y="549589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74BF3-E4BE-4F2D-B741-C7FF3EF29851}"/>
              </a:ext>
            </a:extLst>
          </p:cNvPr>
          <p:cNvSpPr/>
          <p:nvPr/>
        </p:nvSpPr>
        <p:spPr>
          <a:xfrm>
            <a:off x="7544412" y="549589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42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02441" y="325798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6DFB1-67BF-4780-8466-5C483DC725A7}"/>
              </a:ext>
            </a:extLst>
          </p:cNvPr>
          <p:cNvSpPr txBox="1"/>
          <p:nvPr/>
        </p:nvSpPr>
        <p:spPr>
          <a:xfrm>
            <a:off x="3874304" y="3419108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048C5-EA07-42F2-B79D-DE2EE76758BE}"/>
              </a:ext>
            </a:extLst>
          </p:cNvPr>
          <p:cNvSpPr txBox="1"/>
          <p:nvPr/>
        </p:nvSpPr>
        <p:spPr>
          <a:xfrm>
            <a:off x="3721216" y="4459234"/>
            <a:ext cx="490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lots of 6 =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24A4C-FDF9-4D7A-9D2F-06593A4057A7}"/>
              </a:ext>
            </a:extLst>
          </p:cNvPr>
          <p:cNvSpPr txBox="1"/>
          <p:nvPr/>
        </p:nvSpPr>
        <p:spPr>
          <a:xfrm>
            <a:off x="3232300" y="5495895"/>
            <a:ext cx="653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multiplied by ______ = 18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D753BD-EF1D-4958-BF19-66425ED41AF4}"/>
              </a:ext>
            </a:extLst>
          </p:cNvPr>
          <p:cNvSpPr/>
          <p:nvPr/>
        </p:nvSpPr>
        <p:spPr>
          <a:xfrm>
            <a:off x="779690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A4D672-0378-4940-BD01-39A8C9C11E48}"/>
              </a:ext>
            </a:extLst>
          </p:cNvPr>
          <p:cNvSpPr/>
          <p:nvPr/>
        </p:nvSpPr>
        <p:spPr>
          <a:xfrm>
            <a:off x="4501924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57283C-FDB9-4AFE-B1E4-2D277D3BD5B8}"/>
              </a:ext>
            </a:extLst>
          </p:cNvPr>
          <p:cNvSpPr/>
          <p:nvPr/>
        </p:nvSpPr>
        <p:spPr>
          <a:xfrm>
            <a:off x="8224158" y="1340530"/>
            <a:ext cx="3209924" cy="145497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14462F-3B14-44FF-9B8B-3909951A9E41}"/>
              </a:ext>
            </a:extLst>
          </p:cNvPr>
          <p:cNvSpPr/>
          <p:nvPr/>
        </p:nvSpPr>
        <p:spPr>
          <a:xfrm>
            <a:off x="3987986" y="3419108"/>
            <a:ext cx="111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61278-5E06-4CF5-A15E-D3861BEA3570}"/>
              </a:ext>
            </a:extLst>
          </p:cNvPr>
          <p:cNvSpPr/>
          <p:nvPr/>
        </p:nvSpPr>
        <p:spPr>
          <a:xfrm>
            <a:off x="5589037" y="3419108"/>
            <a:ext cx="111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33F956-77E9-49CE-A424-50566EBB4512}"/>
              </a:ext>
            </a:extLst>
          </p:cNvPr>
          <p:cNvSpPr/>
          <p:nvPr/>
        </p:nvSpPr>
        <p:spPr>
          <a:xfrm>
            <a:off x="7425995" y="3419108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8108FA-B30A-4C20-9CBF-B276C9559FD6}"/>
              </a:ext>
            </a:extLst>
          </p:cNvPr>
          <p:cNvSpPr/>
          <p:nvPr/>
        </p:nvSpPr>
        <p:spPr>
          <a:xfrm>
            <a:off x="3957566" y="445923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CBB92-034A-4B18-AC70-45D39581FFEA}"/>
              </a:ext>
            </a:extLst>
          </p:cNvPr>
          <p:cNvSpPr/>
          <p:nvPr/>
        </p:nvSpPr>
        <p:spPr>
          <a:xfrm>
            <a:off x="7458314" y="4459234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10274-D806-4982-A83A-FF6603BB0158}"/>
              </a:ext>
            </a:extLst>
          </p:cNvPr>
          <p:cNvSpPr/>
          <p:nvPr/>
        </p:nvSpPr>
        <p:spPr>
          <a:xfrm>
            <a:off x="3479350" y="549589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374BF3-E4BE-4F2D-B741-C7FF3EF29851}"/>
              </a:ext>
            </a:extLst>
          </p:cNvPr>
          <p:cNvSpPr/>
          <p:nvPr/>
        </p:nvSpPr>
        <p:spPr>
          <a:xfrm>
            <a:off x="7599831" y="5495895"/>
            <a:ext cx="87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C971BD-A616-40F4-BB25-BBF8C8747D99}"/>
              </a:ext>
            </a:extLst>
          </p:cNvPr>
          <p:cNvSpPr/>
          <p:nvPr/>
        </p:nvSpPr>
        <p:spPr>
          <a:xfrm>
            <a:off x="1111121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DDC76C-34A5-4B10-B991-89F0982BE74C}"/>
              </a:ext>
            </a:extLst>
          </p:cNvPr>
          <p:cNvSpPr/>
          <p:nvPr/>
        </p:nvSpPr>
        <p:spPr>
          <a:xfrm>
            <a:off x="1111121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F0D275-B049-481D-83C8-4C1984B2E47D}"/>
              </a:ext>
            </a:extLst>
          </p:cNvPr>
          <p:cNvSpPr/>
          <p:nvPr/>
        </p:nvSpPr>
        <p:spPr>
          <a:xfrm>
            <a:off x="2213655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D2A470-17B7-4C9A-974B-78137E79698D}"/>
              </a:ext>
            </a:extLst>
          </p:cNvPr>
          <p:cNvSpPr/>
          <p:nvPr/>
        </p:nvSpPr>
        <p:spPr>
          <a:xfrm>
            <a:off x="2213655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E9B408-4925-4200-BDBD-BE9D6E298B47}"/>
              </a:ext>
            </a:extLst>
          </p:cNvPr>
          <p:cNvSpPr/>
          <p:nvPr/>
        </p:nvSpPr>
        <p:spPr>
          <a:xfrm>
            <a:off x="3316189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FEA5E2-A0DE-46E6-B81C-6C821800AE19}"/>
              </a:ext>
            </a:extLst>
          </p:cNvPr>
          <p:cNvSpPr/>
          <p:nvPr/>
        </p:nvSpPr>
        <p:spPr>
          <a:xfrm>
            <a:off x="3316189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921EF7-5B2E-4052-99DB-7829CA210D38}"/>
              </a:ext>
            </a:extLst>
          </p:cNvPr>
          <p:cNvSpPr/>
          <p:nvPr/>
        </p:nvSpPr>
        <p:spPr>
          <a:xfrm>
            <a:off x="4810272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5A865E-8758-45B6-9465-621118B11D36}"/>
              </a:ext>
            </a:extLst>
          </p:cNvPr>
          <p:cNvSpPr/>
          <p:nvPr/>
        </p:nvSpPr>
        <p:spPr>
          <a:xfrm>
            <a:off x="4810272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3897B3-85D2-4865-822F-EF7D7CE98319}"/>
              </a:ext>
            </a:extLst>
          </p:cNvPr>
          <p:cNvSpPr/>
          <p:nvPr/>
        </p:nvSpPr>
        <p:spPr>
          <a:xfrm>
            <a:off x="5912806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DE2224C-217D-4BBC-B803-086DBCDE72EA}"/>
              </a:ext>
            </a:extLst>
          </p:cNvPr>
          <p:cNvSpPr/>
          <p:nvPr/>
        </p:nvSpPr>
        <p:spPr>
          <a:xfrm>
            <a:off x="5912806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6247B9-44C1-45C4-A799-5A12A3D869A9}"/>
              </a:ext>
            </a:extLst>
          </p:cNvPr>
          <p:cNvSpPr/>
          <p:nvPr/>
        </p:nvSpPr>
        <p:spPr>
          <a:xfrm>
            <a:off x="7015340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CE9E2B2-4098-4C83-8C29-0AA27B1A2D1F}"/>
              </a:ext>
            </a:extLst>
          </p:cNvPr>
          <p:cNvSpPr/>
          <p:nvPr/>
        </p:nvSpPr>
        <p:spPr>
          <a:xfrm>
            <a:off x="7015340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4A2ACC-A3E4-4F16-A1F2-8A540DE5D73B}"/>
              </a:ext>
            </a:extLst>
          </p:cNvPr>
          <p:cNvSpPr/>
          <p:nvPr/>
        </p:nvSpPr>
        <p:spPr>
          <a:xfrm>
            <a:off x="8540216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87A583-748A-4899-9537-4E686C130138}"/>
              </a:ext>
            </a:extLst>
          </p:cNvPr>
          <p:cNvSpPr/>
          <p:nvPr/>
        </p:nvSpPr>
        <p:spPr>
          <a:xfrm>
            <a:off x="8540216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4434EA-E48F-47CE-88BF-656B4EE94857}"/>
              </a:ext>
            </a:extLst>
          </p:cNvPr>
          <p:cNvSpPr/>
          <p:nvPr/>
        </p:nvSpPr>
        <p:spPr>
          <a:xfrm>
            <a:off x="9642750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4943C57-59A0-463E-9C06-51372AEF1533}"/>
              </a:ext>
            </a:extLst>
          </p:cNvPr>
          <p:cNvSpPr/>
          <p:nvPr/>
        </p:nvSpPr>
        <p:spPr>
          <a:xfrm>
            <a:off x="9642750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FA1138-2DBB-4D15-9983-21359715662D}"/>
              </a:ext>
            </a:extLst>
          </p:cNvPr>
          <p:cNvSpPr/>
          <p:nvPr/>
        </p:nvSpPr>
        <p:spPr>
          <a:xfrm>
            <a:off x="10745284" y="1568771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F69E318-7D41-46C6-8397-C3300A21E27E}"/>
              </a:ext>
            </a:extLst>
          </p:cNvPr>
          <p:cNvSpPr/>
          <p:nvPr/>
        </p:nvSpPr>
        <p:spPr>
          <a:xfrm>
            <a:off x="10745284" y="2165152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511A1-3509-41F7-99A1-3477AFE7F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58898" y="242500"/>
            <a:ext cx="441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using &lt;, &gt; or =.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4918C-D475-4EC1-811E-7C56715EEF28}"/>
              </a:ext>
            </a:extLst>
          </p:cNvPr>
          <p:cNvSpPr/>
          <p:nvPr/>
        </p:nvSpPr>
        <p:spPr>
          <a:xfrm>
            <a:off x="5482714" y="1782322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113D53-397F-40F2-9053-DAAC44FBF51C}"/>
              </a:ext>
            </a:extLst>
          </p:cNvPr>
          <p:cNvSpPr/>
          <p:nvPr/>
        </p:nvSpPr>
        <p:spPr>
          <a:xfrm>
            <a:off x="5482714" y="323087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CBC2EA-F533-4D0E-B61C-41C2587B1F6D}"/>
              </a:ext>
            </a:extLst>
          </p:cNvPr>
          <p:cNvSpPr/>
          <p:nvPr/>
        </p:nvSpPr>
        <p:spPr>
          <a:xfrm>
            <a:off x="5482715" y="4679420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DBB8B-EDAE-4041-9AD8-0DE1B0D01A48}"/>
              </a:ext>
            </a:extLst>
          </p:cNvPr>
          <p:cNvSpPr/>
          <p:nvPr/>
        </p:nvSpPr>
        <p:spPr>
          <a:xfrm>
            <a:off x="5483676" y="4765615"/>
            <a:ext cx="884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CF0095-1EA1-4762-92F7-8A9EE6440D5D}"/>
              </a:ext>
            </a:extLst>
          </p:cNvPr>
          <p:cNvSpPr/>
          <p:nvPr/>
        </p:nvSpPr>
        <p:spPr>
          <a:xfrm>
            <a:off x="5497811" y="1878677"/>
            <a:ext cx="884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666AE2-83CC-46F4-BF79-E2AF41994760}"/>
              </a:ext>
            </a:extLst>
          </p:cNvPr>
          <p:cNvSpPr/>
          <p:nvPr/>
        </p:nvSpPr>
        <p:spPr>
          <a:xfrm>
            <a:off x="5497811" y="3327226"/>
            <a:ext cx="884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F2FA9-9944-43B3-A1FF-0B94EA1933FB}"/>
              </a:ext>
            </a:extLst>
          </p:cNvPr>
          <p:cNvSpPr txBox="1"/>
          <p:nvPr/>
        </p:nvSpPr>
        <p:spPr>
          <a:xfrm>
            <a:off x="7266673" y="1869112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x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D72F5-D888-4007-A9E4-C8194BD494A8}"/>
              </a:ext>
            </a:extLst>
          </p:cNvPr>
          <p:cNvSpPr txBox="1"/>
          <p:nvPr/>
        </p:nvSpPr>
        <p:spPr>
          <a:xfrm>
            <a:off x="2645343" y="3332174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lots of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80101-4591-498B-A244-34ABDF84BF95}"/>
              </a:ext>
            </a:extLst>
          </p:cNvPr>
          <p:cNvSpPr txBox="1"/>
          <p:nvPr/>
        </p:nvSpPr>
        <p:spPr>
          <a:xfrm>
            <a:off x="7266673" y="4762712"/>
            <a:ext cx="371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multiplied by 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0FCDF3-6868-4EC0-8660-8D664ED91A5D}"/>
              </a:ext>
            </a:extLst>
          </p:cNvPr>
          <p:cNvSpPr/>
          <p:nvPr/>
        </p:nvSpPr>
        <p:spPr>
          <a:xfrm>
            <a:off x="2242665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A76CA3-8AB6-459E-9E1B-51054A5834AD}"/>
              </a:ext>
            </a:extLst>
          </p:cNvPr>
          <p:cNvSpPr/>
          <p:nvPr/>
        </p:nvSpPr>
        <p:spPr>
          <a:xfrm>
            <a:off x="2713883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59CD92-270C-4334-839E-60D3A338E364}"/>
              </a:ext>
            </a:extLst>
          </p:cNvPr>
          <p:cNvSpPr/>
          <p:nvPr/>
        </p:nvSpPr>
        <p:spPr>
          <a:xfrm>
            <a:off x="3185101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073D10-A483-4C4C-9770-9032D85CA139}"/>
              </a:ext>
            </a:extLst>
          </p:cNvPr>
          <p:cNvSpPr/>
          <p:nvPr/>
        </p:nvSpPr>
        <p:spPr>
          <a:xfrm>
            <a:off x="3656319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21E853-664D-40A9-BFFE-6660BB1C78BD}"/>
              </a:ext>
            </a:extLst>
          </p:cNvPr>
          <p:cNvSpPr/>
          <p:nvPr/>
        </p:nvSpPr>
        <p:spPr>
          <a:xfrm>
            <a:off x="4127537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9EAECA-628B-47A8-BF05-037497E40135}"/>
              </a:ext>
            </a:extLst>
          </p:cNvPr>
          <p:cNvSpPr/>
          <p:nvPr/>
        </p:nvSpPr>
        <p:spPr>
          <a:xfrm>
            <a:off x="4598755" y="4931420"/>
            <a:ext cx="396000" cy="396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9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E41F4-2C1A-45B5-AFB4-3955EA81C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C349FA5-CAE5-44FC-8B0D-8314797EF2EE}"/>
              </a:ext>
            </a:extLst>
          </p:cNvPr>
          <p:cNvSpPr txBox="1"/>
          <p:nvPr/>
        </p:nvSpPr>
        <p:spPr>
          <a:xfrm>
            <a:off x="4276604" y="1994800"/>
            <a:ext cx="353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x 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A3E20B-E4E8-45E4-B205-8403A7180FC1}"/>
              </a:ext>
            </a:extLst>
          </p:cNvPr>
          <p:cNvSpPr txBox="1"/>
          <p:nvPr/>
        </p:nvSpPr>
        <p:spPr>
          <a:xfrm>
            <a:off x="4293237" y="3659404"/>
            <a:ext cx="353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x 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A8EF683-BF34-4F6A-A2E1-C49FC09CFC39}"/>
              </a:ext>
            </a:extLst>
          </p:cNvPr>
          <p:cNvSpPr txBox="1"/>
          <p:nvPr/>
        </p:nvSpPr>
        <p:spPr>
          <a:xfrm>
            <a:off x="4293237" y="5316163"/>
            <a:ext cx="353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x 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BD2715-DC84-4D19-95FC-D8C9DEA77D67}"/>
              </a:ext>
            </a:extLst>
          </p:cNvPr>
          <p:cNvSpPr txBox="1"/>
          <p:nvPr/>
        </p:nvSpPr>
        <p:spPr>
          <a:xfrm>
            <a:off x="7839677" y="2886098"/>
            <a:ext cx="362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lots of 4 is equal to 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40EC6ED-0709-46BF-8336-8CE56EC628EA}"/>
              </a:ext>
            </a:extLst>
          </p:cNvPr>
          <p:cNvSpPr txBox="1"/>
          <p:nvPr/>
        </p:nvSpPr>
        <p:spPr>
          <a:xfrm>
            <a:off x="7834747" y="3720959"/>
            <a:ext cx="362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lots of 5 is equal to 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5ACA530-D75A-4BD1-BC03-3A3958180524}"/>
              </a:ext>
            </a:extLst>
          </p:cNvPr>
          <p:cNvSpPr txBox="1"/>
          <p:nvPr/>
        </p:nvSpPr>
        <p:spPr>
          <a:xfrm>
            <a:off x="7813899" y="4544504"/>
            <a:ext cx="369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lots of 10 is equal to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CFB22-6653-47DC-AB7F-91FF278B275A}"/>
              </a:ext>
            </a:extLst>
          </p:cNvPr>
          <p:cNvSpPr txBox="1"/>
          <p:nvPr/>
        </p:nvSpPr>
        <p:spPr>
          <a:xfrm>
            <a:off x="310971" y="359918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A7D5D2-6245-4DE7-B71A-6B8E1CE8B13B}"/>
              </a:ext>
            </a:extLst>
          </p:cNvPr>
          <p:cNvSpPr/>
          <p:nvPr/>
        </p:nvSpPr>
        <p:spPr>
          <a:xfrm>
            <a:off x="7836107" y="2070103"/>
            <a:ext cx="3581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lots of 5 is equal to 15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D23930-4CAE-451D-A375-2340EDAC85EF}"/>
              </a:ext>
            </a:extLst>
          </p:cNvPr>
          <p:cNvSpPr/>
          <p:nvPr/>
        </p:nvSpPr>
        <p:spPr>
          <a:xfrm>
            <a:off x="7862493" y="5371542"/>
            <a:ext cx="3581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lots of 6 is equal to 18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8BB01-207F-4A8E-9B99-35568B15DB50}"/>
              </a:ext>
            </a:extLst>
          </p:cNvPr>
          <p:cNvSpPr/>
          <p:nvPr/>
        </p:nvSpPr>
        <p:spPr>
          <a:xfrm>
            <a:off x="4275869" y="4494222"/>
            <a:ext cx="359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10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F74F96-4ABA-44C1-82D9-73EACA455BC2}"/>
              </a:ext>
            </a:extLst>
          </p:cNvPr>
          <p:cNvSpPr/>
          <p:nvPr/>
        </p:nvSpPr>
        <p:spPr>
          <a:xfrm>
            <a:off x="4273450" y="2824204"/>
            <a:ext cx="359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x 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7C44DED-9EC1-4251-9A1C-442F9D1DF42C}"/>
              </a:ext>
            </a:extLst>
          </p:cNvPr>
          <p:cNvSpPr/>
          <p:nvPr/>
        </p:nvSpPr>
        <p:spPr>
          <a:xfrm>
            <a:off x="696351" y="3543772"/>
            <a:ext cx="10776855" cy="8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3BA4870-DC83-40AD-98AD-633699E4A8C9}"/>
              </a:ext>
            </a:extLst>
          </p:cNvPr>
          <p:cNvSpPr/>
          <p:nvPr/>
        </p:nvSpPr>
        <p:spPr>
          <a:xfrm>
            <a:off x="692341" y="5199798"/>
            <a:ext cx="10777518" cy="8237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A0F777F-23EF-4DC5-92B7-C3C38074D248}"/>
              </a:ext>
            </a:extLst>
          </p:cNvPr>
          <p:cNvSpPr/>
          <p:nvPr/>
        </p:nvSpPr>
        <p:spPr>
          <a:xfrm>
            <a:off x="695514" y="4368377"/>
            <a:ext cx="10776855" cy="8237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A154708-24B7-4504-B0BC-D9B20C9744BE}"/>
              </a:ext>
            </a:extLst>
          </p:cNvPr>
          <p:cNvSpPr/>
          <p:nvPr/>
        </p:nvSpPr>
        <p:spPr>
          <a:xfrm>
            <a:off x="692341" y="2716908"/>
            <a:ext cx="10776855" cy="8237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2121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1" grpId="0"/>
      <p:bldP spid="25" grpId="0"/>
      <p:bldP spid="29" grpId="0"/>
      <p:bldP spid="69" grpId="0"/>
      <p:bldP spid="98" grpId="0" animBg="1"/>
      <p:bldP spid="99" grpId="0" animBg="1"/>
      <p:bldP spid="100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4382F5-EF2B-4E34-A4BF-315DEB790B6E}"/>
              </a:ext>
            </a:extLst>
          </p:cNvPr>
          <p:cNvSpPr txBox="1"/>
          <p:nvPr/>
        </p:nvSpPr>
        <p:spPr>
          <a:xfrm>
            <a:off x="489527" y="571129"/>
            <a:ext cx="36263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GB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False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886F15-7157-4BC3-9F72-0B25FF1C29B6}"/>
              </a:ext>
            </a:extLst>
          </p:cNvPr>
          <p:cNvSpPr/>
          <p:nvPr/>
        </p:nvSpPr>
        <p:spPr>
          <a:xfrm>
            <a:off x="1818968" y="1858922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C7D89-290A-42A8-87EA-EF1C9FEFB60D}"/>
              </a:ext>
            </a:extLst>
          </p:cNvPr>
          <p:cNvSpPr/>
          <p:nvPr/>
        </p:nvSpPr>
        <p:spPr>
          <a:xfrm>
            <a:off x="1818968" y="2863548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32A51-A219-414B-A8EE-CF74518FD975}"/>
              </a:ext>
            </a:extLst>
          </p:cNvPr>
          <p:cNvSpPr txBox="1"/>
          <p:nvPr/>
        </p:nvSpPr>
        <p:spPr>
          <a:xfrm>
            <a:off x="489527" y="4946158"/>
            <a:ext cx="6999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True.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3 is the same as 5 lots of 3 or three 5s.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3 = 15 and 5 lots of 3 = 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FEFF67-AA8B-407B-9C62-15850833AD70}"/>
              </a:ext>
            </a:extLst>
          </p:cNvPr>
          <p:cNvSpPr/>
          <p:nvPr/>
        </p:nvSpPr>
        <p:spPr>
          <a:xfrm>
            <a:off x="2724720" y="580208"/>
            <a:ext cx="6999032" cy="711955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x 3 is the same as 5 lots of 3.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8A88F-D654-4436-9415-DF30C4A23F72}"/>
              </a:ext>
            </a:extLst>
          </p:cNvPr>
          <p:cNvSpPr txBox="1"/>
          <p:nvPr/>
        </p:nvSpPr>
        <p:spPr>
          <a:xfrm>
            <a:off x="1857161" y="1897527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</a:t>
            </a:r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6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4|5.6|2.5|0.9|1.2|6.2|1.1|8|1.2|1.6|11.5|1|1.2|6.3|9.4|4.3|3.7|6|6.9|11.6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47155F-801C-4927-8C61-0E5BC72969F2}"/>
</file>

<file path=customXml/itemProps2.xml><?xml version="1.0" encoding="utf-8"?>
<ds:datastoreItem xmlns:ds="http://schemas.openxmlformats.org/officeDocument/2006/customXml" ds:itemID="{6A50B590-4CEA-4784-B18E-04A7DA232F4E}"/>
</file>

<file path=customXml/itemProps3.xml><?xml version="1.0" encoding="utf-8"?>
<ds:datastoreItem xmlns:ds="http://schemas.openxmlformats.org/officeDocument/2006/customXml" ds:itemID="{B45C0D89-65EC-4C54-A42E-D6692E84244A}"/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1232</Words>
  <Application>Microsoft Office PowerPoint</Application>
  <PresentationFormat>Widescreen</PresentationFormat>
  <Paragraphs>497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Yu Gothic UI</vt:lpstr>
      <vt:lpstr>Arial</vt:lpstr>
      <vt:lpstr>Calibri</vt:lpstr>
      <vt:lpstr>Calibri Light</vt:lpstr>
      <vt:lpstr>Cambria Math</vt:lpstr>
      <vt:lpstr>Century Gothic</vt:lpstr>
      <vt:lpstr>Comic Sans MS</vt:lpstr>
      <vt:lpstr>Sassoon Infant Std</vt:lpstr>
      <vt:lpstr>Office Theme</vt:lpstr>
      <vt:lpstr>PowerPoint Presentation</vt:lpstr>
      <vt:lpstr>Starter: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 one: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4</cp:revision>
  <dcterms:created xsi:type="dcterms:W3CDTF">2021-11-14T08:27:55Z</dcterms:created>
  <dcterms:modified xsi:type="dcterms:W3CDTF">2022-01-16T16:16:37Z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