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544" r:id="rId3"/>
    <p:sldId id="460" r:id="rId4"/>
    <p:sldId id="462" r:id="rId5"/>
    <p:sldId id="464" r:id="rId6"/>
    <p:sldId id="461" r:id="rId7"/>
    <p:sldId id="463" r:id="rId8"/>
    <p:sldId id="442" r:id="rId9"/>
    <p:sldId id="447" r:id="rId10"/>
    <p:sldId id="543" r:id="rId11"/>
    <p:sldId id="569" r:id="rId12"/>
    <p:sldId id="365" r:id="rId13"/>
    <p:sldId id="379" r:id="rId14"/>
    <p:sldId id="390" r:id="rId15"/>
    <p:sldId id="398" r:id="rId16"/>
    <p:sldId id="382" r:id="rId17"/>
    <p:sldId id="399" r:id="rId18"/>
    <p:sldId id="367" r:id="rId19"/>
    <p:sldId id="400" r:id="rId20"/>
    <p:sldId id="366" r:id="rId21"/>
    <p:sldId id="401" r:id="rId22"/>
    <p:sldId id="402" r:id="rId23"/>
    <p:sldId id="409" r:id="rId24"/>
    <p:sldId id="410" r:id="rId25"/>
    <p:sldId id="411" r:id="rId26"/>
    <p:sldId id="412" r:id="rId27"/>
    <p:sldId id="413" r:id="rId28"/>
    <p:sldId id="378" r:id="rId29"/>
    <p:sldId id="408" r:id="rId30"/>
    <p:sldId id="5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coconut-odd-or-ev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kern="12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https://www.topmarks.co.uk/learning-to-count/coconut-odd-or-even</a:t>
            </a:r>
            <a:r>
              <a:rPr lang="en-GB" sz="1800" kern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6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 you find out if X is an odd or even number?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 we know if a number is odd or even? What shows us?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06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5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8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ltiply-x-cancel-abort-sign-30337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identify odd and even numbers.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what makes a number even or odd.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sort numbers in to odd and even groups.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answer problem solving questions.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975" y="865385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2 digits by 1 digit.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23176"/>
            <a:ext cx="5183188" cy="43186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repeated addition to support my learning.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the times tables I know to complete double digit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596087" y="2099422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84114-63BF-4BD7-8CA8-38F0EB9ED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2" t="15017" r="34256" b="13742"/>
          <a:stretch/>
        </p:blipFill>
        <p:spPr>
          <a:xfrm>
            <a:off x="1946343" y="1239718"/>
            <a:ext cx="4149657" cy="54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EF0C-8728-4E1F-A61C-6D977653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311"/>
            <a:ext cx="10515600" cy="5223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Can we recall our 3 times tables?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Now our 4 times tables?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Now our 8 times tables?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F27A6F5-59F6-45D6-AC85-BE6ECD7A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154"/>
            <a:ext cx="1920933" cy="191493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E5E69F4-FA67-4395-ADFB-6DA4D779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71067" y="4947224"/>
            <a:ext cx="1920933" cy="1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multiplication to the repeated addition.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2598351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2598351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2598351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2598351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7174178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7174178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7174178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7174178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multiplication to the repeated addition.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33963-791E-49A5-A2D3-B635C85D392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17825" y="1987572"/>
            <a:ext cx="2156353" cy="1018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1BB341-AE11-4ABC-A4E6-86CCBBB725EF}"/>
              </a:ext>
            </a:extLst>
          </p:cNvPr>
          <p:cNvCxnSpPr>
            <a:cxnSpLocks/>
          </p:cNvCxnSpPr>
          <p:nvPr/>
        </p:nvCxnSpPr>
        <p:spPr>
          <a:xfrm>
            <a:off x="5017824" y="2980781"/>
            <a:ext cx="2156353" cy="2088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A1ACE0-C5C7-4ABB-B6A9-75C069792D4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017825" y="2023788"/>
            <a:ext cx="2156352" cy="1994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245813-7593-40AA-9B1A-3B539CD78DEF}"/>
              </a:ext>
            </a:extLst>
          </p:cNvPr>
          <p:cNvCxnSpPr>
            <a:cxnSpLocks/>
          </p:cNvCxnSpPr>
          <p:nvPr/>
        </p:nvCxnSpPr>
        <p:spPr>
          <a:xfrm flipV="1">
            <a:off x="4904198" y="4031506"/>
            <a:ext cx="2269978" cy="1074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2598351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2598351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2598351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2598351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7174178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7174178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7174178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7174178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</p:spTree>
    <p:extLst>
      <p:ext uri="{BB962C8B-B14F-4D97-AF65-F5344CB8AC3E}">
        <p14:creationId xmlns:p14="http://schemas.microsoft.com/office/powerpoint/2010/main" val="186941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/>
        </p:nvGraphicFramePr>
        <p:xfrm>
          <a:off x="4594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/>
        </p:nvGraphicFramePr>
        <p:xfrm>
          <a:off x="3993540" y="4471263"/>
          <a:ext cx="4204923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2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/>
        </p:nvGraphicFramePr>
        <p:xfrm>
          <a:off x="4594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/>
        </p:nvGraphicFramePr>
        <p:xfrm>
          <a:off x="3993540" y="4471263"/>
          <a:ext cx="4204923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01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/>
        </p:nvGraphicFramePr>
        <p:xfrm>
          <a:off x="4378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6849114" y="1990894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5005424" y="2016061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/>
        </p:nvGraphicFramePr>
        <p:xfrm>
          <a:off x="4104954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2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/>
        </p:nvGraphicFramePr>
        <p:xfrm>
          <a:off x="4378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6849114" y="1990894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5005424" y="2016061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/>
        </p:nvGraphicFramePr>
        <p:xfrm>
          <a:off x="4104954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6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24 x 2 = 48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/>
        </p:nvGraphicFramePr>
        <p:xfrm>
          <a:off x="6890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55EC9B98-FD78-4A59-B1BF-0248553F4C8E}"/>
              </a:ext>
            </a:extLst>
          </p:cNvPr>
          <p:cNvSpPr/>
          <p:nvPr/>
        </p:nvSpPr>
        <p:spPr>
          <a:xfrm>
            <a:off x="3663039" y="1408342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204ACD-65E6-4705-89A1-84865BF595A1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166849" y="2160247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64234-46D9-409E-92CF-682EBBA39218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2901758" y="2160247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551C44F-0C7A-4BFC-9B9E-41C5529371AD}"/>
              </a:ext>
            </a:extLst>
          </p:cNvPr>
          <p:cNvSpPr/>
          <p:nvPr/>
        </p:nvSpPr>
        <p:spPr>
          <a:xfrm>
            <a:off x="1991953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565BFF-23C6-44A9-9C69-6553F5276796}"/>
              </a:ext>
            </a:extLst>
          </p:cNvPr>
          <p:cNvSpPr/>
          <p:nvPr/>
        </p:nvSpPr>
        <p:spPr>
          <a:xfrm>
            <a:off x="4949885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7C3DB-EC1C-40A8-94C6-77D739BCA944}"/>
              </a:ext>
            </a:extLst>
          </p:cNvPr>
          <p:cNvGrpSpPr/>
          <p:nvPr/>
        </p:nvGrpSpPr>
        <p:grpSpPr>
          <a:xfrm>
            <a:off x="2267407" y="3911385"/>
            <a:ext cx="1318343" cy="1325033"/>
            <a:chOff x="868535" y="3834381"/>
            <a:chExt cx="1318343" cy="132503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9C56C3-F18F-4386-BB3F-FB4229ADF736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7A63A0-6B47-40DA-9554-2A49ACD4C7EC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16B867-20BE-443D-B962-BFF52B61706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8F8D32-F580-4C90-9F7D-BAC9F31E74F5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D061E8-7B5D-4807-BB89-C1EF7A0DF21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A9581C9-3CE2-4899-B448-ACF628BFD0CE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E77B03-CC0E-485A-B554-8036021F6771}"/>
              </a:ext>
            </a:extLst>
          </p:cNvPr>
          <p:cNvGrpSpPr/>
          <p:nvPr/>
        </p:nvGrpSpPr>
        <p:grpSpPr>
          <a:xfrm>
            <a:off x="5211138" y="3911385"/>
            <a:ext cx="1318343" cy="1325033"/>
            <a:chOff x="868535" y="3834381"/>
            <a:chExt cx="1318343" cy="13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DBFDC3D-372F-41AC-A911-9B463B6FB29E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47CBDE1-D001-41EB-AAC9-A88FC651978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487E25-0905-489D-BA6E-407CD768C25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BFE2EC-7580-448E-BDCA-FCDC4D37018A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962055-B5DD-4652-9C4B-1936274840E0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625761-445B-465A-B661-959AEA3C07DA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16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24 x 2 = 48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/>
        </p:nvGraphicFramePr>
        <p:xfrm>
          <a:off x="6890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4E3134A-CE1D-43C9-9B22-ECB822A5BF34}"/>
              </a:ext>
            </a:extLst>
          </p:cNvPr>
          <p:cNvSpPr/>
          <p:nvPr/>
        </p:nvSpPr>
        <p:spPr>
          <a:xfrm>
            <a:off x="3663039" y="1408342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F1CEAC-8493-4B36-9156-1EB60AF89604}"/>
              </a:ext>
            </a:extLst>
          </p:cNvPr>
          <p:cNvCxnSpPr>
            <a:cxnSpLocks/>
            <a:stCxn id="26" idx="6"/>
            <a:endCxn id="30" idx="0"/>
          </p:cNvCxnSpPr>
          <p:nvPr/>
        </p:nvCxnSpPr>
        <p:spPr>
          <a:xfrm>
            <a:off x="5166849" y="2160247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E52051-32BF-4319-BA0C-6E718FD14154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2901758" y="2160247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5A3F81D-DF3E-4679-B665-EFFD9825F581}"/>
              </a:ext>
            </a:extLst>
          </p:cNvPr>
          <p:cNvSpPr/>
          <p:nvPr/>
        </p:nvSpPr>
        <p:spPr>
          <a:xfrm>
            <a:off x="1991953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0EEEF4-5F49-4EAB-B403-7E0618B41038}"/>
              </a:ext>
            </a:extLst>
          </p:cNvPr>
          <p:cNvSpPr/>
          <p:nvPr/>
        </p:nvSpPr>
        <p:spPr>
          <a:xfrm>
            <a:off x="4949885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86518-6265-433D-A845-8189CB4D1D12}"/>
              </a:ext>
            </a:extLst>
          </p:cNvPr>
          <p:cNvGrpSpPr/>
          <p:nvPr/>
        </p:nvGrpSpPr>
        <p:grpSpPr>
          <a:xfrm>
            <a:off x="2267407" y="3911385"/>
            <a:ext cx="1318343" cy="1325033"/>
            <a:chOff x="868535" y="3834381"/>
            <a:chExt cx="1318343" cy="13250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488635-ACBB-4E4C-81F9-7993ED917881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4CE56D-F816-467A-937F-1292417F9A0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122166-1AF2-4470-921D-0879C1C04CB6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D8E9C5-1700-49E4-928F-209005055D1B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D5F169-618D-4F13-8750-603FDCAD68EC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66C347-F335-4E4F-BA63-F63BF253D38B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6213D-70C0-4B45-AB74-9378C6DC3966}"/>
              </a:ext>
            </a:extLst>
          </p:cNvPr>
          <p:cNvGrpSpPr/>
          <p:nvPr/>
        </p:nvGrpSpPr>
        <p:grpSpPr>
          <a:xfrm>
            <a:off x="5211138" y="3911385"/>
            <a:ext cx="1318343" cy="1325033"/>
            <a:chOff x="868535" y="3834381"/>
            <a:chExt cx="1318343" cy="132503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F402F6-751F-4972-A5E0-A96F39DDAB5B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9A10966-B555-4AF2-9D30-10FDCBBDEB9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7200BE-463A-4F88-BF85-842CB738B2E3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1B318-4A0E-46BF-BBB8-A547CEB3F372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54B403-CBEA-4A99-A5BC-7FCD7C5E074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AD2552-3303-4CFA-BC34-15E7647FBDF5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25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2DBD1-0EE9-4981-B85D-77A5BD1E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49" y="256381"/>
            <a:ext cx="5157787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Starter: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E8CA7-2331-4519-A287-CC0877964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949" y="2083349"/>
            <a:ext cx="5997575" cy="3371989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45518D-3E42-434C-B151-2C375121E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3842"/>
            <a:ext cx="5183188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Starter: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8A5F3-42B2-4BFC-B67E-7961C5D27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81599-5E8C-4366-B492-61468478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94" t="15736" r="34096" b="9726"/>
          <a:stretch/>
        </p:blipFill>
        <p:spPr>
          <a:xfrm>
            <a:off x="7269771" y="1107754"/>
            <a:ext cx="4085617" cy="51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numbers below complete the calculation.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/>
        </p:nvGraphicFramePr>
        <p:xfrm>
          <a:off x="3396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/>
        </p:nvGraphicFramePr>
        <p:xfrm>
          <a:off x="3846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/>
        </p:nvGraphicFramePr>
        <p:xfrm>
          <a:off x="3809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4499859" y="4304325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839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numbers below complete the calculation.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/>
        </p:nvGraphicFramePr>
        <p:xfrm>
          <a:off x="3396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/>
        </p:nvGraphicFramePr>
        <p:xfrm>
          <a:off x="3846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/>
        </p:nvGraphicFramePr>
        <p:xfrm>
          <a:off x="3809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4499859" y="4304325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07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24E4883-D9A5-4E05-9379-37CDCE3BE283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2DEB21A-81BB-4C1E-BA2E-ADB81B81B00B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5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444DB-FAA6-4D7F-89A6-6856EAC7DD1F}"/>
              </a:ext>
            </a:extLst>
          </p:cNvPr>
          <p:cNvSpPr/>
          <p:nvPr/>
        </p:nvSpPr>
        <p:spPr>
          <a:xfrm>
            <a:off x="1796642" y="4888701"/>
            <a:ext cx="7369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Blake is correct. Brooke is incorrect because…</a:t>
            </a:r>
            <a:endParaRPr lang="en-GB" sz="24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808F18-BAAE-48A8-B311-707FAA32C8E3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98D92E3-923E-466A-BBE2-9854FCAB3053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4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444DB-FAA6-4D7F-89A6-6856EAC7DD1F}"/>
              </a:ext>
            </a:extLst>
          </p:cNvPr>
          <p:cNvSpPr/>
          <p:nvPr/>
        </p:nvSpPr>
        <p:spPr>
          <a:xfrm>
            <a:off x="1796642" y="4888701"/>
            <a:ext cx="8598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Blake is correct. Brooke is incorrect because she has added the numbers together instead of multiplying them. 31 x 2 = 62.</a:t>
            </a:r>
          </a:p>
          <a:p>
            <a:pPr defTabSz="514350">
              <a:defRPr/>
            </a:pPr>
            <a:endParaRPr lang="en-GB" sz="24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FC6437-5CD3-4C4D-A4DF-62FE95F75CE8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A9873E-6216-4551-9631-D46B626E84D8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74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</p:spTree>
    <p:extLst>
      <p:ext uri="{BB962C8B-B14F-4D97-AF65-F5344CB8AC3E}">
        <p14:creationId xmlns:p14="http://schemas.microsoft.com/office/powerpoint/2010/main" val="339048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1AD37-2BC7-40E4-94CD-4D409DBCD0A5}"/>
              </a:ext>
            </a:extLst>
          </p:cNvPr>
          <p:cNvSpPr/>
          <p:nvPr/>
        </p:nvSpPr>
        <p:spPr>
          <a:xfrm>
            <a:off x="1796642" y="45799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 is 12 because…</a:t>
            </a:r>
          </a:p>
        </p:txBody>
      </p:sp>
    </p:spTree>
    <p:extLst>
      <p:ext uri="{BB962C8B-B14F-4D97-AF65-F5344CB8AC3E}">
        <p14:creationId xmlns:p14="http://schemas.microsoft.com/office/powerpoint/2010/main" val="259054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1AD37-2BC7-40E4-94CD-4D409DBCD0A5}"/>
              </a:ext>
            </a:extLst>
          </p:cNvPr>
          <p:cNvSpPr/>
          <p:nvPr/>
        </p:nvSpPr>
        <p:spPr>
          <a:xfrm>
            <a:off x="1796642" y="4579965"/>
            <a:ext cx="80744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number is 12 because 3 x 12 = 36.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0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and solve a calculation using the digit cards below.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4880498" y="5193318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0969B0-71D0-420B-B909-41E583EC334D}"/>
              </a:ext>
            </a:extLst>
          </p:cNvPr>
          <p:cNvGraphicFramePr>
            <a:graphicFrameLocks noGrp="1"/>
          </p:cNvGraphicFramePr>
          <p:nvPr/>
        </p:nvGraphicFramePr>
        <p:xfrm>
          <a:off x="5016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CBEA404-19B9-44C4-BF7B-0AFABA014DAB}"/>
              </a:ext>
            </a:extLst>
          </p:cNvPr>
          <p:cNvSpPr/>
          <p:nvPr/>
        </p:nvSpPr>
        <p:spPr>
          <a:xfrm>
            <a:off x="6534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1C625-7FC5-41C9-A60F-86CB498E72BE}"/>
              </a:ext>
            </a:extLst>
          </p:cNvPr>
          <p:cNvSpPr/>
          <p:nvPr/>
        </p:nvSpPr>
        <p:spPr>
          <a:xfrm>
            <a:off x="5832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D9E3BB-885A-4C6F-A47B-67A7C5A47F54}"/>
              </a:ext>
            </a:extLst>
          </p:cNvPr>
          <p:cNvSpPr/>
          <p:nvPr/>
        </p:nvSpPr>
        <p:spPr>
          <a:xfrm>
            <a:off x="6534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6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and solve a calculation using the digit cards below.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4880498" y="5193318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A94701-092C-4222-8D38-52407D2E8426}"/>
              </a:ext>
            </a:extLst>
          </p:cNvPr>
          <p:cNvGraphicFramePr>
            <a:graphicFrameLocks noGrp="1"/>
          </p:cNvGraphicFramePr>
          <p:nvPr/>
        </p:nvGraphicFramePr>
        <p:xfrm>
          <a:off x="5016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24FFAC5-91B5-441B-8F19-751F9870EB89}"/>
              </a:ext>
            </a:extLst>
          </p:cNvPr>
          <p:cNvSpPr/>
          <p:nvPr/>
        </p:nvSpPr>
        <p:spPr>
          <a:xfrm>
            <a:off x="6534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25A0B-153B-45E4-A33B-5AD9D58B8B13}"/>
              </a:ext>
            </a:extLst>
          </p:cNvPr>
          <p:cNvSpPr/>
          <p:nvPr/>
        </p:nvSpPr>
        <p:spPr>
          <a:xfrm>
            <a:off x="5832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12859-288D-468A-AE5B-9E5AD9151964}"/>
              </a:ext>
            </a:extLst>
          </p:cNvPr>
          <p:cNvSpPr/>
          <p:nvPr/>
        </p:nvSpPr>
        <p:spPr>
          <a:xfrm>
            <a:off x="6534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847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05832" y="238637"/>
            <a:ext cx="834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the numbers under the correct heading.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C13FA2-1577-4728-9BD5-7F9661B7E178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070311"/>
          <a:ext cx="8128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66490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57533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Odd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Even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5846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46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B74075-5248-490D-B44C-12F52CBC7CFA}"/>
              </a:ext>
            </a:extLst>
          </p:cNvPr>
          <p:cNvSpPr txBox="1"/>
          <p:nvPr/>
        </p:nvSpPr>
        <p:spPr>
          <a:xfrm>
            <a:off x="1948020" y="5153389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80FBB-8C08-4D75-943B-BD015041F9DC}"/>
              </a:ext>
            </a:extLst>
          </p:cNvPr>
          <p:cNvSpPr txBox="1"/>
          <p:nvPr/>
        </p:nvSpPr>
        <p:spPr>
          <a:xfrm>
            <a:off x="3453359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9274F-9CCE-45A4-9C34-26EA0FF7E98A}"/>
              </a:ext>
            </a:extLst>
          </p:cNvPr>
          <p:cNvSpPr txBox="1"/>
          <p:nvPr/>
        </p:nvSpPr>
        <p:spPr>
          <a:xfrm>
            <a:off x="4958698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81D1B-3FC2-4EF0-B390-CC2FFDECB0D5}"/>
              </a:ext>
            </a:extLst>
          </p:cNvPr>
          <p:cNvSpPr txBox="1"/>
          <p:nvPr/>
        </p:nvSpPr>
        <p:spPr>
          <a:xfrm>
            <a:off x="6464037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02FC8-9630-4FE7-8FFD-52A5DBA23267}"/>
              </a:ext>
            </a:extLst>
          </p:cNvPr>
          <p:cNvSpPr txBox="1"/>
          <p:nvPr/>
        </p:nvSpPr>
        <p:spPr>
          <a:xfrm>
            <a:off x="7969376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A741B-6BDA-419F-B422-03D2FAAEDFE8}"/>
              </a:ext>
            </a:extLst>
          </p:cNvPr>
          <p:cNvSpPr txBox="1"/>
          <p:nvPr/>
        </p:nvSpPr>
        <p:spPr>
          <a:xfrm>
            <a:off x="1948020" y="584386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DF0B7-9CF2-4D3D-8208-D6125B963CC1}"/>
              </a:ext>
            </a:extLst>
          </p:cNvPr>
          <p:cNvSpPr txBox="1"/>
          <p:nvPr/>
        </p:nvSpPr>
        <p:spPr>
          <a:xfrm>
            <a:off x="3453359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F4024-7DFF-48E3-ADC0-D75694678ECB}"/>
              </a:ext>
            </a:extLst>
          </p:cNvPr>
          <p:cNvSpPr txBox="1"/>
          <p:nvPr/>
        </p:nvSpPr>
        <p:spPr>
          <a:xfrm>
            <a:off x="4958698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3D88C-3B7C-4189-B57D-B1492286C29A}"/>
              </a:ext>
            </a:extLst>
          </p:cNvPr>
          <p:cNvSpPr txBox="1"/>
          <p:nvPr/>
        </p:nvSpPr>
        <p:spPr>
          <a:xfrm>
            <a:off x="6464037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956B5E-2FC8-4923-B687-31BC91EF7A62}"/>
              </a:ext>
            </a:extLst>
          </p:cNvPr>
          <p:cNvSpPr txBox="1"/>
          <p:nvPr/>
        </p:nvSpPr>
        <p:spPr>
          <a:xfrm>
            <a:off x="7969376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EDB0B6-41D0-4125-A162-8A776B4A5F19}"/>
              </a:ext>
            </a:extLst>
          </p:cNvPr>
          <p:cNvSpPr txBox="1"/>
          <p:nvPr/>
        </p:nvSpPr>
        <p:spPr>
          <a:xfrm>
            <a:off x="9474715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A2078-CDE2-4F99-9BBB-19BCDC79993F}"/>
              </a:ext>
            </a:extLst>
          </p:cNvPr>
          <p:cNvSpPr txBox="1"/>
          <p:nvPr/>
        </p:nvSpPr>
        <p:spPr>
          <a:xfrm>
            <a:off x="9469532" y="584386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153616-1BE4-47AE-AAFB-8EE968E3EE7B}"/>
              </a:ext>
            </a:extLst>
          </p:cNvPr>
          <p:cNvSpPr txBox="1"/>
          <p:nvPr/>
        </p:nvSpPr>
        <p:spPr>
          <a:xfrm>
            <a:off x="2778440" y="190198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0D6E0D-CDA0-4C27-B44A-7F6DAA3D9334}"/>
              </a:ext>
            </a:extLst>
          </p:cNvPr>
          <p:cNvSpPr txBox="1"/>
          <p:nvPr/>
        </p:nvSpPr>
        <p:spPr>
          <a:xfrm>
            <a:off x="4476204" y="394139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D06D7E-1756-42FB-BA12-D280F0F55FA3}"/>
              </a:ext>
            </a:extLst>
          </p:cNvPr>
          <p:cNvSpPr txBox="1"/>
          <p:nvPr/>
        </p:nvSpPr>
        <p:spPr>
          <a:xfrm>
            <a:off x="857234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ADC4E1-597E-4488-AE54-DDFAD401395F}"/>
              </a:ext>
            </a:extLst>
          </p:cNvPr>
          <p:cNvSpPr txBox="1"/>
          <p:nvPr/>
        </p:nvSpPr>
        <p:spPr>
          <a:xfrm>
            <a:off x="6874585" y="1901983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1AC3FB-C2FD-4BDF-88A2-E8131B27C460}"/>
              </a:ext>
            </a:extLst>
          </p:cNvPr>
          <p:cNvSpPr txBox="1"/>
          <p:nvPr/>
        </p:nvSpPr>
        <p:spPr>
          <a:xfrm>
            <a:off x="8572349" y="190198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E06A4-875B-4A5A-BE9E-B07E89DA0D2E}"/>
              </a:ext>
            </a:extLst>
          </p:cNvPr>
          <p:cNvSpPr txBox="1"/>
          <p:nvPr/>
        </p:nvSpPr>
        <p:spPr>
          <a:xfrm>
            <a:off x="8572349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5483B8-2358-4B34-9E42-31AAEF039AAC}"/>
              </a:ext>
            </a:extLst>
          </p:cNvPr>
          <p:cNvSpPr txBox="1"/>
          <p:nvPr/>
        </p:nvSpPr>
        <p:spPr>
          <a:xfrm>
            <a:off x="6874585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2E16-19E9-4103-803F-741E8B900297}"/>
              </a:ext>
            </a:extLst>
          </p:cNvPr>
          <p:cNvSpPr txBox="1"/>
          <p:nvPr/>
        </p:nvSpPr>
        <p:spPr>
          <a:xfrm>
            <a:off x="4476204" y="190198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C7511B-E8BF-455F-90B3-D18AE87FD3E7}"/>
              </a:ext>
            </a:extLst>
          </p:cNvPr>
          <p:cNvSpPr txBox="1"/>
          <p:nvPr/>
        </p:nvSpPr>
        <p:spPr>
          <a:xfrm>
            <a:off x="2775539" y="292021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972EE-5BBC-4D43-85B1-E69A4F74ADEE}"/>
              </a:ext>
            </a:extLst>
          </p:cNvPr>
          <p:cNvSpPr txBox="1"/>
          <p:nvPr/>
        </p:nvSpPr>
        <p:spPr>
          <a:xfrm>
            <a:off x="6874585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AD55B9-FE04-4C81-88E3-33244FB143B3}"/>
              </a:ext>
            </a:extLst>
          </p:cNvPr>
          <p:cNvSpPr txBox="1"/>
          <p:nvPr/>
        </p:nvSpPr>
        <p:spPr>
          <a:xfrm>
            <a:off x="277553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6B4A3A-D163-4E9E-8D4D-D4336A9B68EA}"/>
              </a:ext>
            </a:extLst>
          </p:cNvPr>
          <p:cNvSpPr txBox="1"/>
          <p:nvPr/>
        </p:nvSpPr>
        <p:spPr>
          <a:xfrm>
            <a:off x="4476204" y="292021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41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36CC-389B-4CD9-A182-3E99D859A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0" t="16437" r="34734" b="6362"/>
          <a:stretch/>
        </p:blipFill>
        <p:spPr>
          <a:xfrm>
            <a:off x="3909706" y="1128410"/>
            <a:ext cx="387160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numbers are even?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36EE-3FEA-4AB0-AA91-C41A9210E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4" b="12239"/>
          <a:stretch/>
        </p:blipFill>
        <p:spPr>
          <a:xfrm>
            <a:off x="1331872" y="684600"/>
            <a:ext cx="9170861" cy="59327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368B5-5A4A-4FD8-AC97-BF0307E0B06B}"/>
              </a:ext>
            </a:extLst>
          </p:cNvPr>
          <p:cNvSpPr txBox="1"/>
          <p:nvPr/>
        </p:nvSpPr>
        <p:spPr>
          <a:xfrm>
            <a:off x="1689266" y="3956092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58          25          3          10          7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B21-0ADF-4B9C-9358-44E26F4D4AA5}"/>
              </a:ext>
            </a:extLst>
          </p:cNvPr>
          <p:cNvSpPr txBox="1"/>
          <p:nvPr/>
        </p:nvSpPr>
        <p:spPr>
          <a:xfrm>
            <a:off x="1689266" y="1668592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15         1          60         19         22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CDB8A-FD32-45E4-A9FD-783C9628969F}"/>
              </a:ext>
            </a:extLst>
          </p:cNvPr>
          <p:cNvSpPr txBox="1"/>
          <p:nvPr/>
        </p:nvSpPr>
        <p:spPr>
          <a:xfrm>
            <a:off x="1689266" y="2815265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40          29          50          9          5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17CE0-272B-4A42-A969-79229F964C0A}"/>
              </a:ext>
            </a:extLst>
          </p:cNvPr>
          <p:cNvSpPr txBox="1"/>
          <p:nvPr/>
        </p:nvSpPr>
        <p:spPr>
          <a:xfrm>
            <a:off x="1689265" y="5096919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55"/>
            </a:pPr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 30          87         12        11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8F6593-56C5-49C4-B713-14709F1E31E8}"/>
              </a:ext>
            </a:extLst>
          </p:cNvPr>
          <p:cNvSpPr/>
          <p:nvPr/>
        </p:nvSpPr>
        <p:spPr>
          <a:xfrm>
            <a:off x="5352654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DA610C-DA5F-41DD-B792-21D19502984F}"/>
              </a:ext>
            </a:extLst>
          </p:cNvPr>
          <p:cNvSpPr/>
          <p:nvPr/>
        </p:nvSpPr>
        <p:spPr>
          <a:xfrm>
            <a:off x="8585712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9E4BFB-041F-47A8-B3C1-5055D4D9B2C4}"/>
              </a:ext>
            </a:extLst>
          </p:cNvPr>
          <p:cNvSpPr/>
          <p:nvPr/>
        </p:nvSpPr>
        <p:spPr>
          <a:xfrm>
            <a:off x="5716449" y="263548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3AB0D-210D-44B3-84BA-B2D37754C3F0}"/>
              </a:ext>
            </a:extLst>
          </p:cNvPr>
          <p:cNvSpPr/>
          <p:nvPr/>
        </p:nvSpPr>
        <p:spPr>
          <a:xfrm>
            <a:off x="2222521" y="264531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B521AE-621F-4532-A0AC-45748658D6AE}"/>
              </a:ext>
            </a:extLst>
          </p:cNvPr>
          <p:cNvSpPr/>
          <p:nvPr/>
        </p:nvSpPr>
        <p:spPr>
          <a:xfrm>
            <a:off x="2242185" y="3783917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3B285D-ED30-447A-A831-FD86DE54D55A}"/>
              </a:ext>
            </a:extLst>
          </p:cNvPr>
          <p:cNvSpPr/>
          <p:nvPr/>
        </p:nvSpPr>
        <p:spPr>
          <a:xfrm>
            <a:off x="7229948" y="378566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EBBDBD-AFBC-41E7-9148-BA1D86623938}"/>
              </a:ext>
            </a:extLst>
          </p:cNvPr>
          <p:cNvSpPr/>
          <p:nvPr/>
        </p:nvSpPr>
        <p:spPr>
          <a:xfrm>
            <a:off x="7318438" y="4922663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046C38-C409-4262-BD85-3805E48FB4FB}"/>
              </a:ext>
            </a:extLst>
          </p:cNvPr>
          <p:cNvSpPr/>
          <p:nvPr/>
        </p:nvSpPr>
        <p:spPr>
          <a:xfrm>
            <a:off x="3947682" y="492266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69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541937" y="241061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39?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27? _______________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9D513-2F97-4F13-B832-0EA2E4734278}"/>
              </a:ext>
            </a:extLst>
          </p:cNvPr>
          <p:cNvSpPr txBox="1"/>
          <p:nvPr/>
        </p:nvSpPr>
        <p:spPr>
          <a:xfrm>
            <a:off x="1896953" y="1666384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8F8A-BD35-4672-BF44-2F46C3456D16}"/>
              </a:ext>
            </a:extLst>
          </p:cNvPr>
          <p:cNvSpPr txBox="1"/>
          <p:nvPr/>
        </p:nvSpPr>
        <p:spPr>
          <a:xfrm>
            <a:off x="1896953" y="2657107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B97C6-8FE7-4FCD-930E-2B29B1769C53}"/>
              </a:ext>
            </a:extLst>
          </p:cNvPr>
          <p:cNvSpPr txBox="1"/>
          <p:nvPr/>
        </p:nvSpPr>
        <p:spPr>
          <a:xfrm>
            <a:off x="1896952" y="364783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1C3F7-1AAF-4864-AFA7-FFE82DD6DC74}"/>
              </a:ext>
            </a:extLst>
          </p:cNvPr>
          <p:cNvSpPr txBox="1"/>
          <p:nvPr/>
        </p:nvSpPr>
        <p:spPr>
          <a:xfrm>
            <a:off x="1896952" y="463035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8541-BF30-4057-8D6E-72CA8DC414BE}"/>
              </a:ext>
            </a:extLst>
          </p:cNvPr>
          <p:cNvSpPr txBox="1"/>
          <p:nvPr/>
        </p:nvSpPr>
        <p:spPr>
          <a:xfrm>
            <a:off x="1896952" y="5574982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1C1-AACA-465C-8B24-F024E8EF9B4A}"/>
              </a:ext>
            </a:extLst>
          </p:cNvPr>
          <p:cNvSpPr/>
          <p:nvPr/>
        </p:nvSpPr>
        <p:spPr>
          <a:xfrm>
            <a:off x="414118" y="322908"/>
            <a:ext cx="622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Are these numbers odd or even?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36945-D264-4A3C-B21F-BE53C9155422}"/>
              </a:ext>
            </a:extLst>
          </p:cNvPr>
          <p:cNvSpPr txBox="1"/>
          <p:nvPr/>
        </p:nvSpPr>
        <p:spPr>
          <a:xfrm>
            <a:off x="6232022" y="241060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54?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28?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36? 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33E5D-5844-4A15-A4EA-838E1BF3C55B}"/>
              </a:ext>
            </a:extLst>
          </p:cNvPr>
          <p:cNvSpPr txBox="1"/>
          <p:nvPr/>
        </p:nvSpPr>
        <p:spPr>
          <a:xfrm>
            <a:off x="7587038" y="1666383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9DB6E-D4DA-4600-B1DD-F507E0F4B14A}"/>
              </a:ext>
            </a:extLst>
          </p:cNvPr>
          <p:cNvSpPr txBox="1"/>
          <p:nvPr/>
        </p:nvSpPr>
        <p:spPr>
          <a:xfrm>
            <a:off x="7587038" y="2657106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F89E7-2F14-4DDB-91FA-5C9AA85128BD}"/>
              </a:ext>
            </a:extLst>
          </p:cNvPr>
          <p:cNvSpPr txBox="1"/>
          <p:nvPr/>
        </p:nvSpPr>
        <p:spPr>
          <a:xfrm>
            <a:off x="7587037" y="3647829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517AC-1CDF-4E5D-89FB-0616B0482AC0}"/>
              </a:ext>
            </a:extLst>
          </p:cNvPr>
          <p:cNvSpPr txBox="1"/>
          <p:nvPr/>
        </p:nvSpPr>
        <p:spPr>
          <a:xfrm>
            <a:off x="7587037" y="463035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97155-E233-456F-8A26-E3D19A2C31FD}"/>
              </a:ext>
            </a:extLst>
          </p:cNvPr>
          <p:cNvSpPr txBox="1"/>
          <p:nvPr/>
        </p:nvSpPr>
        <p:spPr>
          <a:xfrm>
            <a:off x="7587037" y="557498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859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D1FB-49FC-42A0-8CE6-E18612E1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B6D15E4-C2E5-4ECF-9576-4F5C676A3049}"/>
              </a:ext>
            </a:extLst>
          </p:cNvPr>
          <p:cNvSpPr/>
          <p:nvPr/>
        </p:nvSpPr>
        <p:spPr>
          <a:xfrm rot="20197332">
            <a:off x="4583951" y="4222837"/>
            <a:ext cx="808451" cy="839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E503CA-6262-43E1-A4C3-32B4B27D2770}"/>
              </a:ext>
            </a:extLst>
          </p:cNvPr>
          <p:cNvSpPr/>
          <p:nvPr/>
        </p:nvSpPr>
        <p:spPr>
          <a:xfrm rot="1333447">
            <a:off x="1089542" y="3344993"/>
            <a:ext cx="2070608" cy="2839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6E8044-B619-41DB-B0B0-A6BD0936CAE2}"/>
              </a:ext>
            </a:extLst>
          </p:cNvPr>
          <p:cNvSpPr/>
          <p:nvPr/>
        </p:nvSpPr>
        <p:spPr>
          <a:xfrm rot="1333447">
            <a:off x="5790945" y="1159362"/>
            <a:ext cx="1311536" cy="1547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98E5708-D462-4BB9-A967-A4F807B424EA}"/>
              </a:ext>
            </a:extLst>
          </p:cNvPr>
          <p:cNvSpPr/>
          <p:nvPr/>
        </p:nvSpPr>
        <p:spPr>
          <a:xfrm rot="20197332">
            <a:off x="8919052" y="901196"/>
            <a:ext cx="1485096" cy="20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B75C4-4241-4BE7-801D-ADA6C1985638}"/>
              </a:ext>
            </a:extLst>
          </p:cNvPr>
          <p:cNvSpPr txBox="1"/>
          <p:nvPr/>
        </p:nvSpPr>
        <p:spPr>
          <a:xfrm>
            <a:off x="343155" y="229306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frames are odd? </a:t>
            </a:r>
          </a:p>
        </p:txBody>
      </p:sp>
    </p:spTree>
    <p:extLst>
      <p:ext uri="{BB962C8B-B14F-4D97-AF65-F5344CB8AC3E}">
        <p14:creationId xmlns:p14="http://schemas.microsoft.com/office/powerpoint/2010/main" val="1938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68B62-F14C-4109-841D-91A78A906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A781BC4-63B3-4B09-A418-3679952112BC}"/>
              </a:ext>
            </a:extLst>
          </p:cNvPr>
          <p:cNvSpPr/>
          <p:nvPr/>
        </p:nvSpPr>
        <p:spPr>
          <a:xfrm>
            <a:off x="3452972" y="3686570"/>
            <a:ext cx="735243" cy="764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127D2B-2ABB-47C9-B286-F29568DCF8BB}"/>
              </a:ext>
            </a:extLst>
          </p:cNvPr>
          <p:cNvSpPr/>
          <p:nvPr/>
        </p:nvSpPr>
        <p:spPr>
          <a:xfrm>
            <a:off x="1759709" y="3282262"/>
            <a:ext cx="1151739" cy="11758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87FED70-D446-48DE-81A8-C5B20DD89401}"/>
              </a:ext>
            </a:extLst>
          </p:cNvPr>
          <p:cNvSpPr/>
          <p:nvPr/>
        </p:nvSpPr>
        <p:spPr>
          <a:xfrm>
            <a:off x="6321153" y="4810976"/>
            <a:ext cx="852665" cy="845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0B8EF2-E13F-4141-AECA-5BA4D5584AA8}"/>
              </a:ext>
            </a:extLst>
          </p:cNvPr>
          <p:cNvSpPr/>
          <p:nvPr/>
        </p:nvSpPr>
        <p:spPr>
          <a:xfrm rot="634122">
            <a:off x="1060617" y="2095118"/>
            <a:ext cx="579782" cy="2041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547A5F-C964-4366-ACF0-F2C385DCFBEF}"/>
              </a:ext>
            </a:extLst>
          </p:cNvPr>
          <p:cNvSpPr/>
          <p:nvPr/>
        </p:nvSpPr>
        <p:spPr>
          <a:xfrm rot="20479781">
            <a:off x="8604577" y="4160177"/>
            <a:ext cx="2235284" cy="13295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003987-3388-4DCB-99CA-B6F3E9E3AABD}"/>
              </a:ext>
            </a:extLst>
          </p:cNvPr>
          <p:cNvSpPr/>
          <p:nvPr/>
        </p:nvSpPr>
        <p:spPr>
          <a:xfrm>
            <a:off x="9695334" y="2224894"/>
            <a:ext cx="1194956" cy="1141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99947" y="312469"/>
            <a:ext cx="11859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3 odd numbers yellow and 3 even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numbers red. What mistake has Jack made?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B6BE5E-F31A-4CEC-BECC-6389546C67E8}"/>
              </a:ext>
            </a:extLst>
          </p:cNvPr>
          <p:cNvGraphicFramePr>
            <a:graphicFrameLocks noGrp="1"/>
          </p:cNvGraphicFramePr>
          <p:nvPr/>
        </p:nvGraphicFramePr>
        <p:xfrm>
          <a:off x="1710923" y="1838853"/>
          <a:ext cx="8082006" cy="2595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001">
                  <a:extLst>
                    <a:ext uri="{9D8B030D-6E8A-4147-A177-3AD203B41FA5}">
                      <a16:colId xmlns:a16="http://schemas.microsoft.com/office/drawing/2014/main" val="230376265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84487469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3050631690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648606221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01355607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286994280"/>
                    </a:ext>
                  </a:extLst>
                </a:gridCol>
              </a:tblGrid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54643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89526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235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4575D9-5AB1-467A-9AB7-86D111EA4285}"/>
              </a:ext>
            </a:extLst>
          </p:cNvPr>
          <p:cNvSpPr txBox="1"/>
          <p:nvPr/>
        </p:nvSpPr>
        <p:spPr>
          <a:xfrm>
            <a:off x="280284" y="5091128"/>
            <a:ext cx="1142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44 yellow.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It should not be yellow as it not an odd number.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44 is an even number.</a:t>
            </a:r>
          </a:p>
        </p:txBody>
      </p: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4851C-AAD4-478E-8B4D-FA8D2F67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97FFCA-1F98-4EC5-BB24-FB67184D42DC}"/>
              </a:ext>
            </a:extLst>
          </p:cNvPr>
          <p:cNvSpPr/>
          <p:nvPr/>
        </p:nvSpPr>
        <p:spPr>
          <a:xfrm>
            <a:off x="468529" y="5276673"/>
            <a:ext cx="486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17,  19,  21,  23,  25,  27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257DD-2CD5-47C2-9210-11B2FFDEAD58}"/>
              </a:ext>
            </a:extLst>
          </p:cNvPr>
          <p:cNvSpPr txBox="1"/>
          <p:nvPr/>
        </p:nvSpPr>
        <p:spPr>
          <a:xfrm>
            <a:off x="270452" y="246802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0E8B4-67C9-4AB2-9F6A-1C3DC0DBC60C}"/>
              </a:ext>
            </a:extLst>
          </p:cNvPr>
          <p:cNvSpPr/>
          <p:nvPr/>
        </p:nvSpPr>
        <p:spPr>
          <a:xfrm>
            <a:off x="419370" y="4455923"/>
            <a:ext cx="5841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could Kat’s numbers be?</a:t>
            </a:r>
            <a:endParaRPr lang="en-GB" sz="32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3BE443B-C189-45FF-83A6-74ABF7D40438}"/>
              </a:ext>
            </a:extLst>
          </p:cNvPr>
          <p:cNvSpPr/>
          <p:nvPr/>
        </p:nvSpPr>
        <p:spPr>
          <a:xfrm>
            <a:off x="4965641" y="1848721"/>
            <a:ext cx="5170715" cy="1490674"/>
          </a:xfrm>
          <a:prstGeom prst="wedgeRoundRectCallout">
            <a:avLst>
              <a:gd name="adj1" fmla="val -63158"/>
              <a:gd name="adj2" fmla="val 350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am thinking </a:t>
            </a: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of an odd number between</a:t>
            </a:r>
            <a:b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 28.</a:t>
            </a:r>
          </a:p>
        </p:txBody>
      </p:sp>
    </p:spTree>
    <p:extLst>
      <p:ext uri="{BB962C8B-B14F-4D97-AF65-F5344CB8AC3E}">
        <p14:creationId xmlns:p14="http://schemas.microsoft.com/office/powerpoint/2010/main" val="15264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DF48CC-49AA-4089-A046-4C103A79C1CF}"/>
</file>

<file path=customXml/itemProps2.xml><?xml version="1.0" encoding="utf-8"?>
<ds:datastoreItem xmlns:ds="http://schemas.openxmlformats.org/officeDocument/2006/customXml" ds:itemID="{3BE71D8D-7D48-4196-BE46-FC1E21E93D6A}"/>
</file>

<file path=customXml/itemProps3.xml><?xml version="1.0" encoding="utf-8"?>
<ds:datastoreItem xmlns:ds="http://schemas.openxmlformats.org/officeDocument/2006/customXml" ds:itemID="{0CDEB4D7-3485-4F46-9445-8084561A4865}"/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1081</Words>
  <Application>Microsoft Office PowerPoint</Application>
  <PresentationFormat>Widescreen</PresentationFormat>
  <Paragraphs>498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8</cp:revision>
  <dcterms:created xsi:type="dcterms:W3CDTF">2021-11-14T08:27:55Z</dcterms:created>
  <dcterms:modified xsi:type="dcterms:W3CDTF">2022-01-16T16:53:44Z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