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p:scale>
          <a:sx n="66" d="100"/>
          <a:sy n="66" d="100"/>
        </p:scale>
        <p:origin x="346"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1/21/2021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1/21/2021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English Day 11</a:t>
            </a:r>
            <a:endParaRPr lang="en-GB" dirty="0"/>
          </a:p>
        </p:txBody>
      </p:sp>
      <p:sp>
        <p:nvSpPr>
          <p:cNvPr id="3" name="Subtitle 2"/>
          <p:cNvSpPr>
            <a:spLocks noGrp="1"/>
          </p:cNvSpPr>
          <p:nvPr>
            <p:ph type="subTitle" idx="1"/>
          </p:nvPr>
        </p:nvSpPr>
        <p:spPr/>
        <p:txBody>
          <a:bodyPr/>
          <a:lstStyle/>
          <a:p>
            <a:r>
              <a:rPr lang="en-GB" dirty="0" smtClean="0"/>
              <a:t>English day 11 – Tuesday 26</a:t>
            </a:r>
            <a:r>
              <a:rPr lang="en-GB" baseline="30000" dirty="0" smtClean="0"/>
              <a:t>th</a:t>
            </a:r>
            <a:r>
              <a:rPr lang="en-GB" dirty="0" smtClean="0"/>
              <a:t> January</a:t>
            </a:r>
            <a:endParaRPr lang="en-GB" dirty="0"/>
          </a:p>
        </p:txBody>
      </p:sp>
    </p:spTree>
    <p:extLst>
      <p:ext uri="{BB962C8B-B14F-4D97-AF65-F5344CB8AC3E}">
        <p14:creationId xmlns:p14="http://schemas.microsoft.com/office/powerpoint/2010/main" val="2719900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5360" y="1082040"/>
            <a:ext cx="5867400" cy="707886"/>
          </a:xfrm>
          <a:prstGeom prst="rect">
            <a:avLst/>
          </a:prstGeom>
          <a:noFill/>
        </p:spPr>
        <p:txBody>
          <a:bodyPr wrap="square" rtlCol="0">
            <a:spAutoFit/>
          </a:bodyPr>
          <a:lstStyle/>
          <a:p>
            <a:r>
              <a:rPr lang="en-GB" sz="4000" b="1" dirty="0" smtClean="0">
                <a:solidFill>
                  <a:srgbClr val="0070C0"/>
                </a:solidFill>
              </a:rPr>
              <a:t>Structure:</a:t>
            </a:r>
            <a:endParaRPr lang="en-GB" sz="4000" b="1" dirty="0">
              <a:solidFill>
                <a:srgbClr val="0070C0"/>
              </a:solidFill>
            </a:endParaRPr>
          </a:p>
        </p:txBody>
      </p:sp>
      <p:sp>
        <p:nvSpPr>
          <p:cNvPr id="3" name="TextBox 2"/>
          <p:cNvSpPr txBox="1"/>
          <p:nvPr/>
        </p:nvSpPr>
        <p:spPr>
          <a:xfrm>
            <a:off x="2431012" y="2773445"/>
            <a:ext cx="1463040" cy="523220"/>
          </a:xfrm>
          <a:prstGeom prst="rect">
            <a:avLst/>
          </a:prstGeom>
          <a:noFill/>
        </p:spPr>
        <p:txBody>
          <a:bodyPr wrap="square" rtlCol="0">
            <a:spAutoFit/>
          </a:bodyPr>
          <a:lstStyle/>
          <a:p>
            <a:r>
              <a:rPr lang="en-GB" sz="2800" b="1" dirty="0" smtClean="0"/>
              <a:t>Story 1  </a:t>
            </a:r>
            <a:endParaRPr lang="en-GB" sz="2800" b="1" dirty="0"/>
          </a:p>
        </p:txBody>
      </p:sp>
      <p:sp>
        <p:nvSpPr>
          <p:cNvPr id="4" name="Right Arrow 3"/>
          <p:cNvSpPr/>
          <p:nvPr/>
        </p:nvSpPr>
        <p:spPr>
          <a:xfrm>
            <a:off x="4196674" y="2762661"/>
            <a:ext cx="1318260" cy="523220"/>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ight Arrow 4"/>
          <p:cNvSpPr/>
          <p:nvPr/>
        </p:nvSpPr>
        <p:spPr>
          <a:xfrm>
            <a:off x="2514832" y="3559023"/>
            <a:ext cx="1295400" cy="41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187656" y="3447283"/>
            <a:ext cx="3819839" cy="523220"/>
          </a:xfrm>
          <a:prstGeom prst="rect">
            <a:avLst/>
          </a:prstGeom>
          <a:noFill/>
        </p:spPr>
        <p:txBody>
          <a:bodyPr wrap="square" rtlCol="0">
            <a:spAutoFit/>
          </a:bodyPr>
          <a:lstStyle/>
          <a:p>
            <a:r>
              <a:rPr lang="en-GB" sz="2800" b="1" dirty="0"/>
              <a:t>Story 2</a:t>
            </a:r>
            <a:endParaRPr lang="en-GB" sz="2800" b="1" dirty="0"/>
          </a:p>
        </p:txBody>
      </p:sp>
      <p:sp>
        <p:nvSpPr>
          <p:cNvPr id="8" name="Rectangle 7"/>
          <p:cNvSpPr/>
          <p:nvPr/>
        </p:nvSpPr>
        <p:spPr>
          <a:xfrm>
            <a:off x="5237938" y="2773445"/>
            <a:ext cx="1996059" cy="523220"/>
          </a:xfrm>
          <a:prstGeom prst="rect">
            <a:avLst/>
          </a:prstGeom>
        </p:spPr>
        <p:txBody>
          <a:bodyPr wrap="none">
            <a:spAutoFit/>
          </a:bodyPr>
          <a:lstStyle/>
          <a:p>
            <a:pPr lvl="1"/>
            <a:r>
              <a:rPr lang="en-GB" sz="2800" b="1" dirty="0"/>
              <a:t>Story 1  </a:t>
            </a:r>
            <a:endParaRPr lang="en-GB" sz="2800" b="1" dirty="0"/>
          </a:p>
        </p:txBody>
      </p:sp>
      <p:sp>
        <p:nvSpPr>
          <p:cNvPr id="9" name="Right Arrow 8"/>
          <p:cNvSpPr/>
          <p:nvPr/>
        </p:nvSpPr>
        <p:spPr>
          <a:xfrm>
            <a:off x="5727985" y="3492087"/>
            <a:ext cx="1295400" cy="41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a:off x="9139393" y="3447283"/>
            <a:ext cx="1295400" cy="41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463895" y="3380347"/>
            <a:ext cx="1332416" cy="523220"/>
          </a:xfrm>
          <a:prstGeom prst="rect">
            <a:avLst/>
          </a:prstGeom>
        </p:spPr>
        <p:txBody>
          <a:bodyPr wrap="none">
            <a:spAutoFit/>
          </a:bodyPr>
          <a:lstStyle/>
          <a:p>
            <a:r>
              <a:rPr lang="en-GB" sz="2800" b="1" dirty="0"/>
              <a:t>Story 2</a:t>
            </a:r>
            <a:endParaRPr lang="en-GB" sz="2800" b="1" dirty="0"/>
          </a:p>
        </p:txBody>
      </p:sp>
      <p:sp>
        <p:nvSpPr>
          <p:cNvPr id="12" name="Right Arrow 11"/>
          <p:cNvSpPr/>
          <p:nvPr/>
        </p:nvSpPr>
        <p:spPr>
          <a:xfrm>
            <a:off x="7450874" y="2756987"/>
            <a:ext cx="1345437" cy="534569"/>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8637080" y="2736863"/>
            <a:ext cx="1996059" cy="523220"/>
          </a:xfrm>
          <a:prstGeom prst="rect">
            <a:avLst/>
          </a:prstGeom>
        </p:spPr>
        <p:txBody>
          <a:bodyPr wrap="none">
            <a:spAutoFit/>
          </a:bodyPr>
          <a:lstStyle/>
          <a:p>
            <a:pPr lvl="1"/>
            <a:r>
              <a:rPr lang="en-GB" sz="2800" b="1" dirty="0"/>
              <a:t>Story 1  </a:t>
            </a:r>
            <a:endParaRPr lang="en-GB" sz="2800" b="1" dirty="0"/>
          </a:p>
        </p:txBody>
      </p:sp>
      <p:sp>
        <p:nvSpPr>
          <p:cNvPr id="14" name="Notched Right Arrow 13"/>
          <p:cNvSpPr/>
          <p:nvPr/>
        </p:nvSpPr>
        <p:spPr>
          <a:xfrm>
            <a:off x="10586154" y="2901291"/>
            <a:ext cx="1486396" cy="854054"/>
          </a:xfrm>
          <a:prstGeom prst="notchedRigh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Notched Right Arrow 15"/>
          <p:cNvSpPr/>
          <p:nvPr/>
        </p:nvSpPr>
        <p:spPr>
          <a:xfrm>
            <a:off x="578892" y="2978070"/>
            <a:ext cx="1382415" cy="854054"/>
          </a:xfrm>
          <a:prstGeom prst="notchedRigh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2431012" y="4373880"/>
            <a:ext cx="184731" cy="369332"/>
          </a:xfrm>
          <a:prstGeom prst="rect">
            <a:avLst/>
          </a:prstGeom>
          <a:noFill/>
        </p:spPr>
        <p:txBody>
          <a:bodyPr wrap="none" rtlCol="0">
            <a:spAutoFit/>
          </a:bodyPr>
          <a:lstStyle/>
          <a:p>
            <a:endParaRPr lang="en-GB" dirty="0"/>
          </a:p>
        </p:txBody>
      </p:sp>
      <p:sp>
        <p:nvSpPr>
          <p:cNvPr id="22" name="TextBox 21"/>
          <p:cNvSpPr txBox="1"/>
          <p:nvPr/>
        </p:nvSpPr>
        <p:spPr>
          <a:xfrm>
            <a:off x="975361" y="4743212"/>
            <a:ext cx="10073640" cy="1569660"/>
          </a:xfrm>
          <a:prstGeom prst="rect">
            <a:avLst/>
          </a:prstGeom>
          <a:noFill/>
        </p:spPr>
        <p:txBody>
          <a:bodyPr wrap="square" rtlCol="0">
            <a:spAutoFit/>
          </a:bodyPr>
          <a:lstStyle/>
          <a:p>
            <a:r>
              <a:rPr lang="en-GB" sz="3200" b="1" dirty="0" smtClean="0"/>
              <a:t>Important that </a:t>
            </a:r>
            <a:r>
              <a:rPr lang="en-GB" sz="3200" b="1" dirty="0" err="1" smtClean="0"/>
              <a:t>conjuctions</a:t>
            </a:r>
            <a:r>
              <a:rPr lang="en-GB" sz="3200" b="1" dirty="0" smtClean="0"/>
              <a:t> and opening sentences in paragraphs make clear which story is being told</a:t>
            </a:r>
            <a:endParaRPr lang="en-GB" sz="3200" b="1" dirty="0"/>
          </a:p>
        </p:txBody>
      </p:sp>
    </p:spTree>
    <p:extLst>
      <p:ext uri="{BB962C8B-B14F-4D97-AF65-F5344CB8AC3E}">
        <p14:creationId xmlns:p14="http://schemas.microsoft.com/office/powerpoint/2010/main" val="1754522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3086" y="103787"/>
            <a:ext cx="11002701" cy="4524315"/>
          </a:xfrm>
          <a:prstGeom prst="rect">
            <a:avLst/>
          </a:prstGeom>
          <a:noFill/>
        </p:spPr>
        <p:txBody>
          <a:bodyPr wrap="square" rtlCol="0">
            <a:spAutoFit/>
          </a:bodyPr>
          <a:lstStyle/>
          <a:p>
            <a:r>
              <a:rPr lang="en-GB" sz="3200" b="1" dirty="0" smtClean="0"/>
              <a:t>Checklist:</a:t>
            </a:r>
          </a:p>
          <a:p>
            <a:endParaRPr lang="en-GB" sz="3200" b="1" dirty="0"/>
          </a:p>
          <a:p>
            <a:pPr marL="457200" indent="-457200">
              <a:buFont typeface="Arial" panose="020B0604020202020204" pitchFamily="34" charset="0"/>
              <a:buChar char="•"/>
            </a:pPr>
            <a:r>
              <a:rPr lang="en-GB" sz="2800" b="1" dirty="0" smtClean="0"/>
              <a:t>Interesting paragraph and sentence openers</a:t>
            </a:r>
          </a:p>
          <a:p>
            <a:pPr marL="457200" indent="-457200">
              <a:buFont typeface="Arial" panose="020B0604020202020204" pitchFamily="34" charset="0"/>
              <a:buChar char="•"/>
            </a:pPr>
            <a:endParaRPr lang="en-GB" sz="2800" b="1" dirty="0" smtClean="0"/>
          </a:p>
          <a:p>
            <a:pPr marL="457200" indent="-457200">
              <a:buFont typeface="Arial" panose="020B0604020202020204" pitchFamily="34" charset="0"/>
              <a:buChar char="•"/>
            </a:pPr>
            <a:r>
              <a:rPr lang="en-GB" sz="2800" b="1" dirty="0" smtClean="0"/>
              <a:t>Used adverbials or conjunctions to link sentences and paragraphs and show passage of time</a:t>
            </a:r>
          </a:p>
          <a:p>
            <a:pPr marL="457200" indent="-457200">
              <a:buFont typeface="Arial" panose="020B0604020202020204" pitchFamily="34" charset="0"/>
              <a:buChar char="•"/>
            </a:pPr>
            <a:endParaRPr lang="en-GB" sz="2800" b="1" dirty="0" smtClean="0"/>
          </a:p>
          <a:p>
            <a:pPr marL="457200" indent="-457200">
              <a:buFont typeface="Arial" panose="020B0604020202020204" pitchFamily="34" charset="0"/>
              <a:buChar char="•"/>
            </a:pPr>
            <a:r>
              <a:rPr lang="en-GB" sz="2800" b="1" dirty="0" smtClean="0"/>
              <a:t>Clear who pronouns refer to</a:t>
            </a:r>
          </a:p>
          <a:p>
            <a:pPr marL="457200" indent="-457200">
              <a:buFont typeface="Arial" panose="020B0604020202020204" pitchFamily="34" charset="0"/>
              <a:buChar char="•"/>
            </a:pPr>
            <a:endParaRPr lang="en-GB" sz="2800" b="1" dirty="0"/>
          </a:p>
          <a:p>
            <a:pPr marL="457200" indent="-457200">
              <a:buFont typeface="Arial" panose="020B0604020202020204" pitchFamily="34" charset="0"/>
              <a:buChar char="•"/>
            </a:pPr>
            <a:r>
              <a:rPr lang="en-GB" sz="2800" b="1" dirty="0" smtClean="0"/>
              <a:t>Shifts of time and place are clear – prepositional language</a:t>
            </a:r>
            <a:endParaRPr lang="en-GB" sz="2800" b="1" dirty="0"/>
          </a:p>
        </p:txBody>
      </p:sp>
    </p:spTree>
    <p:extLst>
      <p:ext uri="{BB962C8B-B14F-4D97-AF65-F5344CB8AC3E}">
        <p14:creationId xmlns:p14="http://schemas.microsoft.com/office/powerpoint/2010/main" val="2773448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22746" y="1612448"/>
            <a:ext cx="9861330" cy="2156377"/>
          </a:xfrm>
          <a:prstGeom prst="rect">
            <a:avLst/>
          </a:prstGeom>
        </p:spPr>
      </p:pic>
    </p:spTree>
    <p:extLst>
      <p:ext uri="{BB962C8B-B14F-4D97-AF65-F5344CB8AC3E}">
        <p14:creationId xmlns:p14="http://schemas.microsoft.com/office/powerpoint/2010/main" val="3321911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17062" y="675184"/>
            <a:ext cx="7886959" cy="5917246"/>
          </a:xfrm>
          <a:prstGeom prst="rect">
            <a:avLst/>
          </a:prstGeom>
        </p:spPr>
      </p:pic>
      <p:sp>
        <p:nvSpPr>
          <p:cNvPr id="3" name="TextBox 2"/>
          <p:cNvSpPr txBox="1"/>
          <p:nvPr/>
        </p:nvSpPr>
        <p:spPr>
          <a:xfrm>
            <a:off x="2908846" y="0"/>
            <a:ext cx="4269117" cy="800219"/>
          </a:xfrm>
          <a:prstGeom prst="rect">
            <a:avLst/>
          </a:prstGeom>
          <a:noFill/>
        </p:spPr>
        <p:txBody>
          <a:bodyPr wrap="none" rtlCol="0">
            <a:spAutoFit/>
          </a:bodyPr>
          <a:lstStyle/>
          <a:p>
            <a:r>
              <a:rPr lang="en-GB" sz="2800" b="1" dirty="0" smtClean="0"/>
              <a:t>Story Hill Planning sheet</a:t>
            </a:r>
          </a:p>
          <a:p>
            <a:endParaRPr lang="en-GB" b="1" dirty="0"/>
          </a:p>
        </p:txBody>
      </p:sp>
      <p:sp>
        <p:nvSpPr>
          <p:cNvPr id="4" name="TextBox 3"/>
          <p:cNvSpPr txBox="1"/>
          <p:nvPr/>
        </p:nvSpPr>
        <p:spPr>
          <a:xfrm>
            <a:off x="9113521" y="2001520"/>
            <a:ext cx="2479040" cy="2246769"/>
          </a:xfrm>
          <a:prstGeom prst="rect">
            <a:avLst/>
          </a:prstGeom>
          <a:noFill/>
        </p:spPr>
        <p:txBody>
          <a:bodyPr wrap="square" rtlCol="0">
            <a:spAutoFit/>
          </a:bodyPr>
          <a:lstStyle/>
          <a:p>
            <a:r>
              <a:rPr lang="en-GB" sz="2800" b="1" i="1" dirty="0" smtClean="0"/>
              <a:t>See the next slide for what to include under each heading.</a:t>
            </a:r>
            <a:endParaRPr lang="en-GB" sz="2800" b="1" i="1" dirty="0"/>
          </a:p>
        </p:txBody>
      </p:sp>
    </p:spTree>
    <p:extLst>
      <p:ext uri="{BB962C8B-B14F-4D97-AF65-F5344CB8AC3E}">
        <p14:creationId xmlns:p14="http://schemas.microsoft.com/office/powerpoint/2010/main" val="624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75880" y="249381"/>
            <a:ext cx="4277763" cy="6459422"/>
          </a:xfrm>
          <a:prstGeom prst="rect">
            <a:avLst/>
          </a:prstGeom>
        </p:spPr>
      </p:pic>
      <p:sp>
        <p:nvSpPr>
          <p:cNvPr id="3" name="TextBox 2"/>
          <p:cNvSpPr txBox="1"/>
          <p:nvPr/>
        </p:nvSpPr>
        <p:spPr>
          <a:xfrm>
            <a:off x="4818309" y="962694"/>
            <a:ext cx="6800534" cy="5632311"/>
          </a:xfrm>
          <a:prstGeom prst="rect">
            <a:avLst/>
          </a:prstGeom>
          <a:noFill/>
        </p:spPr>
        <p:txBody>
          <a:bodyPr wrap="square" rtlCol="0">
            <a:spAutoFit/>
          </a:bodyPr>
          <a:lstStyle/>
          <a:p>
            <a:r>
              <a:rPr lang="en-GB" sz="2400" b="1" dirty="0" smtClean="0">
                <a:solidFill>
                  <a:srgbClr val="0070C0"/>
                </a:solidFill>
              </a:rPr>
              <a:t>Introduction: </a:t>
            </a:r>
            <a:r>
              <a:rPr lang="en-GB" sz="2400" i="1" dirty="0" smtClean="0"/>
              <a:t>introduce characters and the setting – use your 5 senses; what are your character(s) and the setting like</a:t>
            </a:r>
          </a:p>
          <a:p>
            <a:endParaRPr lang="en-GB" sz="2400" b="1" dirty="0">
              <a:solidFill>
                <a:srgbClr val="0070C0"/>
              </a:solidFill>
            </a:endParaRPr>
          </a:p>
          <a:p>
            <a:r>
              <a:rPr lang="en-GB" sz="2400" b="1" dirty="0" smtClean="0">
                <a:solidFill>
                  <a:srgbClr val="0070C0"/>
                </a:solidFill>
              </a:rPr>
              <a:t>Build-up: </a:t>
            </a:r>
            <a:r>
              <a:rPr lang="en-GB" sz="2400" dirty="0" smtClean="0">
                <a:solidFill>
                  <a:srgbClr val="0070C0"/>
                </a:solidFill>
              </a:rPr>
              <a:t> </a:t>
            </a:r>
            <a:r>
              <a:rPr lang="en-GB" sz="2400" i="1" dirty="0" smtClean="0"/>
              <a:t>tell me more about the characters and the setting, suggest what the problem is</a:t>
            </a:r>
          </a:p>
          <a:p>
            <a:endParaRPr lang="en-GB" sz="2400" b="1" dirty="0"/>
          </a:p>
          <a:p>
            <a:r>
              <a:rPr lang="en-GB" sz="2400" b="1" dirty="0" smtClean="0">
                <a:solidFill>
                  <a:srgbClr val="0070C0"/>
                </a:solidFill>
              </a:rPr>
              <a:t>Climax/Problem: </a:t>
            </a:r>
            <a:r>
              <a:rPr lang="en-GB" sz="2400" i="1" dirty="0" smtClean="0"/>
              <a:t>the most exciting part of the story – fast paced action</a:t>
            </a:r>
          </a:p>
          <a:p>
            <a:endParaRPr lang="en-GB" sz="2400" b="1" dirty="0" smtClean="0"/>
          </a:p>
          <a:p>
            <a:r>
              <a:rPr lang="en-GB" sz="2400" b="1" dirty="0" smtClean="0">
                <a:solidFill>
                  <a:srgbClr val="0070C0"/>
                </a:solidFill>
              </a:rPr>
              <a:t>Resolution:</a:t>
            </a:r>
            <a:r>
              <a:rPr lang="en-GB" sz="2400" dirty="0" smtClean="0">
                <a:solidFill>
                  <a:srgbClr val="0070C0"/>
                </a:solidFill>
              </a:rPr>
              <a:t> </a:t>
            </a:r>
            <a:r>
              <a:rPr lang="en-GB" sz="2400" i="1" dirty="0" smtClean="0"/>
              <a:t>how will your character(s) solve the problem?</a:t>
            </a:r>
          </a:p>
          <a:p>
            <a:endParaRPr lang="en-GB" sz="2400" b="1" dirty="0" smtClean="0"/>
          </a:p>
          <a:p>
            <a:r>
              <a:rPr lang="en-GB" sz="2400" b="1" dirty="0" smtClean="0">
                <a:solidFill>
                  <a:srgbClr val="0070C0"/>
                </a:solidFill>
              </a:rPr>
              <a:t>Ending:</a:t>
            </a:r>
            <a:r>
              <a:rPr lang="en-GB" sz="2400" dirty="0" smtClean="0">
                <a:solidFill>
                  <a:srgbClr val="0070C0"/>
                </a:solidFill>
              </a:rPr>
              <a:t> </a:t>
            </a:r>
            <a:r>
              <a:rPr lang="en-GB" sz="2400" i="1" dirty="0" smtClean="0"/>
              <a:t>what happens in the end? Can you link the back to the beginning?</a:t>
            </a:r>
            <a:endParaRPr lang="en-GB" sz="2400" b="1" dirty="0"/>
          </a:p>
        </p:txBody>
      </p:sp>
      <p:sp>
        <p:nvSpPr>
          <p:cNvPr id="4" name="TextBox 3"/>
          <p:cNvSpPr txBox="1"/>
          <p:nvPr/>
        </p:nvSpPr>
        <p:spPr>
          <a:xfrm>
            <a:off x="5327374" y="347870"/>
            <a:ext cx="4624984" cy="523220"/>
          </a:xfrm>
          <a:prstGeom prst="rect">
            <a:avLst/>
          </a:prstGeom>
          <a:noFill/>
        </p:spPr>
        <p:txBody>
          <a:bodyPr wrap="none" rtlCol="0">
            <a:spAutoFit/>
          </a:bodyPr>
          <a:lstStyle/>
          <a:p>
            <a:r>
              <a:rPr lang="en-GB" sz="2800" b="1" dirty="0" smtClean="0"/>
              <a:t>Boxing-up Planning Sheet</a:t>
            </a:r>
            <a:endParaRPr lang="en-GB" sz="2800" b="1" dirty="0"/>
          </a:p>
        </p:txBody>
      </p:sp>
    </p:spTree>
    <p:extLst>
      <p:ext uri="{BB962C8B-B14F-4D97-AF65-F5344CB8AC3E}">
        <p14:creationId xmlns:p14="http://schemas.microsoft.com/office/powerpoint/2010/main" val="92974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689" y="243068"/>
            <a:ext cx="11482086" cy="6186309"/>
          </a:xfrm>
          <a:prstGeom prst="rect">
            <a:avLst/>
          </a:prstGeom>
          <a:noFill/>
        </p:spPr>
        <p:txBody>
          <a:bodyPr wrap="square" rtlCol="0">
            <a:spAutoFit/>
          </a:bodyPr>
          <a:lstStyle/>
          <a:p>
            <a:r>
              <a:rPr lang="en-GB" sz="3600" b="1" dirty="0" smtClean="0">
                <a:solidFill>
                  <a:srgbClr val="0070C0"/>
                </a:solidFill>
              </a:rPr>
              <a:t>Today’s Task: To plan a story set in the past </a:t>
            </a:r>
          </a:p>
          <a:p>
            <a:r>
              <a:rPr lang="en-GB" sz="3600" b="1" dirty="0" smtClean="0">
                <a:solidFill>
                  <a:srgbClr val="0070C0"/>
                </a:solidFill>
              </a:rPr>
              <a:t>with the following narrative structure:</a:t>
            </a:r>
          </a:p>
          <a:p>
            <a:endParaRPr lang="en-GB" sz="3600" b="1" dirty="0"/>
          </a:p>
          <a:p>
            <a:r>
              <a:rPr lang="en-GB" sz="2400" b="1" dirty="0" smtClean="0"/>
              <a:t>Y4: </a:t>
            </a:r>
            <a:r>
              <a:rPr lang="en-GB" sz="2400" dirty="0" smtClean="0"/>
              <a:t>Children to plan their story using the structure </a:t>
            </a:r>
            <a:r>
              <a:rPr lang="en-GB" sz="2400" u="sng" dirty="0" smtClean="0"/>
              <a:t>on the story hill</a:t>
            </a:r>
          </a:p>
          <a:p>
            <a:endParaRPr lang="en-GB" sz="2400" b="1" dirty="0"/>
          </a:p>
          <a:p>
            <a:r>
              <a:rPr lang="en-GB" sz="2400" b="1" dirty="0" smtClean="0">
                <a:solidFill>
                  <a:schemeClr val="tx2"/>
                </a:solidFill>
              </a:rPr>
              <a:t>Y5: </a:t>
            </a:r>
            <a:r>
              <a:rPr lang="en-GB" sz="2400" dirty="0" smtClean="0">
                <a:solidFill>
                  <a:schemeClr val="tx2"/>
                </a:solidFill>
              </a:rPr>
              <a:t>Children to plan using the </a:t>
            </a:r>
            <a:r>
              <a:rPr lang="en-GB" sz="2400" u="sng" dirty="0" smtClean="0">
                <a:solidFill>
                  <a:schemeClr val="tx2"/>
                </a:solidFill>
              </a:rPr>
              <a:t>boxing-up sheet or same subheadings</a:t>
            </a:r>
          </a:p>
          <a:p>
            <a:r>
              <a:rPr lang="en-GB" sz="2400" dirty="0">
                <a:solidFill>
                  <a:schemeClr val="tx2"/>
                </a:solidFill>
              </a:rPr>
              <a:t> </a:t>
            </a:r>
            <a:endParaRPr lang="en-GB" sz="2400" dirty="0" smtClean="0">
              <a:solidFill>
                <a:schemeClr val="tx2"/>
              </a:solidFill>
            </a:endParaRPr>
          </a:p>
          <a:p>
            <a:r>
              <a:rPr lang="en-GB" sz="2400" b="1" dirty="0" smtClean="0">
                <a:solidFill>
                  <a:srgbClr val="0070C0"/>
                </a:solidFill>
              </a:rPr>
              <a:t>Challenge (Y5): </a:t>
            </a:r>
            <a:r>
              <a:rPr lang="en-GB" sz="2400" dirty="0" smtClean="0">
                <a:solidFill>
                  <a:srgbClr val="0070C0"/>
                </a:solidFill>
              </a:rPr>
              <a:t>children to include a ‘flashback’</a:t>
            </a:r>
          </a:p>
          <a:p>
            <a:endParaRPr lang="en-GB" sz="2400" dirty="0"/>
          </a:p>
          <a:p>
            <a:r>
              <a:rPr lang="en-GB" sz="2400" b="1" dirty="0" smtClean="0"/>
              <a:t>Y6: </a:t>
            </a:r>
            <a:r>
              <a:rPr lang="en-GB" sz="2400" dirty="0" smtClean="0"/>
              <a:t>Children to plan their story using the boxing-up sheet or using the same subheadings in their book – their story must contain a flashback</a:t>
            </a:r>
          </a:p>
          <a:p>
            <a:endParaRPr lang="en-GB" sz="2400" b="1" dirty="0"/>
          </a:p>
          <a:p>
            <a:r>
              <a:rPr lang="en-GB" sz="2400" b="1" dirty="0" smtClean="0">
                <a:solidFill>
                  <a:srgbClr val="0070C0"/>
                </a:solidFill>
              </a:rPr>
              <a:t>Challenge (Y6): </a:t>
            </a:r>
            <a:r>
              <a:rPr lang="en-GB" sz="2400" dirty="0" smtClean="0">
                <a:solidFill>
                  <a:srgbClr val="0070C0"/>
                </a:solidFill>
              </a:rPr>
              <a:t>Children to try to write a parallel narrative – telling two linked stories at the same time – using conjunctions to help switch between them </a:t>
            </a:r>
            <a:endParaRPr lang="en-GB" sz="2400" b="1" dirty="0">
              <a:solidFill>
                <a:srgbClr val="0070C0"/>
              </a:solidFill>
            </a:endParaRPr>
          </a:p>
        </p:txBody>
      </p:sp>
    </p:spTree>
    <p:extLst>
      <p:ext uri="{BB962C8B-B14F-4D97-AF65-F5344CB8AC3E}">
        <p14:creationId xmlns:p14="http://schemas.microsoft.com/office/powerpoint/2010/main" val="2273998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6136" y="462988"/>
            <a:ext cx="10498239" cy="5509200"/>
          </a:xfrm>
          <a:prstGeom prst="rect">
            <a:avLst/>
          </a:prstGeom>
          <a:noFill/>
        </p:spPr>
        <p:txBody>
          <a:bodyPr wrap="square" rtlCol="0">
            <a:spAutoFit/>
          </a:bodyPr>
          <a:lstStyle/>
          <a:p>
            <a:r>
              <a:rPr lang="en-GB" sz="4400" b="1" dirty="0" smtClean="0">
                <a:solidFill>
                  <a:srgbClr val="0070C0"/>
                </a:solidFill>
              </a:rPr>
              <a:t>Story with  a flashback: </a:t>
            </a:r>
            <a:r>
              <a:rPr lang="en-GB" sz="2400" b="1" dirty="0" smtClean="0"/>
              <a:t>an interruption in the present story to jump back in time. For example…</a:t>
            </a:r>
            <a:endParaRPr lang="en-GB" sz="4400" b="1" dirty="0" smtClean="0"/>
          </a:p>
          <a:p>
            <a:endParaRPr lang="en-GB" sz="2400" b="1" dirty="0" smtClean="0"/>
          </a:p>
          <a:p>
            <a:endParaRPr lang="en-GB" sz="2000" b="1" dirty="0"/>
          </a:p>
          <a:p>
            <a:r>
              <a:rPr lang="en-GB" sz="2000" b="1" dirty="0" smtClean="0"/>
              <a:t>A grandma putting her grandchildren to bed… children want a story… she says she’ll tell them a story that her grandma told her… </a:t>
            </a:r>
          </a:p>
          <a:p>
            <a:endParaRPr lang="en-GB" sz="2000" b="1" dirty="0"/>
          </a:p>
          <a:p>
            <a:endParaRPr lang="en-GB" sz="2000" b="1" dirty="0" smtClean="0"/>
          </a:p>
          <a:p>
            <a:r>
              <a:rPr lang="en-GB" sz="2000" b="1" dirty="0" smtClean="0"/>
              <a:t>She tells them a story…</a:t>
            </a:r>
          </a:p>
          <a:p>
            <a:endParaRPr lang="en-GB" sz="2000" b="1" dirty="0"/>
          </a:p>
          <a:p>
            <a:r>
              <a:rPr lang="en-GB" sz="2000" b="1" dirty="0" smtClean="0"/>
              <a:t>A story set at the time of the Great Fire of London – tell the story about the fire.</a:t>
            </a:r>
          </a:p>
          <a:p>
            <a:endParaRPr lang="en-GB" sz="2000" b="1" dirty="0"/>
          </a:p>
          <a:p>
            <a:r>
              <a:rPr lang="en-GB" sz="2000" b="1" dirty="0" smtClean="0"/>
              <a:t>After the story ends, the grandchildren tell her it was a lovely story. She tells them that </a:t>
            </a:r>
            <a:r>
              <a:rPr lang="en-GB" sz="2000" b="1" dirty="0"/>
              <a:t>it’s a </a:t>
            </a:r>
            <a:r>
              <a:rPr lang="en-GB" sz="2000" b="1" dirty="0" smtClean="0"/>
              <a:t>true story, a very </a:t>
            </a:r>
            <a:r>
              <a:rPr lang="en-GB" sz="2000" b="1" dirty="0"/>
              <a:t>old story</a:t>
            </a:r>
            <a:r>
              <a:rPr lang="en-GB" sz="2000" b="1" dirty="0" smtClean="0"/>
              <a:t>…  that the main character was a distant relative (e.g. her great, great grandfather, whose name was Will) and that it has been passed down through the generations.</a:t>
            </a:r>
          </a:p>
        </p:txBody>
      </p:sp>
    </p:spTree>
    <p:extLst>
      <p:ext uri="{BB962C8B-B14F-4D97-AF65-F5344CB8AC3E}">
        <p14:creationId xmlns:p14="http://schemas.microsoft.com/office/powerpoint/2010/main" val="1758432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0390" y="671332"/>
            <a:ext cx="11400432" cy="7971413"/>
          </a:xfrm>
          <a:prstGeom prst="rect">
            <a:avLst/>
          </a:prstGeom>
          <a:noFill/>
        </p:spPr>
        <p:txBody>
          <a:bodyPr wrap="square" rtlCol="0">
            <a:spAutoFit/>
          </a:bodyPr>
          <a:lstStyle/>
          <a:p>
            <a:r>
              <a:rPr lang="en-GB" sz="4400" b="1" dirty="0" smtClean="0">
                <a:solidFill>
                  <a:srgbClr val="0070C0"/>
                </a:solidFill>
              </a:rPr>
              <a:t>Flashbacks might be caused by…</a:t>
            </a:r>
          </a:p>
          <a:p>
            <a:endParaRPr lang="en-GB" sz="3600" b="1" dirty="0">
              <a:solidFill>
                <a:srgbClr val="0070C0"/>
              </a:solidFill>
            </a:endParaRPr>
          </a:p>
          <a:p>
            <a:pPr marL="571500" indent="-571500">
              <a:buFont typeface="Arial" panose="020B0604020202020204" pitchFamily="34" charset="0"/>
              <a:buChar char="•"/>
            </a:pPr>
            <a:r>
              <a:rPr lang="en-GB" sz="3600" b="1" dirty="0" smtClean="0"/>
              <a:t>Memory – </a:t>
            </a:r>
            <a:r>
              <a:rPr lang="en-GB" sz="3600" dirty="0" smtClean="0"/>
              <a:t>triggered by an object e.g. a </a:t>
            </a:r>
            <a:r>
              <a:rPr lang="en-GB" sz="3600" dirty="0" smtClean="0"/>
              <a:t>photo </a:t>
            </a:r>
          </a:p>
          <a:p>
            <a:pPr marL="571500" indent="-571500">
              <a:buFont typeface="Arial" panose="020B0604020202020204" pitchFamily="34" charset="0"/>
              <a:buChar char="•"/>
            </a:pPr>
            <a:endParaRPr lang="en-GB" sz="3600" dirty="0"/>
          </a:p>
          <a:p>
            <a:pPr marL="571500" indent="-571500">
              <a:buFont typeface="Arial" panose="020B0604020202020204" pitchFamily="34" charset="0"/>
              <a:buChar char="•"/>
            </a:pPr>
            <a:r>
              <a:rPr lang="en-GB" sz="3600" b="1" dirty="0" smtClean="0"/>
              <a:t>Special object – </a:t>
            </a:r>
            <a:r>
              <a:rPr lang="en-GB" sz="3600" dirty="0" smtClean="0"/>
              <a:t>could be an old letter or a piece of jewellery such as a locket</a:t>
            </a:r>
          </a:p>
          <a:p>
            <a:pPr marL="571500" indent="-571500">
              <a:buFont typeface="Arial" panose="020B0604020202020204" pitchFamily="34" charset="0"/>
              <a:buChar char="•"/>
            </a:pPr>
            <a:endParaRPr lang="en-GB" sz="3600" b="1" dirty="0"/>
          </a:p>
          <a:p>
            <a:pPr marL="571500" indent="-571500">
              <a:buFont typeface="Arial" panose="020B0604020202020204" pitchFamily="34" charset="0"/>
              <a:buChar char="•"/>
            </a:pPr>
            <a:r>
              <a:rPr lang="en-GB" sz="3600" b="1" dirty="0" smtClean="0"/>
              <a:t>Historical place – </a:t>
            </a:r>
            <a:r>
              <a:rPr lang="en-GB" sz="3600" dirty="0" smtClean="0"/>
              <a:t>an old house, church or old road</a:t>
            </a:r>
            <a:endParaRPr lang="en-GB" sz="3600" b="1" dirty="0"/>
          </a:p>
          <a:p>
            <a:pPr marL="571500" indent="-571500">
              <a:buFont typeface="Arial" panose="020B0604020202020204" pitchFamily="34" charset="0"/>
              <a:buChar char="•"/>
            </a:pPr>
            <a:endParaRPr lang="en-GB" sz="3600" dirty="0" smtClean="0"/>
          </a:p>
          <a:p>
            <a:pPr marL="571500" indent="-571500">
              <a:buFont typeface="Arial" panose="020B0604020202020204" pitchFamily="34" charset="0"/>
              <a:buChar char="•"/>
            </a:pPr>
            <a:endParaRPr lang="en-GB" sz="3600" dirty="0"/>
          </a:p>
          <a:p>
            <a:pPr marL="571500" indent="-571500">
              <a:buFont typeface="Arial" panose="020B0604020202020204" pitchFamily="34" charset="0"/>
              <a:buChar char="•"/>
            </a:pPr>
            <a:endParaRPr lang="en-GB" sz="3600" dirty="0" smtClean="0"/>
          </a:p>
          <a:p>
            <a:pPr marL="571500" indent="-571500">
              <a:buFont typeface="Arial" panose="020B0604020202020204" pitchFamily="34" charset="0"/>
              <a:buChar char="•"/>
            </a:pPr>
            <a:endParaRPr lang="en-GB" sz="3600" dirty="0"/>
          </a:p>
          <a:p>
            <a:pPr marL="571500" indent="-571500">
              <a:buFont typeface="Arial" panose="020B0604020202020204" pitchFamily="34" charset="0"/>
              <a:buChar char="•"/>
            </a:pPr>
            <a:endParaRPr lang="en-GB" sz="3600" b="1" dirty="0"/>
          </a:p>
        </p:txBody>
      </p:sp>
    </p:spTree>
    <p:extLst>
      <p:ext uri="{BB962C8B-B14F-4D97-AF65-F5344CB8AC3E}">
        <p14:creationId xmlns:p14="http://schemas.microsoft.com/office/powerpoint/2010/main" val="173565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1149" y="665018"/>
            <a:ext cx="2502608" cy="1938992"/>
          </a:xfrm>
          <a:prstGeom prst="rect">
            <a:avLst/>
          </a:prstGeom>
          <a:noFill/>
        </p:spPr>
        <p:txBody>
          <a:bodyPr wrap="none" rtlCol="0">
            <a:spAutoFit/>
          </a:bodyPr>
          <a:lstStyle/>
          <a:p>
            <a:r>
              <a:rPr lang="en-GB" sz="4000" b="1" dirty="0" smtClean="0"/>
              <a:t>Structure:</a:t>
            </a:r>
          </a:p>
          <a:p>
            <a:endParaRPr lang="en-GB" sz="4000" b="1" dirty="0"/>
          </a:p>
          <a:p>
            <a:endParaRPr lang="en-GB" sz="4000" b="1" dirty="0"/>
          </a:p>
        </p:txBody>
      </p:sp>
      <p:sp>
        <p:nvSpPr>
          <p:cNvPr id="3" name="Left Arrow 2"/>
          <p:cNvSpPr/>
          <p:nvPr/>
        </p:nvSpPr>
        <p:spPr>
          <a:xfrm>
            <a:off x="2394065" y="3607723"/>
            <a:ext cx="648393" cy="598517"/>
          </a:xfrm>
          <a:prstGeom prst="lef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3225338" y="3368373"/>
            <a:ext cx="5802284" cy="1077218"/>
          </a:xfrm>
          <a:prstGeom prst="rect">
            <a:avLst/>
          </a:prstGeom>
          <a:noFill/>
        </p:spPr>
        <p:txBody>
          <a:bodyPr wrap="square" rtlCol="0">
            <a:spAutoFit/>
          </a:bodyPr>
          <a:lstStyle/>
          <a:p>
            <a:r>
              <a:rPr lang="en-GB" sz="3200" b="1" dirty="0" smtClean="0"/>
              <a:t>Main story – e.g. during The Great Fire Of London</a:t>
            </a:r>
            <a:endParaRPr lang="en-GB" sz="3200" b="1" dirty="0"/>
          </a:p>
        </p:txBody>
      </p:sp>
      <p:sp>
        <p:nvSpPr>
          <p:cNvPr id="5" name="TextBox 4"/>
          <p:cNvSpPr txBox="1"/>
          <p:nvPr/>
        </p:nvSpPr>
        <p:spPr>
          <a:xfrm>
            <a:off x="631767" y="3368373"/>
            <a:ext cx="1579418" cy="1015663"/>
          </a:xfrm>
          <a:prstGeom prst="rect">
            <a:avLst/>
          </a:prstGeom>
          <a:noFill/>
        </p:spPr>
        <p:txBody>
          <a:bodyPr wrap="square" rtlCol="0">
            <a:spAutoFit/>
          </a:bodyPr>
          <a:lstStyle/>
          <a:p>
            <a:r>
              <a:rPr lang="en-GB" sz="2000" b="1" dirty="0" smtClean="0"/>
              <a:t>Story before the flashback</a:t>
            </a:r>
            <a:endParaRPr lang="en-GB" sz="2000" b="1" dirty="0"/>
          </a:p>
        </p:txBody>
      </p:sp>
      <p:sp>
        <p:nvSpPr>
          <p:cNvPr id="6" name="Right Arrow 5"/>
          <p:cNvSpPr/>
          <p:nvPr/>
        </p:nvSpPr>
        <p:spPr>
          <a:xfrm>
            <a:off x="9027622" y="3607723"/>
            <a:ext cx="631767" cy="598517"/>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9924011" y="3368372"/>
            <a:ext cx="1596044" cy="1015663"/>
          </a:xfrm>
          <a:prstGeom prst="rect">
            <a:avLst/>
          </a:prstGeom>
          <a:noFill/>
        </p:spPr>
        <p:txBody>
          <a:bodyPr wrap="square" rtlCol="0">
            <a:spAutoFit/>
          </a:bodyPr>
          <a:lstStyle/>
          <a:p>
            <a:r>
              <a:rPr lang="en-GB" sz="2000" b="1" dirty="0" smtClean="0"/>
              <a:t>Story after the flashback</a:t>
            </a:r>
            <a:endParaRPr lang="en-GB" sz="2000" b="1" dirty="0"/>
          </a:p>
        </p:txBody>
      </p:sp>
    </p:spTree>
    <p:extLst>
      <p:ext uri="{BB962C8B-B14F-4D97-AF65-F5344CB8AC3E}">
        <p14:creationId xmlns:p14="http://schemas.microsoft.com/office/powerpoint/2010/main" val="1165247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83920"/>
            <a:ext cx="9464040" cy="1077218"/>
          </a:xfrm>
          <a:prstGeom prst="rect">
            <a:avLst/>
          </a:prstGeom>
          <a:noFill/>
        </p:spPr>
        <p:txBody>
          <a:bodyPr wrap="square" rtlCol="0">
            <a:spAutoFit/>
          </a:bodyPr>
          <a:lstStyle/>
          <a:p>
            <a:r>
              <a:rPr lang="en-GB" sz="3200" b="1" dirty="0" smtClean="0">
                <a:solidFill>
                  <a:srgbClr val="0070C0"/>
                </a:solidFill>
              </a:rPr>
              <a:t>Writing a dual narrative – two interlinked stories – different locations</a:t>
            </a:r>
            <a:endParaRPr lang="en-GB" sz="3200" b="1" dirty="0">
              <a:solidFill>
                <a:srgbClr val="0070C0"/>
              </a:solidFill>
            </a:endParaRPr>
          </a:p>
        </p:txBody>
      </p:sp>
      <p:sp>
        <p:nvSpPr>
          <p:cNvPr id="3" name="TextBox 2"/>
          <p:cNvSpPr txBox="1"/>
          <p:nvPr/>
        </p:nvSpPr>
        <p:spPr>
          <a:xfrm>
            <a:off x="472440" y="2621280"/>
            <a:ext cx="10744200" cy="3693319"/>
          </a:xfrm>
          <a:prstGeom prst="rect">
            <a:avLst/>
          </a:prstGeom>
          <a:noFill/>
        </p:spPr>
        <p:txBody>
          <a:bodyPr wrap="square" rtlCol="0">
            <a:spAutoFit/>
          </a:bodyPr>
          <a:lstStyle/>
          <a:p>
            <a:r>
              <a:rPr lang="en-GB" dirty="0" smtClean="0"/>
              <a:t>e.g. Story 1:  Will’s mum sends Will off with his siblings to their grandparent’s house – focus on Will’s story to his grandparent’s, what they did when they got there… Will talking to grandparents.</a:t>
            </a:r>
          </a:p>
          <a:p>
            <a:endParaRPr lang="en-GB" dirty="0"/>
          </a:p>
          <a:p>
            <a:r>
              <a:rPr lang="en-GB" dirty="0" smtClean="0"/>
              <a:t>Story 2: </a:t>
            </a:r>
            <a:r>
              <a:rPr lang="en-GB" b="1" dirty="0" smtClean="0"/>
              <a:t>Meanwhile </a:t>
            </a:r>
            <a:r>
              <a:rPr lang="en-GB" dirty="0" smtClean="0"/>
              <a:t>Will’s parents watch with horror as the fire engulfs the Dolphin Tavern two streets away. Fire will reach Tower Hill soon. Mother quickly gather’s sentimental keepsakes – Father selects important paperwork. Buries valuables under the tree in the garden. As they leave the house, loud explosions….</a:t>
            </a:r>
          </a:p>
          <a:p>
            <a:endParaRPr lang="en-GB" dirty="0"/>
          </a:p>
          <a:p>
            <a:r>
              <a:rPr lang="en-GB" dirty="0" smtClean="0"/>
              <a:t>Story !: As he left his grandparent’s house, Will heard huge explosions and the ground shook. Looking skywards, he realised that the flames must be close to Tower Hill, his home. I must find Mother and Father he thought as he started to run towards the blaze. Blackened by smoke, the narrow streets became difficult to navigate. Losing his way, he began to choke…</a:t>
            </a:r>
            <a:endParaRPr lang="en-GB" dirty="0"/>
          </a:p>
        </p:txBody>
      </p:sp>
    </p:spTree>
    <p:extLst>
      <p:ext uri="{BB962C8B-B14F-4D97-AF65-F5344CB8AC3E}">
        <p14:creationId xmlns:p14="http://schemas.microsoft.com/office/powerpoint/2010/main" val="422431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334</TotalTime>
  <Words>661</Words>
  <Application>Microsoft Office PowerPoint</Application>
  <PresentationFormat>Widescreen</PresentationFormat>
  <Paragraphs>73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English Day 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Day 11</dc:title>
  <dc:creator>Katy Duncan</dc:creator>
  <cp:lastModifiedBy>Katy Duncan</cp:lastModifiedBy>
  <cp:revision>26</cp:revision>
  <cp:lastPrinted>2021-01-21T16:27:30Z</cp:lastPrinted>
  <dcterms:created xsi:type="dcterms:W3CDTF">2021-01-20T13:23:39Z</dcterms:created>
  <dcterms:modified xsi:type="dcterms:W3CDTF">2021-01-21T16:27:35Z</dcterms:modified>
</cp:coreProperties>
</file>