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58"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6" d="100"/>
          <a:sy n="46" d="100"/>
        </p:scale>
        <p:origin x="11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Day 12</a:t>
            </a:r>
            <a:endParaRPr lang="en-GB" dirty="0"/>
          </a:p>
        </p:txBody>
      </p:sp>
      <p:sp>
        <p:nvSpPr>
          <p:cNvPr id="3" name="Subtitle 2"/>
          <p:cNvSpPr>
            <a:spLocks noGrp="1"/>
          </p:cNvSpPr>
          <p:nvPr>
            <p:ph type="subTitle" idx="1"/>
          </p:nvPr>
        </p:nvSpPr>
        <p:spPr/>
        <p:txBody>
          <a:bodyPr/>
          <a:lstStyle/>
          <a:p>
            <a:r>
              <a:rPr lang="en-GB" dirty="0" smtClean="0"/>
              <a:t>English day 12 – Wednesday 27</a:t>
            </a:r>
            <a:r>
              <a:rPr lang="en-GB" baseline="30000" dirty="0" smtClean="0"/>
              <a:t>th</a:t>
            </a:r>
            <a:r>
              <a:rPr lang="en-GB" dirty="0" smtClean="0"/>
              <a:t> January, 2021 </a:t>
            </a:r>
            <a:endParaRPr lang="en-GB" dirty="0"/>
          </a:p>
        </p:txBody>
      </p:sp>
    </p:spTree>
    <p:extLst>
      <p:ext uri="{BB962C8B-B14F-4D97-AF65-F5344CB8AC3E}">
        <p14:creationId xmlns:p14="http://schemas.microsoft.com/office/powerpoint/2010/main" val="108995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5" y="781396"/>
            <a:ext cx="10474037" cy="6370975"/>
          </a:xfrm>
          <a:prstGeom prst="rect">
            <a:avLst/>
          </a:prstGeom>
          <a:noFill/>
        </p:spPr>
        <p:txBody>
          <a:bodyPr wrap="square" rtlCol="0">
            <a:spAutoFit/>
          </a:bodyPr>
          <a:lstStyle/>
          <a:p>
            <a:r>
              <a:rPr lang="en-GB" sz="4000" b="1" dirty="0" smtClean="0"/>
              <a:t>Begin writing your story according to your  plan. Include:</a:t>
            </a:r>
          </a:p>
          <a:p>
            <a:pPr marL="457200" indent="-457200">
              <a:buFont typeface="Arial" panose="020B0604020202020204" pitchFamily="34" charset="0"/>
              <a:buChar char="•"/>
            </a:pPr>
            <a:endParaRPr lang="en-GB" sz="3200" b="1" dirty="0"/>
          </a:p>
          <a:p>
            <a:pPr marL="457200" indent="-457200">
              <a:buFont typeface="Arial" panose="020B0604020202020204" pitchFamily="34" charset="0"/>
              <a:buChar char="•"/>
            </a:pPr>
            <a:r>
              <a:rPr lang="en-GB" sz="3200" dirty="0" smtClean="0"/>
              <a:t>An exciting story opener</a:t>
            </a:r>
          </a:p>
          <a:p>
            <a:pPr marL="457200" indent="-457200">
              <a:buFont typeface="Arial" panose="020B0604020202020204" pitchFamily="34" charset="0"/>
              <a:buChar char="•"/>
            </a:pPr>
            <a:r>
              <a:rPr lang="en-GB" sz="3200" dirty="0" smtClean="0"/>
              <a:t>Information about your characters and setting</a:t>
            </a:r>
          </a:p>
          <a:p>
            <a:pPr marL="457200" indent="-457200">
              <a:buFont typeface="Arial" panose="020B0604020202020204" pitchFamily="34" charset="0"/>
              <a:buChar char="•"/>
            </a:pPr>
            <a:r>
              <a:rPr lang="en-GB" sz="3200" dirty="0" smtClean="0"/>
              <a:t>Adverbials of time/place to sequence your story</a:t>
            </a:r>
          </a:p>
          <a:p>
            <a:pPr marL="457200" indent="-457200">
              <a:buFont typeface="Arial" panose="020B0604020202020204" pitchFamily="34" charset="0"/>
              <a:buChar char="•"/>
            </a:pPr>
            <a:r>
              <a:rPr lang="en-GB" sz="3200" dirty="0" smtClean="0"/>
              <a:t>Dialogue</a:t>
            </a:r>
          </a:p>
          <a:p>
            <a:pPr marL="457200" indent="-457200">
              <a:buFont typeface="Arial" panose="020B0604020202020204" pitchFamily="34" charset="0"/>
              <a:buChar char="•"/>
            </a:pPr>
            <a:r>
              <a:rPr lang="en-GB" sz="3200" dirty="0" smtClean="0"/>
              <a:t>Historical details</a:t>
            </a:r>
          </a:p>
          <a:p>
            <a:pPr marL="457200" indent="-457200">
              <a:buFont typeface="Arial" panose="020B0604020202020204" pitchFamily="34" charset="0"/>
              <a:buChar char="•"/>
            </a:pPr>
            <a:r>
              <a:rPr lang="en-GB" sz="3200" dirty="0" smtClean="0"/>
              <a:t>Archaic language</a:t>
            </a:r>
          </a:p>
          <a:p>
            <a:pPr marL="457200" indent="-457200">
              <a:buFont typeface="Arial" panose="020B0604020202020204" pitchFamily="34" charset="0"/>
              <a:buChar char="•"/>
            </a:pPr>
            <a:r>
              <a:rPr lang="en-GB" sz="3200" dirty="0" smtClean="0"/>
              <a:t>A range of sentence structures and punctuation</a:t>
            </a:r>
          </a:p>
          <a:p>
            <a:endParaRPr lang="en-GB" sz="3200" dirty="0" smtClean="0"/>
          </a:p>
          <a:p>
            <a:endParaRPr lang="en-GB" sz="4000" b="1" dirty="0"/>
          </a:p>
        </p:txBody>
      </p:sp>
    </p:spTree>
    <p:extLst>
      <p:ext uri="{BB962C8B-B14F-4D97-AF65-F5344CB8AC3E}">
        <p14:creationId xmlns:p14="http://schemas.microsoft.com/office/powerpoint/2010/main" val="195187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633" y="1862051"/>
            <a:ext cx="10454228" cy="2847109"/>
          </a:xfrm>
          <a:prstGeom prst="rect">
            <a:avLst/>
          </a:prstGeom>
        </p:spPr>
      </p:pic>
    </p:spTree>
    <p:extLst>
      <p:ext uri="{BB962C8B-B14F-4D97-AF65-F5344CB8AC3E}">
        <p14:creationId xmlns:p14="http://schemas.microsoft.com/office/powerpoint/2010/main" val="360037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062" y="675184"/>
            <a:ext cx="7886959" cy="5917246"/>
          </a:xfrm>
          <a:prstGeom prst="rect">
            <a:avLst/>
          </a:prstGeom>
        </p:spPr>
      </p:pic>
      <p:sp>
        <p:nvSpPr>
          <p:cNvPr id="3" name="TextBox 2"/>
          <p:cNvSpPr txBox="1"/>
          <p:nvPr/>
        </p:nvSpPr>
        <p:spPr>
          <a:xfrm>
            <a:off x="2908846" y="0"/>
            <a:ext cx="4269117" cy="800219"/>
          </a:xfrm>
          <a:prstGeom prst="rect">
            <a:avLst/>
          </a:prstGeom>
          <a:noFill/>
        </p:spPr>
        <p:txBody>
          <a:bodyPr wrap="none" rtlCol="0">
            <a:spAutoFit/>
          </a:bodyPr>
          <a:lstStyle/>
          <a:p>
            <a:r>
              <a:rPr lang="en-GB" sz="2800" b="1" dirty="0" smtClean="0"/>
              <a:t>Story Hill Planning sheet</a:t>
            </a:r>
          </a:p>
          <a:p>
            <a:endParaRPr lang="en-GB" b="1" dirty="0"/>
          </a:p>
        </p:txBody>
      </p:sp>
      <p:sp>
        <p:nvSpPr>
          <p:cNvPr id="4" name="TextBox 3"/>
          <p:cNvSpPr txBox="1"/>
          <p:nvPr/>
        </p:nvSpPr>
        <p:spPr>
          <a:xfrm>
            <a:off x="9113521" y="2001520"/>
            <a:ext cx="2479040" cy="2246769"/>
          </a:xfrm>
          <a:prstGeom prst="rect">
            <a:avLst/>
          </a:prstGeom>
          <a:noFill/>
        </p:spPr>
        <p:txBody>
          <a:bodyPr wrap="square" rtlCol="0">
            <a:spAutoFit/>
          </a:bodyPr>
          <a:lstStyle/>
          <a:p>
            <a:r>
              <a:rPr lang="en-GB" sz="2800" b="1" i="1" dirty="0" smtClean="0"/>
              <a:t>See the next slide for what to include under each heading.</a:t>
            </a:r>
            <a:endParaRPr lang="en-GB" sz="2800" b="1" i="1" dirty="0"/>
          </a:p>
        </p:txBody>
      </p:sp>
    </p:spTree>
    <p:extLst>
      <p:ext uri="{BB962C8B-B14F-4D97-AF65-F5344CB8AC3E}">
        <p14:creationId xmlns:p14="http://schemas.microsoft.com/office/powerpoint/2010/main" val="35791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880" y="249381"/>
            <a:ext cx="4277763" cy="6459422"/>
          </a:xfrm>
          <a:prstGeom prst="rect">
            <a:avLst/>
          </a:prstGeom>
        </p:spPr>
      </p:pic>
      <p:sp>
        <p:nvSpPr>
          <p:cNvPr id="3" name="TextBox 2"/>
          <p:cNvSpPr txBox="1"/>
          <p:nvPr/>
        </p:nvSpPr>
        <p:spPr>
          <a:xfrm>
            <a:off x="4818309" y="962694"/>
            <a:ext cx="6800534" cy="5632311"/>
          </a:xfrm>
          <a:prstGeom prst="rect">
            <a:avLst/>
          </a:prstGeom>
          <a:noFill/>
        </p:spPr>
        <p:txBody>
          <a:bodyPr wrap="square" rtlCol="0">
            <a:spAutoFit/>
          </a:bodyPr>
          <a:lstStyle/>
          <a:p>
            <a:r>
              <a:rPr lang="en-GB" sz="2400" b="1" dirty="0" smtClean="0">
                <a:solidFill>
                  <a:srgbClr val="0070C0"/>
                </a:solidFill>
              </a:rPr>
              <a:t>Introduction: </a:t>
            </a:r>
            <a:r>
              <a:rPr lang="en-GB" sz="2400" i="1" dirty="0" smtClean="0"/>
              <a:t>introduce characters and the setting – use your 5 senses; what are your character(s) and the setting like</a:t>
            </a:r>
          </a:p>
          <a:p>
            <a:endParaRPr lang="en-GB" sz="2400" b="1" dirty="0">
              <a:solidFill>
                <a:srgbClr val="0070C0"/>
              </a:solidFill>
            </a:endParaRPr>
          </a:p>
          <a:p>
            <a:r>
              <a:rPr lang="en-GB" sz="2400" b="1" dirty="0" smtClean="0">
                <a:solidFill>
                  <a:srgbClr val="0070C0"/>
                </a:solidFill>
              </a:rPr>
              <a:t>Build-up: </a:t>
            </a:r>
            <a:r>
              <a:rPr lang="en-GB" sz="2400" dirty="0" smtClean="0">
                <a:solidFill>
                  <a:srgbClr val="0070C0"/>
                </a:solidFill>
              </a:rPr>
              <a:t> </a:t>
            </a:r>
            <a:r>
              <a:rPr lang="en-GB" sz="2400" i="1" dirty="0" smtClean="0"/>
              <a:t>tell me more about the characters and the setting, suggest what the problem is</a:t>
            </a:r>
          </a:p>
          <a:p>
            <a:endParaRPr lang="en-GB" sz="2400" b="1" dirty="0"/>
          </a:p>
          <a:p>
            <a:r>
              <a:rPr lang="en-GB" sz="2400" b="1" dirty="0" smtClean="0">
                <a:solidFill>
                  <a:srgbClr val="0070C0"/>
                </a:solidFill>
              </a:rPr>
              <a:t>Climax/Problem: </a:t>
            </a:r>
            <a:r>
              <a:rPr lang="en-GB" sz="2400" i="1" dirty="0" smtClean="0"/>
              <a:t>the most exciting part of the story – fast paced action</a:t>
            </a:r>
          </a:p>
          <a:p>
            <a:endParaRPr lang="en-GB" sz="2400" b="1" dirty="0" smtClean="0"/>
          </a:p>
          <a:p>
            <a:r>
              <a:rPr lang="en-GB" sz="2400" b="1" dirty="0" smtClean="0">
                <a:solidFill>
                  <a:srgbClr val="0070C0"/>
                </a:solidFill>
              </a:rPr>
              <a:t>Resolution:</a:t>
            </a:r>
            <a:r>
              <a:rPr lang="en-GB" sz="2400" dirty="0" smtClean="0">
                <a:solidFill>
                  <a:srgbClr val="0070C0"/>
                </a:solidFill>
              </a:rPr>
              <a:t> </a:t>
            </a:r>
            <a:r>
              <a:rPr lang="en-GB" sz="2400" i="1" dirty="0" smtClean="0"/>
              <a:t>how will your character(s) solve the problem?</a:t>
            </a:r>
          </a:p>
          <a:p>
            <a:endParaRPr lang="en-GB" sz="2400" b="1" dirty="0" smtClean="0"/>
          </a:p>
          <a:p>
            <a:r>
              <a:rPr lang="en-GB" sz="2400" b="1" dirty="0" smtClean="0">
                <a:solidFill>
                  <a:srgbClr val="0070C0"/>
                </a:solidFill>
              </a:rPr>
              <a:t>Ending:</a:t>
            </a:r>
            <a:r>
              <a:rPr lang="en-GB" sz="2400" dirty="0" smtClean="0">
                <a:solidFill>
                  <a:srgbClr val="0070C0"/>
                </a:solidFill>
              </a:rPr>
              <a:t> </a:t>
            </a:r>
            <a:r>
              <a:rPr lang="en-GB" sz="2400" i="1" dirty="0" smtClean="0"/>
              <a:t>what happens in the end? Can you link the back to the beginning?</a:t>
            </a:r>
            <a:endParaRPr lang="en-GB" sz="2400" b="1" dirty="0"/>
          </a:p>
        </p:txBody>
      </p:sp>
      <p:sp>
        <p:nvSpPr>
          <p:cNvPr id="4" name="TextBox 3"/>
          <p:cNvSpPr txBox="1"/>
          <p:nvPr/>
        </p:nvSpPr>
        <p:spPr>
          <a:xfrm>
            <a:off x="5327374" y="347870"/>
            <a:ext cx="4624984" cy="523220"/>
          </a:xfrm>
          <a:prstGeom prst="rect">
            <a:avLst/>
          </a:prstGeom>
          <a:noFill/>
        </p:spPr>
        <p:txBody>
          <a:bodyPr wrap="none" rtlCol="0">
            <a:spAutoFit/>
          </a:bodyPr>
          <a:lstStyle/>
          <a:p>
            <a:r>
              <a:rPr lang="en-GB" sz="2800" b="1" dirty="0" smtClean="0"/>
              <a:t>Boxing-up Planning Sheet</a:t>
            </a:r>
            <a:endParaRPr lang="en-GB" sz="2800" b="1" dirty="0"/>
          </a:p>
        </p:txBody>
      </p:sp>
    </p:spTree>
    <p:extLst>
      <p:ext uri="{BB962C8B-B14F-4D97-AF65-F5344CB8AC3E}">
        <p14:creationId xmlns:p14="http://schemas.microsoft.com/office/powerpoint/2010/main" val="19617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149" y="665018"/>
            <a:ext cx="8026556" cy="1938992"/>
          </a:xfrm>
          <a:prstGeom prst="rect">
            <a:avLst/>
          </a:prstGeom>
          <a:noFill/>
        </p:spPr>
        <p:txBody>
          <a:bodyPr wrap="none" rtlCol="0">
            <a:spAutoFit/>
          </a:bodyPr>
          <a:lstStyle/>
          <a:p>
            <a:r>
              <a:rPr lang="en-GB" sz="4000" b="1" dirty="0" smtClean="0"/>
              <a:t>Structure: </a:t>
            </a:r>
            <a:r>
              <a:rPr lang="en-GB" sz="4000" dirty="0" smtClean="0"/>
              <a:t>story with a flashback</a:t>
            </a:r>
            <a:endParaRPr lang="en-GB" sz="4000" dirty="0" smtClean="0"/>
          </a:p>
          <a:p>
            <a:endParaRPr lang="en-GB" sz="4000" b="1" dirty="0"/>
          </a:p>
          <a:p>
            <a:endParaRPr lang="en-GB" sz="4000" b="1" dirty="0"/>
          </a:p>
        </p:txBody>
      </p:sp>
      <p:sp>
        <p:nvSpPr>
          <p:cNvPr id="3" name="Left Arrow 2"/>
          <p:cNvSpPr/>
          <p:nvPr/>
        </p:nvSpPr>
        <p:spPr>
          <a:xfrm>
            <a:off x="2394065" y="3607723"/>
            <a:ext cx="648393" cy="598517"/>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25338" y="3368373"/>
            <a:ext cx="5802284" cy="1077218"/>
          </a:xfrm>
          <a:prstGeom prst="rect">
            <a:avLst/>
          </a:prstGeom>
          <a:noFill/>
        </p:spPr>
        <p:txBody>
          <a:bodyPr wrap="square" rtlCol="0">
            <a:spAutoFit/>
          </a:bodyPr>
          <a:lstStyle/>
          <a:p>
            <a:r>
              <a:rPr lang="en-GB" sz="3200" b="1" dirty="0" smtClean="0"/>
              <a:t>Main story – e.g. during The Great Fire Of London</a:t>
            </a:r>
            <a:endParaRPr lang="en-GB" sz="3200" b="1" dirty="0"/>
          </a:p>
        </p:txBody>
      </p:sp>
      <p:sp>
        <p:nvSpPr>
          <p:cNvPr id="5" name="TextBox 4"/>
          <p:cNvSpPr txBox="1"/>
          <p:nvPr/>
        </p:nvSpPr>
        <p:spPr>
          <a:xfrm>
            <a:off x="631767" y="3368373"/>
            <a:ext cx="1579418" cy="1015663"/>
          </a:xfrm>
          <a:prstGeom prst="rect">
            <a:avLst/>
          </a:prstGeom>
          <a:noFill/>
        </p:spPr>
        <p:txBody>
          <a:bodyPr wrap="square" rtlCol="0">
            <a:spAutoFit/>
          </a:bodyPr>
          <a:lstStyle/>
          <a:p>
            <a:r>
              <a:rPr lang="en-GB" sz="2000" b="1" dirty="0" smtClean="0"/>
              <a:t>Story before the flashback</a:t>
            </a:r>
            <a:endParaRPr lang="en-GB" sz="2000" b="1" dirty="0"/>
          </a:p>
        </p:txBody>
      </p:sp>
      <p:sp>
        <p:nvSpPr>
          <p:cNvPr id="6" name="Right Arrow 5"/>
          <p:cNvSpPr/>
          <p:nvPr/>
        </p:nvSpPr>
        <p:spPr>
          <a:xfrm>
            <a:off x="9027622" y="3607723"/>
            <a:ext cx="631767" cy="59851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924011" y="3368372"/>
            <a:ext cx="1596044" cy="1015663"/>
          </a:xfrm>
          <a:prstGeom prst="rect">
            <a:avLst/>
          </a:prstGeom>
          <a:noFill/>
        </p:spPr>
        <p:txBody>
          <a:bodyPr wrap="square" rtlCol="0">
            <a:spAutoFit/>
          </a:bodyPr>
          <a:lstStyle/>
          <a:p>
            <a:r>
              <a:rPr lang="en-GB" sz="2000" b="1" dirty="0" smtClean="0"/>
              <a:t>Story after the flashback</a:t>
            </a:r>
            <a:endParaRPr lang="en-GB" sz="2000" b="1" dirty="0"/>
          </a:p>
        </p:txBody>
      </p:sp>
    </p:spTree>
    <p:extLst>
      <p:ext uri="{BB962C8B-B14F-4D97-AF65-F5344CB8AC3E}">
        <p14:creationId xmlns:p14="http://schemas.microsoft.com/office/powerpoint/2010/main" val="21184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60" y="1082040"/>
            <a:ext cx="5867400" cy="707886"/>
          </a:xfrm>
          <a:prstGeom prst="rect">
            <a:avLst/>
          </a:prstGeom>
          <a:noFill/>
        </p:spPr>
        <p:txBody>
          <a:bodyPr wrap="square" rtlCol="0">
            <a:spAutoFit/>
          </a:bodyPr>
          <a:lstStyle/>
          <a:p>
            <a:r>
              <a:rPr lang="en-GB" sz="4000" b="1" dirty="0" smtClean="0">
                <a:solidFill>
                  <a:srgbClr val="0070C0"/>
                </a:solidFill>
              </a:rPr>
              <a:t>Structure:</a:t>
            </a:r>
            <a:endParaRPr lang="en-GB" sz="4000" b="1" dirty="0">
              <a:solidFill>
                <a:srgbClr val="0070C0"/>
              </a:solidFill>
            </a:endParaRPr>
          </a:p>
        </p:txBody>
      </p:sp>
      <p:sp>
        <p:nvSpPr>
          <p:cNvPr id="3" name="TextBox 2"/>
          <p:cNvSpPr txBox="1"/>
          <p:nvPr/>
        </p:nvSpPr>
        <p:spPr>
          <a:xfrm>
            <a:off x="2431012" y="2773445"/>
            <a:ext cx="1463040" cy="523220"/>
          </a:xfrm>
          <a:prstGeom prst="rect">
            <a:avLst/>
          </a:prstGeom>
          <a:noFill/>
        </p:spPr>
        <p:txBody>
          <a:bodyPr wrap="square" rtlCol="0">
            <a:spAutoFit/>
          </a:bodyPr>
          <a:lstStyle/>
          <a:p>
            <a:r>
              <a:rPr lang="en-GB" sz="2800" b="1" dirty="0" smtClean="0"/>
              <a:t>Story 1  </a:t>
            </a:r>
            <a:endParaRPr lang="en-GB" sz="2800" b="1" dirty="0"/>
          </a:p>
        </p:txBody>
      </p:sp>
      <p:sp>
        <p:nvSpPr>
          <p:cNvPr id="4" name="Right Arrow 3"/>
          <p:cNvSpPr/>
          <p:nvPr/>
        </p:nvSpPr>
        <p:spPr>
          <a:xfrm>
            <a:off x="4196674" y="2762661"/>
            <a:ext cx="1318260" cy="52322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2514832" y="3559023"/>
            <a:ext cx="129540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187656" y="3447283"/>
            <a:ext cx="3819839" cy="523220"/>
          </a:xfrm>
          <a:prstGeom prst="rect">
            <a:avLst/>
          </a:prstGeom>
          <a:noFill/>
        </p:spPr>
        <p:txBody>
          <a:bodyPr wrap="square" rtlCol="0">
            <a:spAutoFit/>
          </a:bodyPr>
          <a:lstStyle/>
          <a:p>
            <a:r>
              <a:rPr lang="en-GB" sz="2800" b="1" dirty="0"/>
              <a:t>Story 2</a:t>
            </a:r>
          </a:p>
        </p:txBody>
      </p:sp>
      <p:sp>
        <p:nvSpPr>
          <p:cNvPr id="8" name="Rectangle 7"/>
          <p:cNvSpPr/>
          <p:nvPr/>
        </p:nvSpPr>
        <p:spPr>
          <a:xfrm>
            <a:off x="5237938" y="2773445"/>
            <a:ext cx="1996059" cy="523220"/>
          </a:xfrm>
          <a:prstGeom prst="rect">
            <a:avLst/>
          </a:prstGeom>
        </p:spPr>
        <p:txBody>
          <a:bodyPr wrap="none">
            <a:spAutoFit/>
          </a:bodyPr>
          <a:lstStyle/>
          <a:p>
            <a:pPr lvl="1"/>
            <a:r>
              <a:rPr lang="en-GB" sz="2800" b="1" dirty="0"/>
              <a:t>Story 1  </a:t>
            </a:r>
          </a:p>
        </p:txBody>
      </p:sp>
      <p:sp>
        <p:nvSpPr>
          <p:cNvPr id="9" name="Right Arrow 8"/>
          <p:cNvSpPr/>
          <p:nvPr/>
        </p:nvSpPr>
        <p:spPr>
          <a:xfrm>
            <a:off x="5727985" y="3492087"/>
            <a:ext cx="129540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9139393" y="3447283"/>
            <a:ext cx="129540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463895" y="3380347"/>
            <a:ext cx="1332416" cy="523220"/>
          </a:xfrm>
          <a:prstGeom prst="rect">
            <a:avLst/>
          </a:prstGeom>
        </p:spPr>
        <p:txBody>
          <a:bodyPr wrap="none">
            <a:spAutoFit/>
          </a:bodyPr>
          <a:lstStyle/>
          <a:p>
            <a:r>
              <a:rPr lang="en-GB" sz="2800" b="1" dirty="0"/>
              <a:t>Story 2</a:t>
            </a:r>
          </a:p>
        </p:txBody>
      </p:sp>
      <p:sp>
        <p:nvSpPr>
          <p:cNvPr id="12" name="Right Arrow 11"/>
          <p:cNvSpPr/>
          <p:nvPr/>
        </p:nvSpPr>
        <p:spPr>
          <a:xfrm>
            <a:off x="7450874" y="2756987"/>
            <a:ext cx="1345437" cy="53456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637080" y="2736863"/>
            <a:ext cx="1996059" cy="523220"/>
          </a:xfrm>
          <a:prstGeom prst="rect">
            <a:avLst/>
          </a:prstGeom>
        </p:spPr>
        <p:txBody>
          <a:bodyPr wrap="none">
            <a:spAutoFit/>
          </a:bodyPr>
          <a:lstStyle/>
          <a:p>
            <a:pPr lvl="1"/>
            <a:r>
              <a:rPr lang="en-GB" sz="2800" b="1" dirty="0"/>
              <a:t>Story 1  </a:t>
            </a:r>
          </a:p>
        </p:txBody>
      </p:sp>
      <p:sp>
        <p:nvSpPr>
          <p:cNvPr id="14" name="Notched Right Arrow 13"/>
          <p:cNvSpPr/>
          <p:nvPr/>
        </p:nvSpPr>
        <p:spPr>
          <a:xfrm>
            <a:off x="10586154" y="2901291"/>
            <a:ext cx="1486396" cy="854054"/>
          </a:xfrm>
          <a:prstGeom prst="notched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Notched Right Arrow 15"/>
          <p:cNvSpPr/>
          <p:nvPr/>
        </p:nvSpPr>
        <p:spPr>
          <a:xfrm>
            <a:off x="578892" y="2978070"/>
            <a:ext cx="1382415" cy="854054"/>
          </a:xfrm>
          <a:prstGeom prst="notched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431012" y="4373880"/>
            <a:ext cx="184731" cy="369332"/>
          </a:xfrm>
          <a:prstGeom prst="rect">
            <a:avLst/>
          </a:prstGeom>
          <a:noFill/>
        </p:spPr>
        <p:txBody>
          <a:bodyPr wrap="none" rtlCol="0">
            <a:spAutoFit/>
          </a:bodyPr>
          <a:lstStyle/>
          <a:p>
            <a:endParaRPr lang="en-GB" dirty="0"/>
          </a:p>
        </p:txBody>
      </p:sp>
      <p:sp>
        <p:nvSpPr>
          <p:cNvPr id="22" name="TextBox 21"/>
          <p:cNvSpPr txBox="1"/>
          <p:nvPr/>
        </p:nvSpPr>
        <p:spPr>
          <a:xfrm>
            <a:off x="975361" y="4743212"/>
            <a:ext cx="10073640" cy="1569660"/>
          </a:xfrm>
          <a:prstGeom prst="rect">
            <a:avLst/>
          </a:prstGeom>
          <a:noFill/>
        </p:spPr>
        <p:txBody>
          <a:bodyPr wrap="square" rtlCol="0">
            <a:spAutoFit/>
          </a:bodyPr>
          <a:lstStyle/>
          <a:p>
            <a:r>
              <a:rPr lang="en-GB" sz="3200" b="1" dirty="0" smtClean="0"/>
              <a:t>Important that </a:t>
            </a:r>
            <a:r>
              <a:rPr lang="en-GB" sz="3200" b="1" dirty="0" err="1" smtClean="0"/>
              <a:t>conjuctions</a:t>
            </a:r>
            <a:r>
              <a:rPr lang="en-GB" sz="3200" b="1" dirty="0" smtClean="0"/>
              <a:t> and opening sentences in paragraphs make clear which story is being told</a:t>
            </a:r>
            <a:endParaRPr lang="en-GB" sz="3200" b="1" dirty="0"/>
          </a:p>
        </p:txBody>
      </p:sp>
    </p:spTree>
    <p:extLst>
      <p:ext uri="{BB962C8B-B14F-4D97-AF65-F5344CB8AC3E}">
        <p14:creationId xmlns:p14="http://schemas.microsoft.com/office/powerpoint/2010/main" val="5835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261" y="316823"/>
            <a:ext cx="9900631" cy="6408345"/>
          </a:xfrm>
          <a:prstGeom prst="rect">
            <a:avLst/>
          </a:prstGeom>
        </p:spPr>
      </p:pic>
    </p:spTree>
    <p:extLst>
      <p:ext uri="{BB962C8B-B14F-4D97-AF65-F5344CB8AC3E}">
        <p14:creationId xmlns:p14="http://schemas.microsoft.com/office/powerpoint/2010/main" val="388448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295" y="248930"/>
            <a:ext cx="9283056" cy="6609069"/>
          </a:xfrm>
          <a:prstGeom prst="rect">
            <a:avLst/>
          </a:prstGeom>
        </p:spPr>
      </p:pic>
    </p:spTree>
    <p:extLst>
      <p:ext uri="{BB962C8B-B14F-4D97-AF65-F5344CB8AC3E}">
        <p14:creationId xmlns:p14="http://schemas.microsoft.com/office/powerpoint/2010/main" val="386096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767" y="532015"/>
            <a:ext cx="10523913" cy="5632311"/>
          </a:xfrm>
          <a:prstGeom prst="rect">
            <a:avLst/>
          </a:prstGeom>
          <a:noFill/>
        </p:spPr>
        <p:txBody>
          <a:bodyPr wrap="square" rtlCol="0">
            <a:spAutoFit/>
          </a:bodyPr>
          <a:lstStyle/>
          <a:p>
            <a:r>
              <a:rPr lang="en-GB" sz="3600" b="1" dirty="0" smtClean="0"/>
              <a:t>“Fire! Fire! Henry, rise quickly, the whole street is ablaze!” yelled his mother, Mistress Farthing. At once, Henry leapt off the shelf and pulled on his britches and rough, filthy shirt. He was by his anxious mother’s side in moments. “Haste,” she cried pushing a bundle of hastily gathered possessions towards him. “We must away, the baker’s and the rest of Pudding Lane is on fire! Thomas </a:t>
            </a:r>
            <a:r>
              <a:rPr lang="en-GB" sz="3600" b="1" dirty="0" err="1" smtClean="0"/>
              <a:t>Farrynor</a:t>
            </a:r>
            <a:r>
              <a:rPr lang="en-GB" sz="3600" b="1" dirty="0" smtClean="0"/>
              <a:t> has done for us this time…”</a:t>
            </a:r>
            <a:endParaRPr lang="en-GB" sz="3600" b="1" dirty="0"/>
          </a:p>
        </p:txBody>
      </p:sp>
    </p:spTree>
    <p:extLst>
      <p:ext uri="{BB962C8B-B14F-4D97-AF65-F5344CB8AC3E}">
        <p14:creationId xmlns:p14="http://schemas.microsoft.com/office/powerpoint/2010/main" val="1914230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47</TotalTime>
  <Words>296</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English Day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Day 12</dc:title>
  <dc:creator>Katy Duncan</dc:creator>
  <cp:lastModifiedBy>Katy Duncan</cp:lastModifiedBy>
  <cp:revision>5</cp:revision>
  <dcterms:created xsi:type="dcterms:W3CDTF">2021-01-22T05:14:32Z</dcterms:created>
  <dcterms:modified xsi:type="dcterms:W3CDTF">2021-01-22T06:01:40Z</dcterms:modified>
</cp:coreProperties>
</file>