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2" r:id="rId2"/>
    <p:sldId id="274" r:id="rId3"/>
    <p:sldId id="275" r:id="rId4"/>
    <p:sldId id="276" r:id="rId5"/>
    <p:sldId id="277" r:id="rId6"/>
    <p:sldId id="278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2" r:id="rId17"/>
    <p:sldId id="293" r:id="rId18"/>
    <p:sldId id="294" r:id="rId19"/>
    <p:sldId id="295" r:id="rId20"/>
    <p:sldId id="296" r:id="rId21"/>
    <p:sldId id="297" r:id="rId22"/>
    <p:sldId id="298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211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4 Maths			03.02.2021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689315"/>
            <a:ext cx="7886700" cy="28006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400" dirty="0"/>
              <a:t>LO:  To </a:t>
            </a:r>
            <a:r>
              <a:rPr lang="en-GB" sz="5400" dirty="0" smtClean="0"/>
              <a:t>solve problems involving converting between units of time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03199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8FF92BF-0CC3-4549-8E84-285EFC6C16C8}"/>
              </a:ext>
            </a:extLst>
          </p:cNvPr>
          <p:cNvSpPr/>
          <p:nvPr/>
        </p:nvSpPr>
        <p:spPr>
          <a:xfrm>
            <a:off x="275304" y="27187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US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statements.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DAEEE6B-9250-4F9B-B3C7-8393BA4AF9D1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1" name="TextBox 8">
              <a:extLst>
                <a:ext uri="{FF2B5EF4-FFF2-40B4-BE49-F238E27FC236}">
                  <a16:creationId xmlns:a16="http://schemas.microsoft.com/office/drawing/2014/main" id="{1A799450-312B-4C64-9D2A-1914DC041206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12" name="Picture 11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642DD11E-2EA0-4A3A-973B-A2CF90CAB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98E575C0-A7D2-4933-A27A-979CD802758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71470" y="1940094"/>
          <a:ext cx="7639750" cy="29778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67494">
                  <a:extLst>
                    <a:ext uri="{9D8B030D-6E8A-4147-A177-3AD203B41FA5}">
                      <a16:colId xmlns:a16="http://schemas.microsoft.com/office/drawing/2014/main" val="2015725121"/>
                    </a:ext>
                  </a:extLst>
                </a:gridCol>
                <a:gridCol w="848861">
                  <a:extLst>
                    <a:ext uri="{9D8B030D-6E8A-4147-A177-3AD203B41FA5}">
                      <a16:colId xmlns:a16="http://schemas.microsoft.com/office/drawing/2014/main" val="415249606"/>
                    </a:ext>
                  </a:extLst>
                </a:gridCol>
                <a:gridCol w="4923395">
                  <a:extLst>
                    <a:ext uri="{9D8B030D-6E8A-4147-A177-3AD203B41FA5}">
                      <a16:colId xmlns:a16="http://schemas.microsoft.com/office/drawing/2014/main" val="2876637574"/>
                    </a:ext>
                  </a:extLst>
                </a:gridCol>
              </a:tblGrid>
              <a:tr h="848861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There are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days in January.</a:t>
                      </a:r>
                    </a:p>
                  </a:txBody>
                  <a:tcPr marL="84888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394043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/>
                      <a:endParaRPr lang="en-GB" sz="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400" b="1" dirty="0">
                        <a:latin typeface="Century Gothic" panose="020B0502020202020204" pitchFamily="34" charset="0"/>
                      </a:endParaRPr>
                    </a:p>
                  </a:txBody>
                  <a:tcPr marL="84888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449767"/>
                  </a:ext>
                </a:extLst>
              </a:tr>
              <a:tr h="848861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There are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months in half a year.</a:t>
                      </a:r>
                    </a:p>
                  </a:txBody>
                  <a:tcPr marL="84888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6576258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/>
                      <a:endParaRPr lang="en-GB" sz="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400" b="1" dirty="0">
                        <a:latin typeface="Century Gothic" panose="020B0502020202020204" pitchFamily="34" charset="0"/>
                      </a:endParaRPr>
                    </a:p>
                  </a:txBody>
                  <a:tcPr marL="84888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9999820"/>
                  </a:ext>
                </a:extLst>
              </a:tr>
              <a:tr h="848861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There are 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days in 5 weeks 3 days.</a:t>
                      </a:r>
                    </a:p>
                  </a:txBody>
                  <a:tcPr marL="84888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5872215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/>
                      <a:endParaRPr lang="en-GB" sz="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400" b="1" dirty="0">
                        <a:latin typeface="Century Gothic" panose="020B0502020202020204" pitchFamily="34" charset="0"/>
                      </a:endParaRPr>
                    </a:p>
                  </a:txBody>
                  <a:tcPr marL="84888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2381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2156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8FF92BF-0CC3-4549-8E84-285EFC6C16C8}"/>
              </a:ext>
            </a:extLst>
          </p:cNvPr>
          <p:cNvSpPr/>
          <p:nvPr/>
        </p:nvSpPr>
        <p:spPr>
          <a:xfrm>
            <a:off x="275304" y="27187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US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statements.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DAEEE6B-9250-4F9B-B3C7-8393BA4AF9D1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1" name="TextBox 8">
              <a:extLst>
                <a:ext uri="{FF2B5EF4-FFF2-40B4-BE49-F238E27FC236}">
                  <a16:creationId xmlns:a16="http://schemas.microsoft.com/office/drawing/2014/main" id="{1A799450-312B-4C64-9D2A-1914DC041206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12" name="Picture 11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642DD11E-2EA0-4A3A-973B-A2CF90CAB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98E575C0-A7D2-4933-A27A-979CD802758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71470" y="1940094"/>
          <a:ext cx="7639750" cy="29778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67494">
                  <a:extLst>
                    <a:ext uri="{9D8B030D-6E8A-4147-A177-3AD203B41FA5}">
                      <a16:colId xmlns:a16="http://schemas.microsoft.com/office/drawing/2014/main" val="2015725121"/>
                    </a:ext>
                  </a:extLst>
                </a:gridCol>
                <a:gridCol w="848861">
                  <a:extLst>
                    <a:ext uri="{9D8B030D-6E8A-4147-A177-3AD203B41FA5}">
                      <a16:colId xmlns:a16="http://schemas.microsoft.com/office/drawing/2014/main" val="415249606"/>
                    </a:ext>
                  </a:extLst>
                </a:gridCol>
                <a:gridCol w="4923395">
                  <a:extLst>
                    <a:ext uri="{9D8B030D-6E8A-4147-A177-3AD203B41FA5}">
                      <a16:colId xmlns:a16="http://schemas.microsoft.com/office/drawing/2014/main" val="2876637574"/>
                    </a:ext>
                  </a:extLst>
                </a:gridCol>
              </a:tblGrid>
              <a:tr h="848861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There are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days in January.</a:t>
                      </a:r>
                    </a:p>
                  </a:txBody>
                  <a:tcPr marL="84888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394043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/>
                      <a:endParaRPr lang="en-GB" sz="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400" b="1" dirty="0">
                        <a:latin typeface="Century Gothic" panose="020B0502020202020204" pitchFamily="34" charset="0"/>
                      </a:endParaRPr>
                    </a:p>
                  </a:txBody>
                  <a:tcPr marL="84888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449767"/>
                  </a:ext>
                </a:extLst>
              </a:tr>
              <a:tr h="848861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There are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months in half a year.</a:t>
                      </a:r>
                    </a:p>
                  </a:txBody>
                  <a:tcPr marL="84888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6576258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/>
                      <a:endParaRPr lang="en-GB" sz="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400" b="1" dirty="0">
                        <a:latin typeface="Century Gothic" panose="020B0502020202020204" pitchFamily="34" charset="0"/>
                      </a:endParaRPr>
                    </a:p>
                  </a:txBody>
                  <a:tcPr marL="84888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9999820"/>
                  </a:ext>
                </a:extLst>
              </a:tr>
              <a:tr h="848861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There are 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days in 5 weeks 3 days.</a:t>
                      </a:r>
                    </a:p>
                  </a:txBody>
                  <a:tcPr marL="84888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5872215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/>
                      <a:endParaRPr lang="en-GB" sz="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400" b="1" dirty="0">
                        <a:latin typeface="Century Gothic" panose="020B0502020202020204" pitchFamily="34" charset="0"/>
                      </a:endParaRPr>
                    </a:p>
                  </a:txBody>
                  <a:tcPr marL="84888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2381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3198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US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true statement.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lnSpc>
                <a:spcPct val="200000"/>
              </a:lnSpc>
              <a:defRPr/>
            </a:pP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There are 17 days in 3 weeks.</a:t>
            </a:r>
          </a:p>
          <a:p>
            <a:pPr lvl="0" algn="ctr" defTabSz="685800">
              <a:lnSpc>
                <a:spcPct val="200000"/>
              </a:lnSpc>
              <a:defRPr/>
            </a:pP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There are 24 months in 2 years.</a:t>
            </a:r>
          </a:p>
          <a:p>
            <a:pPr lvl="0" algn="ctr" defTabSz="685800">
              <a:lnSpc>
                <a:spcPct val="200000"/>
              </a:lnSpc>
              <a:defRPr/>
            </a:pP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There are 50 weeks in 1 year.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E77491-5731-4D8A-8EE2-2220C69F7E53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D5F44AE-BC7F-4056-B8BB-14B8F5DB3DFA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10" name="Picture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F9148890-46F8-4C4A-8493-6654098475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2108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US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true statement.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lnSpc>
                <a:spcPct val="200000"/>
              </a:lnSpc>
              <a:defRPr/>
            </a:pPr>
            <a:r>
              <a:rPr lang="en-GB" sz="2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There are 17 days in 3 weeks.</a:t>
            </a:r>
          </a:p>
          <a:p>
            <a:pPr lvl="0" algn="ctr" defTabSz="685800">
              <a:lnSpc>
                <a:spcPct val="200000"/>
              </a:lnSpc>
              <a:defRPr/>
            </a:pPr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There are 24 months in 2 years.</a:t>
            </a:r>
          </a:p>
          <a:p>
            <a:pPr lvl="0" algn="ctr" defTabSz="685800">
              <a:lnSpc>
                <a:spcPct val="200000"/>
              </a:lnSpc>
              <a:defRPr/>
            </a:pPr>
            <a:r>
              <a:rPr lang="en-GB" sz="2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There are 50 weeks in 1 year.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99E9A54-5218-4283-838E-6459E23EE15B}"/>
              </a:ext>
            </a:extLst>
          </p:cNvPr>
          <p:cNvSpPr/>
          <p:nvPr/>
        </p:nvSpPr>
        <p:spPr>
          <a:xfrm>
            <a:off x="1887794" y="2515989"/>
            <a:ext cx="5368413" cy="9733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8CC8683-1C0F-4B22-8CB8-0E3DC858431B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0" name="TextBox 8">
              <a:extLst>
                <a:ext uri="{FF2B5EF4-FFF2-40B4-BE49-F238E27FC236}">
                  <a16:creationId xmlns:a16="http://schemas.microsoft.com/office/drawing/2014/main" id="{A7EC726B-1985-48EE-9F30-EC71C8A3ECE4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11" name="Picture 10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9F92A672-51AC-4861-983F-2935F1A03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3071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US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durations.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6C979C9-BD4F-435B-989C-34B519A84EA1}"/>
              </a:ext>
            </a:extLst>
          </p:cNvPr>
          <p:cNvGrpSpPr/>
          <p:nvPr/>
        </p:nvGrpSpPr>
        <p:grpSpPr>
          <a:xfrm>
            <a:off x="1559313" y="1756498"/>
            <a:ext cx="2234764" cy="3345004"/>
            <a:chOff x="1392732" y="1756498"/>
            <a:chExt cx="2234764" cy="3345004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E9B3B9ED-7CB7-4835-9A96-1F1F2FA66661}"/>
                </a:ext>
              </a:extLst>
            </p:cNvPr>
            <p:cNvSpPr/>
            <p:nvPr/>
          </p:nvSpPr>
          <p:spPr>
            <a:xfrm>
              <a:off x="1392732" y="1756498"/>
              <a:ext cx="2234762" cy="85263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28 days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946C8BD3-1933-4FA0-90B4-42D74DDB6089}"/>
                </a:ext>
              </a:extLst>
            </p:cNvPr>
            <p:cNvSpPr/>
            <p:nvPr/>
          </p:nvSpPr>
          <p:spPr>
            <a:xfrm>
              <a:off x="1392732" y="3002682"/>
              <a:ext cx="2234764" cy="85263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2 weeks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1EA9C98F-CFEA-4E5A-AFE6-D2B11A1A32B1}"/>
                </a:ext>
              </a:extLst>
            </p:cNvPr>
            <p:cNvSpPr/>
            <p:nvPr/>
          </p:nvSpPr>
          <p:spPr>
            <a:xfrm>
              <a:off x="1392732" y="4248868"/>
              <a:ext cx="2234764" cy="85263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18 months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488B97B-43C5-4EE0-8B5B-05331694D4C6}"/>
              </a:ext>
            </a:extLst>
          </p:cNvPr>
          <p:cNvGrpSpPr/>
          <p:nvPr/>
        </p:nvGrpSpPr>
        <p:grpSpPr>
          <a:xfrm>
            <a:off x="5353390" y="1756498"/>
            <a:ext cx="2231298" cy="3345004"/>
            <a:chOff x="5132445" y="1756498"/>
            <a:chExt cx="2231298" cy="3345004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C1A1660A-4A4A-4128-A9ED-C866FF1E1BBF}"/>
                </a:ext>
              </a:extLst>
            </p:cNvPr>
            <p:cNvSpPr/>
            <p:nvPr/>
          </p:nvSpPr>
          <p:spPr>
            <a:xfrm>
              <a:off x="5132445" y="2992665"/>
              <a:ext cx="2231298" cy="872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 and a half years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DF15735-19BF-4BFA-9FC9-F3DF411F8C79}"/>
                </a:ext>
              </a:extLst>
            </p:cNvPr>
            <p:cNvSpPr/>
            <p:nvPr/>
          </p:nvSpPr>
          <p:spPr>
            <a:xfrm>
              <a:off x="5132445" y="4228832"/>
              <a:ext cx="2231298" cy="872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4 weeks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88514DD7-CF17-440E-BC6E-82125D2119B7}"/>
                </a:ext>
              </a:extLst>
            </p:cNvPr>
            <p:cNvSpPr/>
            <p:nvPr/>
          </p:nvSpPr>
          <p:spPr>
            <a:xfrm>
              <a:off x="5132445" y="1756498"/>
              <a:ext cx="2231298" cy="872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14 days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4C85298-3A31-4E0B-8AC7-427A423FBC61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21" name="TextBox 8">
              <a:extLst>
                <a:ext uri="{FF2B5EF4-FFF2-40B4-BE49-F238E27FC236}">
                  <a16:creationId xmlns:a16="http://schemas.microsoft.com/office/drawing/2014/main" id="{9A1C1FA1-2354-4BA5-A53A-91C560E262FC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22" name="Picture 21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E1882AC4-2CB7-4092-AC1D-71BBFAD99B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903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US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durations.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2F353D2-8FA5-4A0C-AC6E-ACF45CA06764}"/>
              </a:ext>
            </a:extLst>
          </p:cNvPr>
          <p:cNvCxnSpPr>
            <a:cxnSpLocks/>
            <a:stCxn id="9" idx="3"/>
            <a:endCxn id="14" idx="1"/>
          </p:cNvCxnSpPr>
          <p:nvPr/>
        </p:nvCxnSpPr>
        <p:spPr>
          <a:xfrm>
            <a:off x="3794075" y="2182815"/>
            <a:ext cx="1559315" cy="24823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4A39376-FB8E-455A-9F28-2F482DB7889E}"/>
              </a:ext>
            </a:extLst>
          </p:cNvPr>
          <p:cNvCxnSpPr>
            <a:cxnSpLocks/>
            <a:stCxn id="10" idx="3"/>
            <a:endCxn id="15" idx="1"/>
          </p:cNvCxnSpPr>
          <p:nvPr/>
        </p:nvCxnSpPr>
        <p:spPr>
          <a:xfrm flipV="1">
            <a:off x="3794077" y="2192833"/>
            <a:ext cx="1559313" cy="12361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5345361-9419-40F0-897B-2708AC8DF4FC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3794077" y="3428999"/>
            <a:ext cx="1555848" cy="124618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692FBCF-3E1B-47EA-B474-58FA7CB4D6EC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23" name="TextBox 8">
              <a:extLst>
                <a:ext uri="{FF2B5EF4-FFF2-40B4-BE49-F238E27FC236}">
                  <a16:creationId xmlns:a16="http://schemas.microsoft.com/office/drawing/2014/main" id="{011F7FA0-DDC7-4855-9ABA-2B831D37433E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24" name="Picture 23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71B3ABF9-EC81-4B06-872F-6132B9AD8C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488B97B-43C5-4EE0-8B5B-05331694D4C6}"/>
              </a:ext>
            </a:extLst>
          </p:cNvPr>
          <p:cNvGrpSpPr/>
          <p:nvPr/>
        </p:nvGrpSpPr>
        <p:grpSpPr>
          <a:xfrm>
            <a:off x="5353390" y="1756498"/>
            <a:ext cx="2231298" cy="3345004"/>
            <a:chOff x="5132445" y="1756498"/>
            <a:chExt cx="2231298" cy="3345004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C1A1660A-4A4A-4128-A9ED-C866FF1E1BBF}"/>
                </a:ext>
              </a:extLst>
            </p:cNvPr>
            <p:cNvSpPr/>
            <p:nvPr/>
          </p:nvSpPr>
          <p:spPr>
            <a:xfrm>
              <a:off x="5132445" y="2992665"/>
              <a:ext cx="2231298" cy="872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 and a half years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DF15735-19BF-4BFA-9FC9-F3DF411F8C79}"/>
                </a:ext>
              </a:extLst>
            </p:cNvPr>
            <p:cNvSpPr/>
            <p:nvPr/>
          </p:nvSpPr>
          <p:spPr>
            <a:xfrm>
              <a:off x="5132445" y="4228832"/>
              <a:ext cx="2231298" cy="872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4 weeks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88514DD7-CF17-440E-BC6E-82125D2119B7}"/>
                </a:ext>
              </a:extLst>
            </p:cNvPr>
            <p:cNvSpPr/>
            <p:nvPr/>
          </p:nvSpPr>
          <p:spPr>
            <a:xfrm>
              <a:off x="5132445" y="1756498"/>
              <a:ext cx="2231298" cy="872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14 days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6C979C9-BD4F-435B-989C-34B519A84EA1}"/>
              </a:ext>
            </a:extLst>
          </p:cNvPr>
          <p:cNvGrpSpPr/>
          <p:nvPr/>
        </p:nvGrpSpPr>
        <p:grpSpPr>
          <a:xfrm>
            <a:off x="1559313" y="1756498"/>
            <a:ext cx="2234764" cy="3345004"/>
            <a:chOff x="1392732" y="1756498"/>
            <a:chExt cx="2234764" cy="3345004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E9B3B9ED-7CB7-4835-9A96-1F1F2FA66661}"/>
                </a:ext>
              </a:extLst>
            </p:cNvPr>
            <p:cNvSpPr/>
            <p:nvPr/>
          </p:nvSpPr>
          <p:spPr>
            <a:xfrm>
              <a:off x="1392732" y="1756498"/>
              <a:ext cx="2234762" cy="85263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28 days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946C8BD3-1933-4FA0-90B4-42D74DDB6089}"/>
                </a:ext>
              </a:extLst>
            </p:cNvPr>
            <p:cNvSpPr/>
            <p:nvPr/>
          </p:nvSpPr>
          <p:spPr>
            <a:xfrm>
              <a:off x="1392732" y="3002682"/>
              <a:ext cx="2234764" cy="85263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2 weeks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1EA9C98F-CFEA-4E5A-AFE6-D2B11A1A32B1}"/>
                </a:ext>
              </a:extLst>
            </p:cNvPr>
            <p:cNvSpPr/>
            <p:nvPr/>
          </p:nvSpPr>
          <p:spPr>
            <a:xfrm>
              <a:off x="1392732" y="4248868"/>
              <a:ext cx="2234764" cy="85263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18 months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3312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Amit is 8 years and 11 months old.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Jerry is 5 months older than Amit.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Alex is 6 months younger than Jerry.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old is Alex?</a:t>
            </a:r>
          </a:p>
          <a:p>
            <a:pPr lvl="0" algn="ctr" defTabSz="685800">
              <a:defRPr/>
            </a:pPr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9FD73D2-DF3A-4189-B3F7-D337AF21B517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0" name="TextBox 8">
              <a:extLst>
                <a:ext uri="{FF2B5EF4-FFF2-40B4-BE49-F238E27FC236}">
                  <a16:creationId xmlns:a16="http://schemas.microsoft.com/office/drawing/2014/main" id="{25EA0D28-E007-4A16-BE4C-C96E6CB0EFA3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11" name="Picture 10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FDAA2CAE-D6F4-4FA5-B435-D24DEE4A88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8681135-6951-4F4E-AE2B-0E9999E79DF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99386" y="3813804"/>
          <a:ext cx="6945228" cy="77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3384">
                  <a:extLst>
                    <a:ext uri="{9D8B030D-6E8A-4147-A177-3AD203B41FA5}">
                      <a16:colId xmlns:a16="http://schemas.microsoft.com/office/drawing/2014/main" val="2253370863"/>
                    </a:ext>
                  </a:extLst>
                </a:gridCol>
                <a:gridCol w="771692">
                  <a:extLst>
                    <a:ext uri="{9D8B030D-6E8A-4147-A177-3AD203B41FA5}">
                      <a16:colId xmlns:a16="http://schemas.microsoft.com/office/drawing/2014/main" val="1692911226"/>
                    </a:ext>
                  </a:extLst>
                </a:gridCol>
                <a:gridCol w="1852060">
                  <a:extLst>
                    <a:ext uri="{9D8B030D-6E8A-4147-A177-3AD203B41FA5}">
                      <a16:colId xmlns:a16="http://schemas.microsoft.com/office/drawing/2014/main" val="2529710755"/>
                    </a:ext>
                  </a:extLst>
                </a:gridCol>
                <a:gridCol w="771692">
                  <a:extLst>
                    <a:ext uri="{9D8B030D-6E8A-4147-A177-3AD203B41FA5}">
                      <a16:colId xmlns:a16="http://schemas.microsoft.com/office/drawing/2014/main" val="1001269507"/>
                    </a:ext>
                  </a:extLst>
                </a:gridCol>
                <a:gridCol w="2006400">
                  <a:extLst>
                    <a:ext uri="{9D8B030D-6E8A-4147-A177-3AD203B41FA5}">
                      <a16:colId xmlns:a16="http://schemas.microsoft.com/office/drawing/2014/main" val="1606131671"/>
                    </a:ext>
                  </a:extLst>
                </a:gridCol>
              </a:tblGrid>
              <a:tr h="770400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latin typeface="Century Gothic" panose="020B0502020202020204" pitchFamily="34" charset="0"/>
                        </a:rPr>
                        <a:t>Alex is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latin typeface="Century Gothic" panose="020B0502020202020204" pitchFamily="34" charset="0"/>
                        </a:rPr>
                        <a:t>years and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latin typeface="Century Gothic" panose="020B0502020202020204" pitchFamily="34" charset="0"/>
                        </a:rPr>
                        <a:t>months old.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749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5225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Amit is 8 years and 11 months old.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Jerry is 5 months older than Amit.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Alex is 6 months younger than Jerry.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old is Alex?</a:t>
            </a:r>
          </a:p>
          <a:p>
            <a:pPr lvl="0" algn="ctr" defTabSz="685800">
              <a:defRPr/>
            </a:pPr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9FD73D2-DF3A-4189-B3F7-D337AF21B517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0" name="TextBox 8">
              <a:extLst>
                <a:ext uri="{FF2B5EF4-FFF2-40B4-BE49-F238E27FC236}">
                  <a16:creationId xmlns:a16="http://schemas.microsoft.com/office/drawing/2014/main" id="{25EA0D28-E007-4A16-BE4C-C96E6CB0EFA3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11" name="Picture 10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FDAA2CAE-D6F4-4FA5-B435-D24DEE4A88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8681135-6951-4F4E-AE2B-0E9999E79DF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99386" y="3813804"/>
          <a:ext cx="6945228" cy="77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3384">
                  <a:extLst>
                    <a:ext uri="{9D8B030D-6E8A-4147-A177-3AD203B41FA5}">
                      <a16:colId xmlns:a16="http://schemas.microsoft.com/office/drawing/2014/main" val="2253370863"/>
                    </a:ext>
                  </a:extLst>
                </a:gridCol>
                <a:gridCol w="771692">
                  <a:extLst>
                    <a:ext uri="{9D8B030D-6E8A-4147-A177-3AD203B41FA5}">
                      <a16:colId xmlns:a16="http://schemas.microsoft.com/office/drawing/2014/main" val="1692911226"/>
                    </a:ext>
                  </a:extLst>
                </a:gridCol>
                <a:gridCol w="1852060">
                  <a:extLst>
                    <a:ext uri="{9D8B030D-6E8A-4147-A177-3AD203B41FA5}">
                      <a16:colId xmlns:a16="http://schemas.microsoft.com/office/drawing/2014/main" val="2529710755"/>
                    </a:ext>
                  </a:extLst>
                </a:gridCol>
                <a:gridCol w="771692">
                  <a:extLst>
                    <a:ext uri="{9D8B030D-6E8A-4147-A177-3AD203B41FA5}">
                      <a16:colId xmlns:a16="http://schemas.microsoft.com/office/drawing/2014/main" val="1001269507"/>
                    </a:ext>
                  </a:extLst>
                </a:gridCol>
                <a:gridCol w="2006400">
                  <a:extLst>
                    <a:ext uri="{9D8B030D-6E8A-4147-A177-3AD203B41FA5}">
                      <a16:colId xmlns:a16="http://schemas.microsoft.com/office/drawing/2014/main" val="1606131671"/>
                    </a:ext>
                  </a:extLst>
                </a:gridCol>
              </a:tblGrid>
              <a:tr h="770400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latin typeface="Century Gothic" panose="020B0502020202020204" pitchFamily="34" charset="0"/>
                        </a:rPr>
                        <a:t>Alex is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latin typeface="Century Gothic" panose="020B0502020202020204" pitchFamily="34" charset="0"/>
                        </a:rPr>
                        <a:t>years and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latin typeface="Century Gothic" panose="020B0502020202020204" pitchFamily="34" charset="0"/>
                        </a:rPr>
                        <a:t>months old.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749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679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George is going camping.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He starts his trip on the 28</a:t>
            </a:r>
            <a:r>
              <a:rPr lang="en-GB" sz="2000" b="1" baseline="30000" dirty="0">
                <a:solidFill>
                  <a:schemeClr val="tx1"/>
                </a:solidFill>
                <a:latin typeface="Century Gothic" panose="020B0502020202020204" pitchFamily="34" charset="0"/>
              </a:rPr>
              <a:t>th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March.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He camps for 2 weeks in Cornwall, then camps for 5 days in Devon.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What date does he finish camping?</a:t>
            </a:r>
          </a:p>
          <a:p>
            <a:pPr algn="ctr"/>
            <a:endParaRPr lang="en-GB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93AE14F-7543-4221-952F-49E7B725BFE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524890" y="2270183"/>
          <a:ext cx="6094221" cy="2571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603">
                  <a:extLst>
                    <a:ext uri="{9D8B030D-6E8A-4147-A177-3AD203B41FA5}">
                      <a16:colId xmlns:a16="http://schemas.microsoft.com/office/drawing/2014/main" val="3263586528"/>
                    </a:ext>
                  </a:extLst>
                </a:gridCol>
                <a:gridCol w="870603">
                  <a:extLst>
                    <a:ext uri="{9D8B030D-6E8A-4147-A177-3AD203B41FA5}">
                      <a16:colId xmlns:a16="http://schemas.microsoft.com/office/drawing/2014/main" val="3359831669"/>
                    </a:ext>
                  </a:extLst>
                </a:gridCol>
                <a:gridCol w="870603">
                  <a:extLst>
                    <a:ext uri="{9D8B030D-6E8A-4147-A177-3AD203B41FA5}">
                      <a16:colId xmlns:a16="http://schemas.microsoft.com/office/drawing/2014/main" val="2840760690"/>
                    </a:ext>
                  </a:extLst>
                </a:gridCol>
                <a:gridCol w="870603">
                  <a:extLst>
                    <a:ext uri="{9D8B030D-6E8A-4147-A177-3AD203B41FA5}">
                      <a16:colId xmlns:a16="http://schemas.microsoft.com/office/drawing/2014/main" val="406261962"/>
                    </a:ext>
                  </a:extLst>
                </a:gridCol>
                <a:gridCol w="870603">
                  <a:extLst>
                    <a:ext uri="{9D8B030D-6E8A-4147-A177-3AD203B41FA5}">
                      <a16:colId xmlns:a16="http://schemas.microsoft.com/office/drawing/2014/main" val="2291927380"/>
                    </a:ext>
                  </a:extLst>
                </a:gridCol>
                <a:gridCol w="870603">
                  <a:extLst>
                    <a:ext uri="{9D8B030D-6E8A-4147-A177-3AD203B41FA5}">
                      <a16:colId xmlns:a16="http://schemas.microsoft.com/office/drawing/2014/main" val="3998640439"/>
                    </a:ext>
                  </a:extLst>
                </a:gridCol>
                <a:gridCol w="870603">
                  <a:extLst>
                    <a:ext uri="{9D8B030D-6E8A-4147-A177-3AD203B41FA5}">
                      <a16:colId xmlns:a16="http://schemas.microsoft.com/office/drawing/2014/main" val="3755646061"/>
                    </a:ext>
                  </a:extLst>
                </a:gridCol>
              </a:tblGrid>
              <a:tr h="344974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Mon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Tue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Wed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Thurs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Fri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Sat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Sun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878567"/>
                  </a:ext>
                </a:extLst>
              </a:tr>
              <a:tr h="344974"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28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29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30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31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8620527"/>
                  </a:ext>
                </a:extLst>
              </a:tr>
              <a:tr h="501560">
                <a:tc gridSpan="7"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April</a:t>
                      </a:r>
                    </a:p>
                  </a:txBody>
                  <a:tcPr marL="91573" marR="91573" marT="37838" marB="378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700" dirty="0">
                        <a:solidFill>
                          <a:schemeClr val="tx1"/>
                        </a:solidFill>
                        <a:latin typeface="SassoonCRInfantMedium" panose="02000603020000020003" pitchFamily="2" charset="0"/>
                      </a:endParaRPr>
                    </a:p>
                  </a:txBody>
                  <a:tcPr marL="42657" marR="42657" marT="17626" marB="17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700" dirty="0">
                        <a:solidFill>
                          <a:schemeClr val="tx1"/>
                        </a:solidFill>
                        <a:latin typeface="SassoonCRInfantMedium" panose="02000603020000020003" pitchFamily="2" charset="0"/>
                      </a:endParaRPr>
                    </a:p>
                  </a:txBody>
                  <a:tcPr marL="42657" marR="42657" marT="17626" marB="17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700" dirty="0">
                        <a:solidFill>
                          <a:schemeClr val="tx1"/>
                        </a:solidFill>
                        <a:latin typeface="SassoonCRInfantMedium" panose="02000603020000020003" pitchFamily="2" charset="0"/>
                      </a:endParaRPr>
                    </a:p>
                  </a:txBody>
                  <a:tcPr marL="42657" marR="42657" marT="17626" marB="17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700" dirty="0">
                        <a:solidFill>
                          <a:schemeClr val="tx1"/>
                        </a:solidFill>
                        <a:latin typeface="SassoonCRInfantMedium" panose="02000603020000020003" pitchFamily="2" charset="0"/>
                      </a:endParaRPr>
                    </a:p>
                  </a:txBody>
                  <a:tcPr marL="42657" marR="42657" marT="17626" marB="17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700" dirty="0">
                        <a:solidFill>
                          <a:schemeClr val="tx1"/>
                        </a:solidFill>
                        <a:latin typeface="SassoonCRInfantMedium" panose="02000603020000020003" pitchFamily="2" charset="0"/>
                      </a:endParaRPr>
                    </a:p>
                  </a:txBody>
                  <a:tcPr marL="42657" marR="42657" marT="17626" marB="17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700" dirty="0">
                        <a:solidFill>
                          <a:schemeClr val="tx1"/>
                        </a:solidFill>
                        <a:latin typeface="SassoonCRInfantMedium" panose="02000603020000020003" pitchFamily="2" charset="0"/>
                      </a:endParaRPr>
                    </a:p>
                  </a:txBody>
                  <a:tcPr marL="42657" marR="42657" marT="17626" marB="17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91851"/>
                  </a:ext>
                </a:extLst>
              </a:tr>
              <a:tr h="344974"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729110"/>
                  </a:ext>
                </a:extLst>
              </a:tr>
              <a:tr h="344974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306600"/>
                  </a:ext>
                </a:extLst>
              </a:tr>
              <a:tr h="344974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378782"/>
                  </a:ext>
                </a:extLst>
              </a:tr>
              <a:tr h="344974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19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21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22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500181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CF4C5647-ED0F-40A9-A2FF-B5B95B38D6EF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0" name="TextBox 8">
              <a:extLst>
                <a:ext uri="{FF2B5EF4-FFF2-40B4-BE49-F238E27FC236}">
                  <a16:creationId xmlns:a16="http://schemas.microsoft.com/office/drawing/2014/main" id="{7F6389A8-16FF-4D09-8088-C1C735745C3C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12" name="Picture 11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3F50F762-50BA-474C-8800-811EF6B78F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846431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George is going camping.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He starts his trip on the 28</a:t>
            </a:r>
            <a:r>
              <a:rPr lang="en-GB" sz="2000" b="1" baseline="30000" dirty="0">
                <a:solidFill>
                  <a:schemeClr val="tx1"/>
                </a:solidFill>
                <a:latin typeface="Century Gothic" panose="020B0502020202020204" pitchFamily="34" charset="0"/>
              </a:rPr>
              <a:t>th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March.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He camps for 2 weeks in Cornwall, then camps for 5 days in Devon.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What date does he finish camping?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Jack finishes camping on Monday 16</a:t>
            </a:r>
            <a:r>
              <a:rPr lang="en-GB" sz="2000" b="1" baseline="30000" dirty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th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April.</a:t>
            </a:r>
          </a:p>
          <a:p>
            <a:pPr algn="ctr"/>
            <a:endParaRPr lang="en-GB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93AE14F-7543-4221-952F-49E7B725BFE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524890" y="2270183"/>
          <a:ext cx="6094221" cy="2571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603">
                  <a:extLst>
                    <a:ext uri="{9D8B030D-6E8A-4147-A177-3AD203B41FA5}">
                      <a16:colId xmlns:a16="http://schemas.microsoft.com/office/drawing/2014/main" val="3263586528"/>
                    </a:ext>
                  </a:extLst>
                </a:gridCol>
                <a:gridCol w="870603">
                  <a:extLst>
                    <a:ext uri="{9D8B030D-6E8A-4147-A177-3AD203B41FA5}">
                      <a16:colId xmlns:a16="http://schemas.microsoft.com/office/drawing/2014/main" val="3359831669"/>
                    </a:ext>
                  </a:extLst>
                </a:gridCol>
                <a:gridCol w="870603">
                  <a:extLst>
                    <a:ext uri="{9D8B030D-6E8A-4147-A177-3AD203B41FA5}">
                      <a16:colId xmlns:a16="http://schemas.microsoft.com/office/drawing/2014/main" val="2840760690"/>
                    </a:ext>
                  </a:extLst>
                </a:gridCol>
                <a:gridCol w="870603">
                  <a:extLst>
                    <a:ext uri="{9D8B030D-6E8A-4147-A177-3AD203B41FA5}">
                      <a16:colId xmlns:a16="http://schemas.microsoft.com/office/drawing/2014/main" val="406261962"/>
                    </a:ext>
                  </a:extLst>
                </a:gridCol>
                <a:gridCol w="870603">
                  <a:extLst>
                    <a:ext uri="{9D8B030D-6E8A-4147-A177-3AD203B41FA5}">
                      <a16:colId xmlns:a16="http://schemas.microsoft.com/office/drawing/2014/main" val="2291927380"/>
                    </a:ext>
                  </a:extLst>
                </a:gridCol>
                <a:gridCol w="870603">
                  <a:extLst>
                    <a:ext uri="{9D8B030D-6E8A-4147-A177-3AD203B41FA5}">
                      <a16:colId xmlns:a16="http://schemas.microsoft.com/office/drawing/2014/main" val="3998640439"/>
                    </a:ext>
                  </a:extLst>
                </a:gridCol>
                <a:gridCol w="870603">
                  <a:extLst>
                    <a:ext uri="{9D8B030D-6E8A-4147-A177-3AD203B41FA5}">
                      <a16:colId xmlns:a16="http://schemas.microsoft.com/office/drawing/2014/main" val="3755646061"/>
                    </a:ext>
                  </a:extLst>
                </a:gridCol>
              </a:tblGrid>
              <a:tr h="344974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Mon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Tue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Wed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Thurs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Fri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Sat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Sun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878567"/>
                  </a:ext>
                </a:extLst>
              </a:tr>
              <a:tr h="344974"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28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29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30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31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8620527"/>
                  </a:ext>
                </a:extLst>
              </a:tr>
              <a:tr h="501560">
                <a:tc gridSpan="7"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April</a:t>
                      </a:r>
                    </a:p>
                  </a:txBody>
                  <a:tcPr marL="91573" marR="91573" marT="37838" marB="378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700" dirty="0">
                        <a:solidFill>
                          <a:schemeClr val="tx1"/>
                        </a:solidFill>
                        <a:latin typeface="SassoonCRInfantMedium" panose="02000603020000020003" pitchFamily="2" charset="0"/>
                      </a:endParaRPr>
                    </a:p>
                  </a:txBody>
                  <a:tcPr marL="42657" marR="42657" marT="17626" marB="17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700" dirty="0">
                        <a:solidFill>
                          <a:schemeClr val="tx1"/>
                        </a:solidFill>
                        <a:latin typeface="SassoonCRInfantMedium" panose="02000603020000020003" pitchFamily="2" charset="0"/>
                      </a:endParaRPr>
                    </a:p>
                  </a:txBody>
                  <a:tcPr marL="42657" marR="42657" marT="17626" marB="17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700" dirty="0">
                        <a:solidFill>
                          <a:schemeClr val="tx1"/>
                        </a:solidFill>
                        <a:latin typeface="SassoonCRInfantMedium" panose="02000603020000020003" pitchFamily="2" charset="0"/>
                      </a:endParaRPr>
                    </a:p>
                  </a:txBody>
                  <a:tcPr marL="42657" marR="42657" marT="17626" marB="17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700" dirty="0">
                        <a:solidFill>
                          <a:schemeClr val="tx1"/>
                        </a:solidFill>
                        <a:latin typeface="SassoonCRInfantMedium" panose="02000603020000020003" pitchFamily="2" charset="0"/>
                      </a:endParaRPr>
                    </a:p>
                  </a:txBody>
                  <a:tcPr marL="42657" marR="42657" marT="17626" marB="17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700" dirty="0">
                        <a:solidFill>
                          <a:schemeClr val="tx1"/>
                        </a:solidFill>
                        <a:latin typeface="SassoonCRInfantMedium" panose="02000603020000020003" pitchFamily="2" charset="0"/>
                      </a:endParaRPr>
                    </a:p>
                  </a:txBody>
                  <a:tcPr marL="42657" marR="42657" marT="17626" marB="17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700" dirty="0">
                        <a:solidFill>
                          <a:schemeClr val="tx1"/>
                        </a:solidFill>
                        <a:latin typeface="SassoonCRInfantMedium" panose="02000603020000020003" pitchFamily="2" charset="0"/>
                      </a:endParaRPr>
                    </a:p>
                  </a:txBody>
                  <a:tcPr marL="42657" marR="42657" marT="17626" marB="17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91851"/>
                  </a:ext>
                </a:extLst>
              </a:tr>
              <a:tr h="344974"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729110"/>
                  </a:ext>
                </a:extLst>
              </a:tr>
              <a:tr h="344974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306600"/>
                  </a:ext>
                </a:extLst>
              </a:tr>
              <a:tr h="344974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378782"/>
                  </a:ext>
                </a:extLst>
              </a:tr>
              <a:tr h="344974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19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21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22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500181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CF4C5647-ED0F-40A9-A2FF-B5B95B38D6EF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0" name="TextBox 8">
              <a:extLst>
                <a:ext uri="{FF2B5EF4-FFF2-40B4-BE49-F238E27FC236}">
                  <a16:creationId xmlns:a16="http://schemas.microsoft.com/office/drawing/2014/main" id="{7F6389A8-16FF-4D09-8088-C1C735745C3C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12" name="Picture 11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3F50F762-50BA-474C-8800-811EF6B78F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317A889A-A3A0-4DF6-80A5-EB8120C36D0E}"/>
              </a:ext>
            </a:extLst>
          </p:cNvPr>
          <p:cNvSpPr/>
          <p:nvPr/>
        </p:nvSpPr>
        <p:spPr>
          <a:xfrm>
            <a:off x="3437038" y="2535697"/>
            <a:ext cx="504000" cy="504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EB28CF0-AE59-4A11-8B9E-5050B083E898}"/>
              </a:ext>
            </a:extLst>
          </p:cNvPr>
          <p:cNvSpPr/>
          <p:nvPr/>
        </p:nvSpPr>
        <p:spPr>
          <a:xfrm>
            <a:off x="1700687" y="4429968"/>
            <a:ext cx="504000" cy="504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596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3_SUM_B2_PP_05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68" y="3428999"/>
            <a:ext cx="5372100" cy="18002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14" y="819357"/>
            <a:ext cx="756865" cy="77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068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F4C5647-ED0F-40A9-A2FF-B5B95B38D6EF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0" name="TextBox 8">
              <a:extLst>
                <a:ext uri="{FF2B5EF4-FFF2-40B4-BE49-F238E27FC236}">
                  <a16:creationId xmlns:a16="http://schemas.microsoft.com/office/drawing/2014/main" id="{7F6389A8-16FF-4D09-8088-C1C735745C3C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12" name="Picture 11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3F50F762-50BA-474C-8800-811EF6B78F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C41E94B8-548B-4CFA-BD1B-9579F41A74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E3260C38-4B0A-43AF-B0B9-08A38A2B28CC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Erica and Elijah are discussing weeks.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is correct? Explain why.</a:t>
            </a:r>
          </a:p>
          <a:p>
            <a:pPr algn="ctr"/>
            <a:endParaRPr lang="en-GB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DD3AE69-AAEE-4247-994D-BDC1D146582C}"/>
              </a:ext>
            </a:extLst>
          </p:cNvPr>
          <p:cNvGrpSpPr/>
          <p:nvPr/>
        </p:nvGrpSpPr>
        <p:grpSpPr>
          <a:xfrm>
            <a:off x="1398606" y="1917492"/>
            <a:ext cx="6655494" cy="2814060"/>
            <a:chOff x="1306893" y="972612"/>
            <a:chExt cx="6655494" cy="2814060"/>
          </a:xfrm>
        </p:grpSpPr>
        <p:sp>
          <p:nvSpPr>
            <p:cNvPr id="29" name="Speech Bubble: Rectangle with Corners Rounded 28">
              <a:extLst>
                <a:ext uri="{FF2B5EF4-FFF2-40B4-BE49-F238E27FC236}">
                  <a16:creationId xmlns:a16="http://schemas.microsoft.com/office/drawing/2014/main" id="{183EA2AD-67F2-4540-A689-5B35625C89DA}"/>
                </a:ext>
              </a:extLst>
            </p:cNvPr>
            <p:cNvSpPr/>
            <p:nvPr/>
          </p:nvSpPr>
          <p:spPr>
            <a:xfrm>
              <a:off x="3298994" y="972612"/>
              <a:ext cx="3276000" cy="1188000"/>
            </a:xfrm>
            <a:prstGeom prst="wedgeRoundRectCallout">
              <a:avLst>
                <a:gd name="adj1" fmla="val 57802"/>
                <a:gd name="adj2" fmla="val 19358"/>
                <a:gd name="adj3" fmla="val 16667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There are 49 days in 7 weeks.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E59ED8F-6B70-4DD1-A788-AC9831389ED1}"/>
                </a:ext>
              </a:extLst>
            </p:cNvPr>
            <p:cNvSpPr txBox="1"/>
            <p:nvPr/>
          </p:nvSpPr>
          <p:spPr>
            <a:xfrm>
              <a:off x="6972217" y="2129158"/>
              <a:ext cx="9901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latin typeface="Century Gothic" panose="020B0502020202020204" pitchFamily="34" charset="0"/>
                </a:rPr>
                <a:t>Elijah</a:t>
              </a:r>
            </a:p>
          </p:txBody>
        </p:sp>
        <p:sp>
          <p:nvSpPr>
            <p:cNvPr id="31" name="Speech Bubble: Rectangle with Corners Rounded 30">
              <a:extLst>
                <a:ext uri="{FF2B5EF4-FFF2-40B4-BE49-F238E27FC236}">
                  <a16:creationId xmlns:a16="http://schemas.microsoft.com/office/drawing/2014/main" id="{E71B571B-18B2-41E8-A03D-C47F546E2D26}"/>
                </a:ext>
              </a:extLst>
            </p:cNvPr>
            <p:cNvSpPr/>
            <p:nvPr/>
          </p:nvSpPr>
          <p:spPr>
            <a:xfrm>
              <a:off x="2641245" y="2339883"/>
              <a:ext cx="3276000" cy="1188000"/>
            </a:xfrm>
            <a:prstGeom prst="wedgeRoundRectCallout">
              <a:avLst>
                <a:gd name="adj1" fmla="val -59612"/>
                <a:gd name="adj2" fmla="val 16184"/>
                <a:gd name="adj3" fmla="val 16667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There 50 days in 7 weeks.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0ACDB8E-8CF2-49C0-945B-BB1795E3CFE5}"/>
                </a:ext>
              </a:extLst>
            </p:cNvPr>
            <p:cNvSpPr txBox="1"/>
            <p:nvPr/>
          </p:nvSpPr>
          <p:spPr>
            <a:xfrm>
              <a:off x="1306893" y="3478895"/>
              <a:ext cx="6480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latin typeface="Century Gothic" panose="020B0502020202020204" pitchFamily="34" charset="0"/>
                </a:rPr>
                <a:t>Erica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73607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F4C5647-ED0F-40A9-A2FF-B5B95B38D6EF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0" name="TextBox 8">
              <a:extLst>
                <a:ext uri="{FF2B5EF4-FFF2-40B4-BE49-F238E27FC236}">
                  <a16:creationId xmlns:a16="http://schemas.microsoft.com/office/drawing/2014/main" id="{7F6389A8-16FF-4D09-8088-C1C735745C3C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12" name="Picture 11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3F50F762-50BA-474C-8800-811EF6B78F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C41E94B8-548B-4CFA-BD1B-9579F41A74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E3260C38-4B0A-43AF-B0B9-08A38A2B28CC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Erica and Elijah are discussing weeks.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is correct? Explain why.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Elijah is correct because…</a:t>
            </a:r>
          </a:p>
          <a:p>
            <a:pPr algn="ctr"/>
            <a:endParaRPr lang="en-GB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DD3AE69-AAEE-4247-994D-BDC1D146582C}"/>
              </a:ext>
            </a:extLst>
          </p:cNvPr>
          <p:cNvGrpSpPr/>
          <p:nvPr/>
        </p:nvGrpSpPr>
        <p:grpSpPr>
          <a:xfrm>
            <a:off x="1398606" y="1917492"/>
            <a:ext cx="6655494" cy="2814060"/>
            <a:chOff x="1306893" y="972612"/>
            <a:chExt cx="6655494" cy="2814060"/>
          </a:xfrm>
        </p:grpSpPr>
        <p:sp>
          <p:nvSpPr>
            <p:cNvPr id="29" name="Speech Bubble: Rectangle with Corners Rounded 28">
              <a:extLst>
                <a:ext uri="{FF2B5EF4-FFF2-40B4-BE49-F238E27FC236}">
                  <a16:creationId xmlns:a16="http://schemas.microsoft.com/office/drawing/2014/main" id="{183EA2AD-67F2-4540-A689-5B35625C89DA}"/>
                </a:ext>
              </a:extLst>
            </p:cNvPr>
            <p:cNvSpPr/>
            <p:nvPr/>
          </p:nvSpPr>
          <p:spPr>
            <a:xfrm>
              <a:off x="3298994" y="972612"/>
              <a:ext cx="3276000" cy="1188000"/>
            </a:xfrm>
            <a:prstGeom prst="wedgeRoundRectCallout">
              <a:avLst>
                <a:gd name="adj1" fmla="val 57802"/>
                <a:gd name="adj2" fmla="val 19358"/>
                <a:gd name="adj3" fmla="val 16667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There are 49 days in 7 weeks.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E59ED8F-6B70-4DD1-A788-AC9831389ED1}"/>
                </a:ext>
              </a:extLst>
            </p:cNvPr>
            <p:cNvSpPr txBox="1"/>
            <p:nvPr/>
          </p:nvSpPr>
          <p:spPr>
            <a:xfrm>
              <a:off x="6972217" y="2129158"/>
              <a:ext cx="9901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latin typeface="Century Gothic" panose="020B0502020202020204" pitchFamily="34" charset="0"/>
                </a:rPr>
                <a:t>Elijah</a:t>
              </a:r>
            </a:p>
          </p:txBody>
        </p:sp>
        <p:sp>
          <p:nvSpPr>
            <p:cNvPr id="31" name="Speech Bubble: Rectangle with Corners Rounded 30">
              <a:extLst>
                <a:ext uri="{FF2B5EF4-FFF2-40B4-BE49-F238E27FC236}">
                  <a16:creationId xmlns:a16="http://schemas.microsoft.com/office/drawing/2014/main" id="{E71B571B-18B2-41E8-A03D-C47F546E2D26}"/>
                </a:ext>
              </a:extLst>
            </p:cNvPr>
            <p:cNvSpPr/>
            <p:nvPr/>
          </p:nvSpPr>
          <p:spPr>
            <a:xfrm>
              <a:off x="2641245" y="2339883"/>
              <a:ext cx="3276000" cy="1188000"/>
            </a:xfrm>
            <a:prstGeom prst="wedgeRoundRectCallout">
              <a:avLst>
                <a:gd name="adj1" fmla="val -59612"/>
                <a:gd name="adj2" fmla="val 16184"/>
                <a:gd name="adj3" fmla="val 16667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There 50 days in 7 weeks.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0ACDB8E-8CF2-49C0-945B-BB1795E3CFE5}"/>
                </a:ext>
              </a:extLst>
            </p:cNvPr>
            <p:cNvSpPr txBox="1"/>
            <p:nvPr/>
          </p:nvSpPr>
          <p:spPr>
            <a:xfrm>
              <a:off x="1306893" y="3478895"/>
              <a:ext cx="6480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latin typeface="Century Gothic" panose="020B0502020202020204" pitchFamily="34" charset="0"/>
                </a:rPr>
                <a:t>Erica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6832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F4C5647-ED0F-40A9-A2FF-B5B95B38D6EF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0" name="TextBox 8">
              <a:extLst>
                <a:ext uri="{FF2B5EF4-FFF2-40B4-BE49-F238E27FC236}">
                  <a16:creationId xmlns:a16="http://schemas.microsoft.com/office/drawing/2014/main" id="{7F6389A8-16FF-4D09-8088-C1C735745C3C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12" name="Picture 11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3F50F762-50BA-474C-8800-811EF6B78F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C41E94B8-548B-4CFA-BD1B-9579F41A74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E3260C38-4B0A-43AF-B0B9-08A38A2B28CC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Erica and Elijah are discussing weeks.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is correct? Explain why.</a:t>
            </a: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Elijah is correct because there are 7 days in 1 week.</a:t>
            </a: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7 x 7 = 49 days.</a:t>
            </a:r>
          </a:p>
          <a:p>
            <a:pPr algn="ctr"/>
            <a:endParaRPr lang="en-GB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DD3AE69-AAEE-4247-994D-BDC1D146582C}"/>
              </a:ext>
            </a:extLst>
          </p:cNvPr>
          <p:cNvGrpSpPr/>
          <p:nvPr/>
        </p:nvGrpSpPr>
        <p:grpSpPr>
          <a:xfrm>
            <a:off x="1398606" y="1917492"/>
            <a:ext cx="6655494" cy="2814060"/>
            <a:chOff x="1306893" y="972612"/>
            <a:chExt cx="6655494" cy="2814060"/>
          </a:xfrm>
        </p:grpSpPr>
        <p:sp>
          <p:nvSpPr>
            <p:cNvPr id="29" name="Speech Bubble: Rectangle with Corners Rounded 28">
              <a:extLst>
                <a:ext uri="{FF2B5EF4-FFF2-40B4-BE49-F238E27FC236}">
                  <a16:creationId xmlns:a16="http://schemas.microsoft.com/office/drawing/2014/main" id="{183EA2AD-67F2-4540-A689-5B35625C89DA}"/>
                </a:ext>
              </a:extLst>
            </p:cNvPr>
            <p:cNvSpPr/>
            <p:nvPr/>
          </p:nvSpPr>
          <p:spPr>
            <a:xfrm>
              <a:off x="3298994" y="972612"/>
              <a:ext cx="3276000" cy="1188000"/>
            </a:xfrm>
            <a:prstGeom prst="wedgeRoundRectCallout">
              <a:avLst>
                <a:gd name="adj1" fmla="val 57802"/>
                <a:gd name="adj2" fmla="val 19358"/>
                <a:gd name="adj3" fmla="val 16667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There are 49 days in 7 weeks.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E59ED8F-6B70-4DD1-A788-AC9831389ED1}"/>
                </a:ext>
              </a:extLst>
            </p:cNvPr>
            <p:cNvSpPr txBox="1"/>
            <p:nvPr/>
          </p:nvSpPr>
          <p:spPr>
            <a:xfrm>
              <a:off x="6972217" y="2129158"/>
              <a:ext cx="9901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latin typeface="Century Gothic" panose="020B0502020202020204" pitchFamily="34" charset="0"/>
                </a:rPr>
                <a:t>Elijah</a:t>
              </a:r>
            </a:p>
          </p:txBody>
        </p:sp>
        <p:sp>
          <p:nvSpPr>
            <p:cNvPr id="31" name="Speech Bubble: Rectangle with Corners Rounded 30">
              <a:extLst>
                <a:ext uri="{FF2B5EF4-FFF2-40B4-BE49-F238E27FC236}">
                  <a16:creationId xmlns:a16="http://schemas.microsoft.com/office/drawing/2014/main" id="{E71B571B-18B2-41E8-A03D-C47F546E2D26}"/>
                </a:ext>
              </a:extLst>
            </p:cNvPr>
            <p:cNvSpPr/>
            <p:nvPr/>
          </p:nvSpPr>
          <p:spPr>
            <a:xfrm>
              <a:off x="2641245" y="2339883"/>
              <a:ext cx="3276000" cy="1188000"/>
            </a:xfrm>
            <a:prstGeom prst="wedgeRoundRectCallout">
              <a:avLst>
                <a:gd name="adj1" fmla="val -59612"/>
                <a:gd name="adj2" fmla="val 16184"/>
                <a:gd name="adj3" fmla="val 16667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There 50 days in 7 weeks.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0ACDB8E-8CF2-49C0-945B-BB1795E3CFE5}"/>
                </a:ext>
              </a:extLst>
            </p:cNvPr>
            <p:cNvSpPr txBox="1"/>
            <p:nvPr/>
          </p:nvSpPr>
          <p:spPr>
            <a:xfrm>
              <a:off x="1306893" y="3478895"/>
              <a:ext cx="6480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latin typeface="Century Gothic" panose="020B0502020202020204" pitchFamily="34" charset="0"/>
                </a:rPr>
                <a:t>Erica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4962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3_SUM_B2_PP_05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14" y="819357"/>
            <a:ext cx="756865" cy="7709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79" y="3929931"/>
            <a:ext cx="5372100" cy="1800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79" y="1509505"/>
            <a:ext cx="5372100" cy="56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229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2_PP_05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14" y="819357"/>
            <a:ext cx="756865" cy="7709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3292212"/>
            <a:ext cx="6868436" cy="239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60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2_PP_05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14" y="819357"/>
            <a:ext cx="756865" cy="7709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3292212"/>
            <a:ext cx="6868436" cy="239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774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2_PP_05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14" y="819357"/>
            <a:ext cx="756865" cy="7709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966" y="3232200"/>
            <a:ext cx="6868436" cy="239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52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3_SUM_B2_PP_05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14" y="819357"/>
            <a:ext cx="756865" cy="7709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5423162"/>
            <a:ext cx="6868436" cy="61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026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months have the most days?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month has the fewest days?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months have 28 days?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days are in one year?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weeks are in two years?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often do leap years occur?</a:t>
            </a: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month gets an extra day in a leap year?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2E9DCED-9D34-4D3A-949A-D76E98578511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1BE43C4-E9D9-4605-B12C-138E85522FE5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10" name="Picture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7021B8EE-253D-43DF-940E-4AB2CB10E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984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20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months have the most days? 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January, March, May, July, August, October and December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month has the fewest days?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February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months have 28 days? 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All of them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days are in one year? 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365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weeks are in two years? 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104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often do leap years occur? 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Every four years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month gets an extra day in a leap year?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February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95AD29F-B860-409F-A174-0EFC09953C60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6BE7DCC-2303-4C99-BE95-B40E588A692D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10" name="Picture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DB5C271E-7E03-4C70-80F4-A107BD11D9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12108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731</Words>
  <Application>Microsoft Office PowerPoint</Application>
  <PresentationFormat>On-screen Show (4:3)</PresentationFormat>
  <Paragraphs>292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Century Gothic</vt:lpstr>
      <vt:lpstr>Wingdings</vt:lpstr>
      <vt:lpstr>Office Theme</vt:lpstr>
      <vt:lpstr>Year 4 Maths   03.02.2021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Duncan Nelson</cp:lastModifiedBy>
  <cp:revision>48</cp:revision>
  <dcterms:created xsi:type="dcterms:W3CDTF">2019-07-05T11:02:13Z</dcterms:created>
  <dcterms:modified xsi:type="dcterms:W3CDTF">2021-01-27T19:47:13Z</dcterms:modified>
</cp:coreProperties>
</file>