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s/slide18.xml" ContentType="application/vnd.openxmlformats-officedocument.presentationml.slide+xml"/>
  <Override PartName="/ppt/slides/slide17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1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2" r:id="rId2"/>
    <p:sldId id="273" r:id="rId3"/>
    <p:sldId id="274" r:id="rId4"/>
    <p:sldId id="275" r:id="rId5"/>
    <p:sldId id="276" r:id="rId6"/>
    <p:sldId id="277" r:id="rId7"/>
    <p:sldId id="278" r:id="rId8"/>
    <p:sldId id="279" r:id="rId9"/>
    <p:sldId id="280" r:id="rId10"/>
    <p:sldId id="281" r:id="rId11"/>
    <p:sldId id="282" r:id="rId12"/>
    <p:sldId id="283" r:id="rId13"/>
    <p:sldId id="284" r:id="rId14"/>
    <p:sldId id="285" r:id="rId15"/>
    <p:sldId id="286" r:id="rId16"/>
    <p:sldId id="287" r:id="rId17"/>
    <p:sldId id="288" r:id="rId18"/>
    <p:sldId id="289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051" autoAdjust="0"/>
    <p:restoredTop sz="94660"/>
  </p:normalViewPr>
  <p:slideViewPr>
    <p:cSldViewPr snapToGrid="0" snapToObjects="1">
      <p:cViewPr varScale="1">
        <p:scale>
          <a:sx n="65" d="100"/>
          <a:sy n="65" d="100"/>
        </p:scale>
        <p:origin x="1758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ustomXml" Target="../customXml/item3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277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556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172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158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254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833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5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28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947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90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749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A87BA8-EE05-5B47-AA8E-5C40480EF833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755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Year 4 Maths		</a:t>
            </a:r>
            <a:r>
              <a:rPr lang="en-GB" smtClean="0"/>
              <a:t>	</a:t>
            </a:r>
            <a:r>
              <a:rPr lang="en-GB" smtClean="0"/>
              <a:t>03.03.2021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689315"/>
            <a:ext cx="7886700" cy="28006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5400" dirty="0"/>
              <a:t>LO:  </a:t>
            </a:r>
            <a:r>
              <a:rPr lang="en-GB" sz="5400" dirty="0" smtClean="0"/>
              <a:t>To add two 4-digit numbers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811906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4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Complete the calculation so that the missing digit leads to an exchange.</a:t>
            </a:r>
          </a:p>
          <a:p>
            <a:pPr lvl="0" defTabSz="685800">
              <a:defRPr/>
            </a:pPr>
            <a:endParaRPr lang="en-GB" sz="2000" b="1" dirty="0">
              <a:solidFill>
                <a:srgbClr val="E7E6E6">
                  <a:lumMod val="25000"/>
                </a:srgb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14" name="Picture 13" descr="A close up of a sign&#10;&#10;Description generated with high confidence">
            <a:extLst>
              <a:ext uri="{FF2B5EF4-FFF2-40B4-BE49-F238E27FC236}">
                <a16:creationId xmlns:a16="http://schemas.microsoft.com/office/drawing/2014/main" id="{0C16D882-0A4F-47ED-9C67-EFEFDEAC006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5" name="TextBox 8">
            <a:extLst>
              <a:ext uri="{FF2B5EF4-FFF2-40B4-BE49-F238E27FC236}">
                <a16:creationId xmlns:a16="http://schemas.microsoft.com/office/drawing/2014/main" id="{05B9D502-EB67-4660-9E31-916F3E23BB79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E1A86A8D-11D4-4205-8CE9-78CF04463A9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259151" y="2029421"/>
          <a:ext cx="6251989" cy="321902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5838">
                  <a:extLst>
                    <a:ext uri="{9D8B030D-6E8A-4147-A177-3AD203B41FA5}">
                      <a16:colId xmlns:a16="http://schemas.microsoft.com/office/drawing/2014/main" val="348339157"/>
                    </a:ext>
                  </a:extLst>
                </a:gridCol>
                <a:gridCol w="1474825">
                  <a:extLst>
                    <a:ext uri="{9D8B030D-6E8A-4147-A177-3AD203B41FA5}">
                      <a16:colId xmlns:a16="http://schemas.microsoft.com/office/drawing/2014/main" val="1632975140"/>
                    </a:ext>
                  </a:extLst>
                </a:gridCol>
                <a:gridCol w="1440442">
                  <a:extLst>
                    <a:ext uri="{9D8B030D-6E8A-4147-A177-3AD203B41FA5}">
                      <a16:colId xmlns:a16="http://schemas.microsoft.com/office/drawing/2014/main" val="2654579568"/>
                    </a:ext>
                  </a:extLst>
                </a:gridCol>
                <a:gridCol w="1440442">
                  <a:extLst>
                    <a:ext uri="{9D8B030D-6E8A-4147-A177-3AD203B41FA5}">
                      <a16:colId xmlns:a16="http://schemas.microsoft.com/office/drawing/2014/main" val="735052297"/>
                    </a:ext>
                  </a:extLst>
                </a:gridCol>
                <a:gridCol w="1440442">
                  <a:extLst>
                    <a:ext uri="{9D8B030D-6E8A-4147-A177-3AD203B41FA5}">
                      <a16:colId xmlns:a16="http://schemas.microsoft.com/office/drawing/2014/main" val="2727568181"/>
                    </a:ext>
                  </a:extLst>
                </a:gridCol>
              </a:tblGrid>
              <a:tr h="1073007">
                <a:tc>
                  <a:txBody>
                    <a:bodyPr/>
                    <a:lstStyle/>
                    <a:p>
                      <a:pPr algn="ctr"/>
                      <a:endParaRPr lang="en-GB" sz="4200" b="1" dirty="0">
                        <a:latin typeface="Century Gothic" panose="020B0502020202020204" pitchFamily="34" charset="0"/>
                      </a:endParaRPr>
                    </a:p>
                  </a:txBody>
                  <a:tcPr marL="215219" marR="215219" marT="107609" marB="107609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Th</a:t>
                      </a:r>
                    </a:p>
                  </a:txBody>
                  <a:tcPr marL="215219" marR="215219" marT="107609" marB="10760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200" b="1" dirty="0">
                          <a:latin typeface="Century Gothic" panose="020B0502020202020204" pitchFamily="34" charset="0"/>
                        </a:rPr>
                        <a:t>H</a:t>
                      </a:r>
                    </a:p>
                  </a:txBody>
                  <a:tcPr marL="215219" marR="215219" marT="107609" marB="107609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200" b="1" dirty="0">
                          <a:latin typeface="Century Gothic" panose="020B0502020202020204" pitchFamily="34" charset="0"/>
                        </a:rPr>
                        <a:t>T</a:t>
                      </a:r>
                    </a:p>
                  </a:txBody>
                  <a:tcPr marL="215219" marR="215219" marT="107609" marB="107609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200" b="1" dirty="0">
                          <a:latin typeface="Century Gothic" panose="020B0502020202020204" pitchFamily="34" charset="0"/>
                        </a:rPr>
                        <a:t>O</a:t>
                      </a:r>
                    </a:p>
                  </a:txBody>
                  <a:tcPr marL="215219" marR="215219" marT="107609" marB="107609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2072229"/>
                  </a:ext>
                </a:extLst>
              </a:tr>
              <a:tr h="1073007">
                <a:tc>
                  <a:txBody>
                    <a:bodyPr/>
                    <a:lstStyle/>
                    <a:p>
                      <a:pPr algn="ctr"/>
                      <a:r>
                        <a:rPr lang="en-GB" sz="4200" b="1" dirty="0"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marL="215219" marR="215219" marT="107609" marB="107609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200" b="1">
                        <a:latin typeface="Century Gothic" panose="020B0502020202020204" pitchFamily="34" charset="0"/>
                      </a:endParaRPr>
                    </a:p>
                  </a:txBody>
                  <a:tcPr marL="215219" marR="215219" marT="107609" marB="10760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200" b="1" dirty="0">
                        <a:latin typeface="Century Gothic" panose="020B0502020202020204" pitchFamily="34" charset="0"/>
                      </a:endParaRPr>
                    </a:p>
                  </a:txBody>
                  <a:tcPr marL="215219" marR="215219" marT="107609" marB="107609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200" b="1">
                        <a:latin typeface="Century Gothic" panose="020B0502020202020204" pitchFamily="34" charset="0"/>
                      </a:endParaRPr>
                    </a:p>
                  </a:txBody>
                  <a:tcPr marL="215219" marR="215219" marT="107609" marB="107609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200" b="1" dirty="0">
                        <a:latin typeface="Century Gothic" panose="020B0502020202020204" pitchFamily="34" charset="0"/>
                      </a:endParaRPr>
                    </a:p>
                  </a:txBody>
                  <a:tcPr marL="215219" marR="215219" marT="107609" marB="107609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8013314"/>
                  </a:ext>
                </a:extLst>
              </a:tr>
              <a:tr h="1073007">
                <a:tc>
                  <a:txBody>
                    <a:bodyPr/>
                    <a:lstStyle/>
                    <a:p>
                      <a:pPr algn="ctr"/>
                      <a:endParaRPr lang="en-GB" sz="4200" b="1" dirty="0">
                        <a:latin typeface="Century Gothic" panose="020B0502020202020204" pitchFamily="34" charset="0"/>
                      </a:endParaRPr>
                    </a:p>
                  </a:txBody>
                  <a:tcPr marL="215219" marR="215219" marT="107609" marB="107609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200" b="1" dirty="0">
                        <a:latin typeface="Century Gothic" panose="020B0502020202020204" pitchFamily="34" charset="0"/>
                      </a:endParaRPr>
                    </a:p>
                  </a:txBody>
                  <a:tcPr marL="215219" marR="215219" marT="107609" marB="10760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200" b="1" dirty="0">
                        <a:latin typeface="Century Gothic" panose="020B0502020202020204" pitchFamily="34" charset="0"/>
                      </a:endParaRPr>
                    </a:p>
                  </a:txBody>
                  <a:tcPr marL="215219" marR="215219" marT="107609" marB="107609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200" b="1" dirty="0">
                        <a:latin typeface="Century Gothic" panose="020B0502020202020204" pitchFamily="34" charset="0"/>
                      </a:endParaRPr>
                    </a:p>
                  </a:txBody>
                  <a:tcPr marL="215219" marR="215219" marT="107609" marB="107609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200" b="1" dirty="0">
                        <a:latin typeface="Century Gothic" panose="020B0502020202020204" pitchFamily="34" charset="0"/>
                      </a:endParaRPr>
                    </a:p>
                  </a:txBody>
                  <a:tcPr marL="215219" marR="215219" marT="107609" marB="107609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4227638"/>
                  </a:ext>
                </a:extLst>
              </a:tr>
            </a:tbl>
          </a:graphicData>
        </a:graphic>
      </p:graphicFrame>
      <p:grpSp>
        <p:nvGrpSpPr>
          <p:cNvPr id="21" name="Group 20">
            <a:extLst>
              <a:ext uri="{FF2B5EF4-FFF2-40B4-BE49-F238E27FC236}">
                <a16:creationId xmlns:a16="http://schemas.microsoft.com/office/drawing/2014/main" id="{92020555-DBAF-4654-8C71-C338562FCBFA}"/>
              </a:ext>
            </a:extLst>
          </p:cNvPr>
          <p:cNvGrpSpPr/>
          <p:nvPr/>
        </p:nvGrpSpPr>
        <p:grpSpPr>
          <a:xfrm>
            <a:off x="3539687" y="3299695"/>
            <a:ext cx="652934" cy="652996"/>
            <a:chOff x="800100" y="8215478"/>
            <a:chExt cx="277412" cy="277438"/>
          </a:xfrm>
        </p:grpSpPr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189B72CA-A075-47AE-9FD7-8107409F8F6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00100" y="8215478"/>
              <a:ext cx="108000" cy="10800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4DC2CA59-01A2-451C-B383-F2E2F649398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69512" y="8215478"/>
              <a:ext cx="108000" cy="10800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F57F7587-DC4F-46B6-AA4D-F6C1DEAAB46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00100" y="8384916"/>
              <a:ext cx="108000" cy="10800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F464B94A-B47A-484D-BA01-75EB45066E2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69512" y="8384916"/>
              <a:ext cx="108000" cy="10800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6FE9B49A-E554-40E0-BE2A-7A9072CF5DF0}"/>
              </a:ext>
            </a:extLst>
          </p:cNvPr>
          <p:cNvGrpSpPr/>
          <p:nvPr/>
        </p:nvGrpSpPr>
        <p:grpSpPr>
          <a:xfrm>
            <a:off x="6445826" y="4354527"/>
            <a:ext cx="652934" cy="652996"/>
            <a:chOff x="800100" y="8215478"/>
            <a:chExt cx="277412" cy="277438"/>
          </a:xfrm>
        </p:grpSpPr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A889E811-2757-4A2E-98E8-144006C65B6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00100" y="8215478"/>
              <a:ext cx="108000" cy="10800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79C321C4-8985-4C47-878B-4F198840884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69512" y="8215478"/>
              <a:ext cx="108000" cy="10800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2F6A985E-61A9-4AFF-991F-AD1A275FF2F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00100" y="8384916"/>
              <a:ext cx="108000" cy="10800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67680AA8-0829-4B5B-86E8-4AF2B8665B4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69512" y="8384916"/>
              <a:ext cx="108000" cy="10800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DB384A8B-617E-4BF3-B13E-69D95D50F8B8}"/>
              </a:ext>
            </a:extLst>
          </p:cNvPr>
          <p:cNvGrpSpPr/>
          <p:nvPr/>
        </p:nvGrpSpPr>
        <p:grpSpPr>
          <a:xfrm>
            <a:off x="2112497" y="3312954"/>
            <a:ext cx="652934" cy="652996"/>
            <a:chOff x="800100" y="8215478"/>
            <a:chExt cx="277412" cy="277438"/>
          </a:xfrm>
        </p:grpSpPr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7C18E663-337E-4D16-9FD3-B6BE3ACB40C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00100" y="8215478"/>
              <a:ext cx="108000" cy="10800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F1B2D6F8-6DE2-4719-BBCB-A27AD6CC582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69512" y="8215478"/>
              <a:ext cx="108000" cy="10800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7F7DA7AA-54A2-4682-9A00-79AF56C9C38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00100" y="8384916"/>
              <a:ext cx="108000" cy="10800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DDB97EC5-DEF9-4A07-B927-901E7C566052}"/>
              </a:ext>
            </a:extLst>
          </p:cNvPr>
          <p:cNvGrpSpPr/>
          <p:nvPr/>
        </p:nvGrpSpPr>
        <p:grpSpPr>
          <a:xfrm>
            <a:off x="6443710" y="3286068"/>
            <a:ext cx="652934" cy="652996"/>
            <a:chOff x="800100" y="8215478"/>
            <a:chExt cx="277412" cy="277438"/>
          </a:xfrm>
        </p:grpSpPr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BA151397-2569-4F12-9BDD-782ADC9FEA0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00100" y="8215478"/>
              <a:ext cx="108000" cy="10800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04C7F4FE-B2F0-4D3A-81F8-A630F298417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69512" y="8215478"/>
              <a:ext cx="108000" cy="10800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0AEC924E-A65C-456E-831D-C151CC2FF29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00100" y="8384916"/>
              <a:ext cx="108000" cy="10800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45ABB6A6-4720-430D-95D0-1FC945343C72}"/>
              </a:ext>
            </a:extLst>
          </p:cNvPr>
          <p:cNvGrpSpPr/>
          <p:nvPr/>
        </p:nvGrpSpPr>
        <p:grpSpPr>
          <a:xfrm>
            <a:off x="3543219" y="4331291"/>
            <a:ext cx="652934" cy="652996"/>
            <a:chOff x="800100" y="8215478"/>
            <a:chExt cx="277412" cy="277438"/>
          </a:xfrm>
        </p:grpSpPr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2AC863A6-32DC-4402-942B-22D5F09FEB0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00100" y="8215478"/>
              <a:ext cx="108000" cy="10800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70F36154-4C92-461C-BAC8-133CE7BDB44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69512" y="8215478"/>
              <a:ext cx="108000" cy="10800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A862D178-B857-4324-B801-969E6178F71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00100" y="8384916"/>
              <a:ext cx="108000" cy="10800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3EB1755E-6EA3-4C8B-B362-AA01719C30B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69512" y="8384916"/>
              <a:ext cx="108000" cy="10800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026ACCD6-1BA6-48CC-85AB-C72BE2DC03BD}"/>
              </a:ext>
            </a:extLst>
          </p:cNvPr>
          <p:cNvGrpSpPr/>
          <p:nvPr/>
        </p:nvGrpSpPr>
        <p:grpSpPr>
          <a:xfrm>
            <a:off x="4701070" y="4340082"/>
            <a:ext cx="1311478" cy="662800"/>
            <a:chOff x="2533089" y="8211312"/>
            <a:chExt cx="557207" cy="281604"/>
          </a:xfrm>
        </p:grpSpPr>
        <p:grpSp>
          <p:nvGrpSpPr>
            <p:cNvPr id="45" name="Group 44">
              <a:extLst>
                <a:ext uri="{FF2B5EF4-FFF2-40B4-BE49-F238E27FC236}">
                  <a16:creationId xmlns:a16="http://schemas.microsoft.com/office/drawing/2014/main" id="{0C53CEE7-13FD-4E98-8801-819E7C9FF442}"/>
                </a:ext>
              </a:extLst>
            </p:cNvPr>
            <p:cNvGrpSpPr/>
            <p:nvPr/>
          </p:nvGrpSpPr>
          <p:grpSpPr>
            <a:xfrm>
              <a:off x="2533089" y="8215478"/>
              <a:ext cx="277412" cy="277438"/>
              <a:chOff x="800100" y="8215478"/>
              <a:chExt cx="277412" cy="277438"/>
            </a:xfrm>
          </p:grpSpPr>
          <p:sp>
            <p:nvSpPr>
              <p:cNvPr id="50" name="Oval 49">
                <a:extLst>
                  <a:ext uri="{FF2B5EF4-FFF2-40B4-BE49-F238E27FC236}">
                    <a16:creationId xmlns:a16="http://schemas.microsoft.com/office/drawing/2014/main" id="{9720F91A-C406-4466-B7B3-46BCF97D6DA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800100" y="8215478"/>
                <a:ext cx="108000" cy="108000"/>
              </a:xfrm>
              <a:prstGeom prst="ellipse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1" name="Oval 50">
                <a:extLst>
                  <a:ext uri="{FF2B5EF4-FFF2-40B4-BE49-F238E27FC236}">
                    <a16:creationId xmlns:a16="http://schemas.microsoft.com/office/drawing/2014/main" id="{CAB6AEA3-A1BF-43A5-B03C-19E00E2B367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969512" y="8215478"/>
                <a:ext cx="108000" cy="108000"/>
              </a:xfrm>
              <a:prstGeom prst="ellipse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2" name="Oval 51">
                <a:extLst>
                  <a:ext uri="{FF2B5EF4-FFF2-40B4-BE49-F238E27FC236}">
                    <a16:creationId xmlns:a16="http://schemas.microsoft.com/office/drawing/2014/main" id="{6552189B-B4EF-445B-B0F1-FF9013CDCDF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800100" y="8384916"/>
                <a:ext cx="108000" cy="108000"/>
              </a:xfrm>
              <a:prstGeom prst="ellipse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3" name="Oval 52">
                <a:extLst>
                  <a:ext uri="{FF2B5EF4-FFF2-40B4-BE49-F238E27FC236}">
                    <a16:creationId xmlns:a16="http://schemas.microsoft.com/office/drawing/2014/main" id="{DB4D3B1C-636D-4CC3-AF6F-6D86CE375BD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969512" y="8384916"/>
                <a:ext cx="108000" cy="108000"/>
              </a:xfrm>
              <a:prstGeom prst="ellipse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46" name="Group 45">
              <a:extLst>
                <a:ext uri="{FF2B5EF4-FFF2-40B4-BE49-F238E27FC236}">
                  <a16:creationId xmlns:a16="http://schemas.microsoft.com/office/drawing/2014/main" id="{8F931CFE-A7DC-4F70-B203-E50608B9E6A7}"/>
                </a:ext>
              </a:extLst>
            </p:cNvPr>
            <p:cNvGrpSpPr/>
            <p:nvPr/>
          </p:nvGrpSpPr>
          <p:grpSpPr>
            <a:xfrm>
              <a:off x="2857560" y="8211312"/>
              <a:ext cx="108000" cy="277438"/>
              <a:chOff x="800100" y="8215478"/>
              <a:chExt cx="108000" cy="277438"/>
            </a:xfrm>
          </p:grpSpPr>
          <p:sp>
            <p:nvSpPr>
              <p:cNvPr id="48" name="Oval 47">
                <a:extLst>
                  <a:ext uri="{FF2B5EF4-FFF2-40B4-BE49-F238E27FC236}">
                    <a16:creationId xmlns:a16="http://schemas.microsoft.com/office/drawing/2014/main" id="{046FF330-6AA4-4602-AB16-EB45874FB9F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800100" y="8215478"/>
                <a:ext cx="108000" cy="108000"/>
              </a:xfrm>
              <a:prstGeom prst="ellipse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9" name="Oval 48">
                <a:extLst>
                  <a:ext uri="{FF2B5EF4-FFF2-40B4-BE49-F238E27FC236}">
                    <a16:creationId xmlns:a16="http://schemas.microsoft.com/office/drawing/2014/main" id="{EA6D05F9-D7D9-453E-8543-3D85F9966F3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800100" y="8384916"/>
                <a:ext cx="108000" cy="108000"/>
              </a:xfrm>
              <a:prstGeom prst="ellipse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0C6FD6DC-B95C-49F4-BE4F-C0E3AFEE5B8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982296" y="8285806"/>
              <a:ext cx="108000" cy="10800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4" name="Oval 53">
            <a:extLst>
              <a:ext uri="{FF2B5EF4-FFF2-40B4-BE49-F238E27FC236}">
                <a16:creationId xmlns:a16="http://schemas.microsoft.com/office/drawing/2014/main" id="{DA590E9A-245D-4929-A263-FABB36D649F5}"/>
              </a:ext>
            </a:extLst>
          </p:cNvPr>
          <p:cNvSpPr>
            <a:spLocks noChangeAspect="1"/>
          </p:cNvSpPr>
          <p:nvPr/>
        </p:nvSpPr>
        <p:spPr>
          <a:xfrm>
            <a:off x="2172488" y="4602993"/>
            <a:ext cx="254196" cy="254196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0BCEC35D-FD85-4B2F-920B-5549BC9C8E65}"/>
              </a:ext>
            </a:extLst>
          </p:cNvPr>
          <p:cNvSpPr>
            <a:spLocks/>
          </p:cNvSpPr>
          <p:nvPr/>
        </p:nvSpPr>
        <p:spPr>
          <a:xfrm>
            <a:off x="4733236" y="3200740"/>
            <a:ext cx="1241538" cy="87638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45284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4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Complete the calculation so that the missing digit leads to an exchange.</a:t>
            </a: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Numbers 4, 5, 6, 7, 8 or 9 could also have been inserted.</a:t>
            </a:r>
          </a:p>
          <a:p>
            <a:pPr lvl="0" defTabSz="685800">
              <a:defRPr/>
            </a:pPr>
            <a:endParaRPr lang="en-GB" sz="2000" b="1" dirty="0">
              <a:solidFill>
                <a:srgbClr val="E7E6E6">
                  <a:lumMod val="25000"/>
                </a:srgb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14" name="Picture 13" descr="A close up of a sign&#10;&#10;Description generated with high confidence">
            <a:extLst>
              <a:ext uri="{FF2B5EF4-FFF2-40B4-BE49-F238E27FC236}">
                <a16:creationId xmlns:a16="http://schemas.microsoft.com/office/drawing/2014/main" id="{0C16D882-0A4F-47ED-9C67-EFEFDEAC006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5" name="TextBox 8">
            <a:extLst>
              <a:ext uri="{FF2B5EF4-FFF2-40B4-BE49-F238E27FC236}">
                <a16:creationId xmlns:a16="http://schemas.microsoft.com/office/drawing/2014/main" id="{05B9D502-EB67-4660-9E31-916F3E23BB79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E1A86A8D-11D4-4205-8CE9-78CF04463A91}"/>
              </a:ext>
            </a:extLst>
          </p:cNvPr>
          <p:cNvGraphicFramePr>
            <a:graphicFrameLocks noGrp="1"/>
          </p:cNvGraphicFramePr>
          <p:nvPr/>
        </p:nvGraphicFramePr>
        <p:xfrm>
          <a:off x="1259151" y="2029421"/>
          <a:ext cx="6251989" cy="321902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5838">
                  <a:extLst>
                    <a:ext uri="{9D8B030D-6E8A-4147-A177-3AD203B41FA5}">
                      <a16:colId xmlns:a16="http://schemas.microsoft.com/office/drawing/2014/main" val="348339157"/>
                    </a:ext>
                  </a:extLst>
                </a:gridCol>
                <a:gridCol w="1474825">
                  <a:extLst>
                    <a:ext uri="{9D8B030D-6E8A-4147-A177-3AD203B41FA5}">
                      <a16:colId xmlns:a16="http://schemas.microsoft.com/office/drawing/2014/main" val="1632975140"/>
                    </a:ext>
                  </a:extLst>
                </a:gridCol>
                <a:gridCol w="1440442">
                  <a:extLst>
                    <a:ext uri="{9D8B030D-6E8A-4147-A177-3AD203B41FA5}">
                      <a16:colId xmlns:a16="http://schemas.microsoft.com/office/drawing/2014/main" val="2654579568"/>
                    </a:ext>
                  </a:extLst>
                </a:gridCol>
                <a:gridCol w="1440442">
                  <a:extLst>
                    <a:ext uri="{9D8B030D-6E8A-4147-A177-3AD203B41FA5}">
                      <a16:colId xmlns:a16="http://schemas.microsoft.com/office/drawing/2014/main" val="735052297"/>
                    </a:ext>
                  </a:extLst>
                </a:gridCol>
                <a:gridCol w="1440442">
                  <a:extLst>
                    <a:ext uri="{9D8B030D-6E8A-4147-A177-3AD203B41FA5}">
                      <a16:colId xmlns:a16="http://schemas.microsoft.com/office/drawing/2014/main" val="2727568181"/>
                    </a:ext>
                  </a:extLst>
                </a:gridCol>
              </a:tblGrid>
              <a:tr h="1073007">
                <a:tc>
                  <a:txBody>
                    <a:bodyPr/>
                    <a:lstStyle/>
                    <a:p>
                      <a:pPr algn="ctr"/>
                      <a:endParaRPr lang="en-GB" sz="4200" b="1" dirty="0">
                        <a:latin typeface="Century Gothic" panose="020B0502020202020204" pitchFamily="34" charset="0"/>
                      </a:endParaRPr>
                    </a:p>
                  </a:txBody>
                  <a:tcPr marL="215219" marR="215219" marT="107609" marB="107609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Th</a:t>
                      </a:r>
                    </a:p>
                  </a:txBody>
                  <a:tcPr marL="215219" marR="215219" marT="107609" marB="10760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200" b="1" dirty="0">
                          <a:latin typeface="Century Gothic" panose="020B0502020202020204" pitchFamily="34" charset="0"/>
                        </a:rPr>
                        <a:t>H</a:t>
                      </a:r>
                    </a:p>
                  </a:txBody>
                  <a:tcPr marL="215219" marR="215219" marT="107609" marB="107609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200" b="1" dirty="0">
                          <a:latin typeface="Century Gothic" panose="020B0502020202020204" pitchFamily="34" charset="0"/>
                        </a:rPr>
                        <a:t>T</a:t>
                      </a:r>
                    </a:p>
                  </a:txBody>
                  <a:tcPr marL="215219" marR="215219" marT="107609" marB="107609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200" b="1" dirty="0">
                          <a:latin typeface="Century Gothic" panose="020B0502020202020204" pitchFamily="34" charset="0"/>
                        </a:rPr>
                        <a:t>O</a:t>
                      </a:r>
                    </a:p>
                  </a:txBody>
                  <a:tcPr marL="215219" marR="215219" marT="107609" marB="107609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2072229"/>
                  </a:ext>
                </a:extLst>
              </a:tr>
              <a:tr h="1073007">
                <a:tc>
                  <a:txBody>
                    <a:bodyPr/>
                    <a:lstStyle/>
                    <a:p>
                      <a:pPr algn="ctr"/>
                      <a:r>
                        <a:rPr lang="en-GB" sz="4200" b="1" dirty="0"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marL="215219" marR="215219" marT="107609" marB="107609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200" b="1">
                        <a:latin typeface="Century Gothic" panose="020B0502020202020204" pitchFamily="34" charset="0"/>
                      </a:endParaRPr>
                    </a:p>
                  </a:txBody>
                  <a:tcPr marL="215219" marR="215219" marT="107609" marB="10760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200" b="1" dirty="0">
                        <a:latin typeface="Century Gothic" panose="020B0502020202020204" pitchFamily="34" charset="0"/>
                      </a:endParaRPr>
                    </a:p>
                  </a:txBody>
                  <a:tcPr marL="215219" marR="215219" marT="107609" marB="107609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200" b="1" dirty="0">
                        <a:latin typeface="Century Gothic" panose="020B0502020202020204" pitchFamily="34" charset="0"/>
                      </a:endParaRPr>
                    </a:p>
                  </a:txBody>
                  <a:tcPr marL="215219" marR="215219" marT="107609" marB="107609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200" b="1" dirty="0">
                        <a:latin typeface="Century Gothic" panose="020B0502020202020204" pitchFamily="34" charset="0"/>
                      </a:endParaRPr>
                    </a:p>
                  </a:txBody>
                  <a:tcPr marL="215219" marR="215219" marT="107609" marB="107609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8013314"/>
                  </a:ext>
                </a:extLst>
              </a:tr>
              <a:tr h="1073007">
                <a:tc>
                  <a:txBody>
                    <a:bodyPr/>
                    <a:lstStyle/>
                    <a:p>
                      <a:pPr algn="ctr"/>
                      <a:endParaRPr lang="en-GB" sz="4200" b="1" dirty="0">
                        <a:latin typeface="Century Gothic" panose="020B0502020202020204" pitchFamily="34" charset="0"/>
                      </a:endParaRPr>
                    </a:p>
                  </a:txBody>
                  <a:tcPr marL="215219" marR="215219" marT="107609" marB="107609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200" b="1" dirty="0">
                        <a:latin typeface="Century Gothic" panose="020B0502020202020204" pitchFamily="34" charset="0"/>
                      </a:endParaRPr>
                    </a:p>
                  </a:txBody>
                  <a:tcPr marL="215219" marR="215219" marT="107609" marB="10760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200" b="1" dirty="0">
                        <a:latin typeface="Century Gothic" panose="020B0502020202020204" pitchFamily="34" charset="0"/>
                      </a:endParaRPr>
                    </a:p>
                  </a:txBody>
                  <a:tcPr marL="215219" marR="215219" marT="107609" marB="107609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200" b="1" dirty="0">
                        <a:latin typeface="Century Gothic" panose="020B0502020202020204" pitchFamily="34" charset="0"/>
                      </a:endParaRPr>
                    </a:p>
                  </a:txBody>
                  <a:tcPr marL="215219" marR="215219" marT="107609" marB="107609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200" b="1" dirty="0">
                        <a:latin typeface="Century Gothic" panose="020B0502020202020204" pitchFamily="34" charset="0"/>
                      </a:endParaRPr>
                    </a:p>
                  </a:txBody>
                  <a:tcPr marL="215219" marR="215219" marT="107609" marB="107609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4227638"/>
                  </a:ext>
                </a:extLst>
              </a:tr>
            </a:tbl>
          </a:graphicData>
        </a:graphic>
      </p:graphicFrame>
      <p:grpSp>
        <p:nvGrpSpPr>
          <p:cNvPr id="21" name="Group 20">
            <a:extLst>
              <a:ext uri="{FF2B5EF4-FFF2-40B4-BE49-F238E27FC236}">
                <a16:creationId xmlns:a16="http://schemas.microsoft.com/office/drawing/2014/main" id="{92020555-DBAF-4654-8C71-C338562FCBFA}"/>
              </a:ext>
            </a:extLst>
          </p:cNvPr>
          <p:cNvGrpSpPr/>
          <p:nvPr/>
        </p:nvGrpSpPr>
        <p:grpSpPr>
          <a:xfrm>
            <a:off x="3539687" y="3299695"/>
            <a:ext cx="652934" cy="652996"/>
            <a:chOff x="800100" y="8215478"/>
            <a:chExt cx="277412" cy="277438"/>
          </a:xfrm>
        </p:grpSpPr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189B72CA-A075-47AE-9FD7-8107409F8F6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00100" y="8215478"/>
              <a:ext cx="108000" cy="10800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4DC2CA59-01A2-451C-B383-F2E2F649398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69512" y="8215478"/>
              <a:ext cx="108000" cy="10800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F57F7587-DC4F-46B6-AA4D-F6C1DEAAB46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00100" y="8384916"/>
              <a:ext cx="108000" cy="10800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F464B94A-B47A-484D-BA01-75EB45066E2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69512" y="8384916"/>
              <a:ext cx="108000" cy="10800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6FE9B49A-E554-40E0-BE2A-7A9072CF5DF0}"/>
              </a:ext>
            </a:extLst>
          </p:cNvPr>
          <p:cNvGrpSpPr/>
          <p:nvPr/>
        </p:nvGrpSpPr>
        <p:grpSpPr>
          <a:xfrm>
            <a:off x="6445826" y="4354527"/>
            <a:ext cx="652934" cy="652996"/>
            <a:chOff x="800100" y="8215478"/>
            <a:chExt cx="277412" cy="277438"/>
          </a:xfrm>
        </p:grpSpPr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A889E811-2757-4A2E-98E8-144006C65B6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00100" y="8215478"/>
              <a:ext cx="108000" cy="10800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79C321C4-8985-4C47-878B-4F198840884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69512" y="8215478"/>
              <a:ext cx="108000" cy="10800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2F6A985E-61A9-4AFF-991F-AD1A275FF2F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00100" y="8384916"/>
              <a:ext cx="108000" cy="10800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67680AA8-0829-4B5B-86E8-4AF2B8665B4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69512" y="8384916"/>
              <a:ext cx="108000" cy="10800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DB384A8B-617E-4BF3-B13E-69D95D50F8B8}"/>
              </a:ext>
            </a:extLst>
          </p:cNvPr>
          <p:cNvGrpSpPr/>
          <p:nvPr/>
        </p:nvGrpSpPr>
        <p:grpSpPr>
          <a:xfrm>
            <a:off x="2112497" y="3312954"/>
            <a:ext cx="652934" cy="652996"/>
            <a:chOff x="800100" y="8215478"/>
            <a:chExt cx="277412" cy="277438"/>
          </a:xfrm>
        </p:grpSpPr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7C18E663-337E-4D16-9FD3-B6BE3ACB40C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00100" y="8215478"/>
              <a:ext cx="108000" cy="10800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F1B2D6F8-6DE2-4719-BBCB-A27AD6CC582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69512" y="8215478"/>
              <a:ext cx="108000" cy="10800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7F7DA7AA-54A2-4682-9A00-79AF56C9C38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00100" y="8384916"/>
              <a:ext cx="108000" cy="10800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DDB97EC5-DEF9-4A07-B927-901E7C566052}"/>
              </a:ext>
            </a:extLst>
          </p:cNvPr>
          <p:cNvGrpSpPr/>
          <p:nvPr/>
        </p:nvGrpSpPr>
        <p:grpSpPr>
          <a:xfrm>
            <a:off x="6443710" y="3286068"/>
            <a:ext cx="652934" cy="652996"/>
            <a:chOff x="800100" y="8215478"/>
            <a:chExt cx="277412" cy="277438"/>
          </a:xfrm>
        </p:grpSpPr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BA151397-2569-4F12-9BDD-782ADC9FEA0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00100" y="8215478"/>
              <a:ext cx="108000" cy="10800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04C7F4FE-B2F0-4D3A-81F8-A630F298417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69512" y="8215478"/>
              <a:ext cx="108000" cy="10800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0AEC924E-A65C-456E-831D-C151CC2FF29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00100" y="8384916"/>
              <a:ext cx="108000" cy="10800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45ABB6A6-4720-430D-95D0-1FC945343C72}"/>
              </a:ext>
            </a:extLst>
          </p:cNvPr>
          <p:cNvGrpSpPr/>
          <p:nvPr/>
        </p:nvGrpSpPr>
        <p:grpSpPr>
          <a:xfrm>
            <a:off x="3543219" y="4331291"/>
            <a:ext cx="652934" cy="652996"/>
            <a:chOff x="800100" y="8215478"/>
            <a:chExt cx="277412" cy="277438"/>
          </a:xfrm>
        </p:grpSpPr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2AC863A6-32DC-4402-942B-22D5F09FEB0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00100" y="8215478"/>
              <a:ext cx="108000" cy="10800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70F36154-4C92-461C-BAC8-133CE7BDB44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69512" y="8215478"/>
              <a:ext cx="108000" cy="10800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A862D178-B857-4324-B801-969E6178F71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00100" y="8384916"/>
              <a:ext cx="108000" cy="10800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3EB1755E-6EA3-4C8B-B362-AA01719C30B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69512" y="8384916"/>
              <a:ext cx="108000" cy="10800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026ACCD6-1BA6-48CC-85AB-C72BE2DC03BD}"/>
              </a:ext>
            </a:extLst>
          </p:cNvPr>
          <p:cNvGrpSpPr/>
          <p:nvPr/>
        </p:nvGrpSpPr>
        <p:grpSpPr>
          <a:xfrm>
            <a:off x="4701070" y="4340082"/>
            <a:ext cx="1311478" cy="662800"/>
            <a:chOff x="2533089" y="8211312"/>
            <a:chExt cx="557207" cy="281604"/>
          </a:xfrm>
        </p:grpSpPr>
        <p:grpSp>
          <p:nvGrpSpPr>
            <p:cNvPr id="45" name="Group 44">
              <a:extLst>
                <a:ext uri="{FF2B5EF4-FFF2-40B4-BE49-F238E27FC236}">
                  <a16:creationId xmlns:a16="http://schemas.microsoft.com/office/drawing/2014/main" id="{0C53CEE7-13FD-4E98-8801-819E7C9FF442}"/>
                </a:ext>
              </a:extLst>
            </p:cNvPr>
            <p:cNvGrpSpPr/>
            <p:nvPr/>
          </p:nvGrpSpPr>
          <p:grpSpPr>
            <a:xfrm>
              <a:off x="2533089" y="8215478"/>
              <a:ext cx="277412" cy="277438"/>
              <a:chOff x="800100" y="8215478"/>
              <a:chExt cx="277412" cy="277438"/>
            </a:xfrm>
          </p:grpSpPr>
          <p:sp>
            <p:nvSpPr>
              <p:cNvPr id="50" name="Oval 49">
                <a:extLst>
                  <a:ext uri="{FF2B5EF4-FFF2-40B4-BE49-F238E27FC236}">
                    <a16:creationId xmlns:a16="http://schemas.microsoft.com/office/drawing/2014/main" id="{9720F91A-C406-4466-B7B3-46BCF97D6DA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800100" y="8215478"/>
                <a:ext cx="108000" cy="108000"/>
              </a:xfrm>
              <a:prstGeom prst="ellipse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1" name="Oval 50">
                <a:extLst>
                  <a:ext uri="{FF2B5EF4-FFF2-40B4-BE49-F238E27FC236}">
                    <a16:creationId xmlns:a16="http://schemas.microsoft.com/office/drawing/2014/main" id="{CAB6AEA3-A1BF-43A5-B03C-19E00E2B367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969512" y="8215478"/>
                <a:ext cx="108000" cy="108000"/>
              </a:xfrm>
              <a:prstGeom prst="ellipse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2" name="Oval 51">
                <a:extLst>
                  <a:ext uri="{FF2B5EF4-FFF2-40B4-BE49-F238E27FC236}">
                    <a16:creationId xmlns:a16="http://schemas.microsoft.com/office/drawing/2014/main" id="{6552189B-B4EF-445B-B0F1-FF9013CDCDF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800100" y="8384916"/>
                <a:ext cx="108000" cy="108000"/>
              </a:xfrm>
              <a:prstGeom prst="ellipse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3" name="Oval 52">
                <a:extLst>
                  <a:ext uri="{FF2B5EF4-FFF2-40B4-BE49-F238E27FC236}">
                    <a16:creationId xmlns:a16="http://schemas.microsoft.com/office/drawing/2014/main" id="{DB4D3B1C-636D-4CC3-AF6F-6D86CE375BD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969512" y="8384916"/>
                <a:ext cx="108000" cy="108000"/>
              </a:xfrm>
              <a:prstGeom prst="ellipse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46" name="Group 45">
              <a:extLst>
                <a:ext uri="{FF2B5EF4-FFF2-40B4-BE49-F238E27FC236}">
                  <a16:creationId xmlns:a16="http://schemas.microsoft.com/office/drawing/2014/main" id="{8F931CFE-A7DC-4F70-B203-E50608B9E6A7}"/>
                </a:ext>
              </a:extLst>
            </p:cNvPr>
            <p:cNvGrpSpPr/>
            <p:nvPr/>
          </p:nvGrpSpPr>
          <p:grpSpPr>
            <a:xfrm>
              <a:off x="2857560" y="8211312"/>
              <a:ext cx="108000" cy="277438"/>
              <a:chOff x="800100" y="8215478"/>
              <a:chExt cx="108000" cy="277438"/>
            </a:xfrm>
          </p:grpSpPr>
          <p:sp>
            <p:nvSpPr>
              <p:cNvPr id="48" name="Oval 47">
                <a:extLst>
                  <a:ext uri="{FF2B5EF4-FFF2-40B4-BE49-F238E27FC236}">
                    <a16:creationId xmlns:a16="http://schemas.microsoft.com/office/drawing/2014/main" id="{046FF330-6AA4-4602-AB16-EB45874FB9F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800100" y="8215478"/>
                <a:ext cx="108000" cy="108000"/>
              </a:xfrm>
              <a:prstGeom prst="ellipse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9" name="Oval 48">
                <a:extLst>
                  <a:ext uri="{FF2B5EF4-FFF2-40B4-BE49-F238E27FC236}">
                    <a16:creationId xmlns:a16="http://schemas.microsoft.com/office/drawing/2014/main" id="{EA6D05F9-D7D9-453E-8543-3D85F9966F3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800100" y="8384916"/>
                <a:ext cx="108000" cy="108000"/>
              </a:xfrm>
              <a:prstGeom prst="ellipse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0C6FD6DC-B95C-49F4-BE4F-C0E3AFEE5B8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982296" y="8285806"/>
              <a:ext cx="108000" cy="10800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4" name="Oval 53">
            <a:extLst>
              <a:ext uri="{FF2B5EF4-FFF2-40B4-BE49-F238E27FC236}">
                <a16:creationId xmlns:a16="http://schemas.microsoft.com/office/drawing/2014/main" id="{DA590E9A-245D-4929-A263-FABB36D649F5}"/>
              </a:ext>
            </a:extLst>
          </p:cNvPr>
          <p:cNvSpPr>
            <a:spLocks noChangeAspect="1"/>
          </p:cNvSpPr>
          <p:nvPr/>
        </p:nvSpPr>
        <p:spPr>
          <a:xfrm>
            <a:off x="2172488" y="4602993"/>
            <a:ext cx="254196" cy="254196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0BCEC35D-FD85-4B2F-920B-5549BC9C8E65}"/>
              </a:ext>
            </a:extLst>
          </p:cNvPr>
          <p:cNvSpPr>
            <a:spLocks/>
          </p:cNvSpPr>
          <p:nvPr/>
        </p:nvSpPr>
        <p:spPr>
          <a:xfrm>
            <a:off x="4733236" y="3200740"/>
            <a:ext cx="1241538" cy="8763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56" name="Group 55">
            <a:extLst>
              <a:ext uri="{FF2B5EF4-FFF2-40B4-BE49-F238E27FC236}">
                <a16:creationId xmlns:a16="http://schemas.microsoft.com/office/drawing/2014/main" id="{3E50F6C0-2C87-4F44-B72C-C66F20CBC838}"/>
              </a:ext>
            </a:extLst>
          </p:cNvPr>
          <p:cNvGrpSpPr/>
          <p:nvPr/>
        </p:nvGrpSpPr>
        <p:grpSpPr>
          <a:xfrm>
            <a:off x="5057125" y="3294354"/>
            <a:ext cx="652934" cy="652996"/>
            <a:chOff x="800100" y="8215478"/>
            <a:chExt cx="277412" cy="277438"/>
          </a:xfrm>
          <a:solidFill>
            <a:srgbClr val="FF0000"/>
          </a:solidFill>
        </p:grpSpPr>
        <p:sp>
          <p:nvSpPr>
            <p:cNvPr id="57" name="Oval 56">
              <a:extLst>
                <a:ext uri="{FF2B5EF4-FFF2-40B4-BE49-F238E27FC236}">
                  <a16:creationId xmlns:a16="http://schemas.microsoft.com/office/drawing/2014/main" id="{996B3C43-D7D2-4697-9BAB-B2574EBD115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00100" y="8215478"/>
              <a:ext cx="108000" cy="108000"/>
            </a:xfrm>
            <a:prstGeom prst="ellipse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8" name="Oval 57">
              <a:extLst>
                <a:ext uri="{FF2B5EF4-FFF2-40B4-BE49-F238E27FC236}">
                  <a16:creationId xmlns:a16="http://schemas.microsoft.com/office/drawing/2014/main" id="{93D3DDC3-4A18-4400-A7EA-A28C3004766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69512" y="8215478"/>
              <a:ext cx="108000" cy="108000"/>
            </a:xfrm>
            <a:prstGeom prst="ellipse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" name="Oval 58">
              <a:extLst>
                <a:ext uri="{FF2B5EF4-FFF2-40B4-BE49-F238E27FC236}">
                  <a16:creationId xmlns:a16="http://schemas.microsoft.com/office/drawing/2014/main" id="{130D3D35-CE52-4F86-8D4E-1A34A72677D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00100" y="8384916"/>
              <a:ext cx="108000" cy="108000"/>
            </a:xfrm>
            <a:prstGeom prst="ellipse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14418771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Which two numbers add together to make the answer 3,132?</a:t>
            </a:r>
            <a:endParaRPr lang="en-GB" sz="2000" b="1" dirty="0">
              <a:solidFill>
                <a:srgbClr val="E7E6E6">
                  <a:lumMod val="25000"/>
                </a:srgb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32" name="Picture 31" descr="A close up of a sign&#10;&#10;Description generated with high confidence">
            <a:extLst>
              <a:ext uri="{FF2B5EF4-FFF2-40B4-BE49-F238E27FC236}">
                <a16:creationId xmlns:a16="http://schemas.microsoft.com/office/drawing/2014/main" id="{B18F5605-D1EC-418A-943F-CD32C6674C8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40" name="TextBox 8">
            <a:extLst>
              <a:ext uri="{FF2B5EF4-FFF2-40B4-BE49-F238E27FC236}">
                <a16:creationId xmlns:a16="http://schemas.microsoft.com/office/drawing/2014/main" id="{DA58C5E8-0FEE-4620-A581-FCF7EE474A90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sp>
        <p:nvSpPr>
          <p:cNvPr id="87" name="Rectangle: Rounded Corners 86">
            <a:extLst>
              <a:ext uri="{FF2B5EF4-FFF2-40B4-BE49-F238E27FC236}">
                <a16:creationId xmlns:a16="http://schemas.microsoft.com/office/drawing/2014/main" id="{5EB76E99-5FB1-4466-97F0-EE4A60C1A10F}"/>
              </a:ext>
            </a:extLst>
          </p:cNvPr>
          <p:cNvSpPr>
            <a:spLocks noChangeAspect="1"/>
          </p:cNvSpPr>
          <p:nvPr/>
        </p:nvSpPr>
        <p:spPr>
          <a:xfrm>
            <a:off x="1834777" y="1432348"/>
            <a:ext cx="2363000" cy="2090380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400">
              <a:latin typeface="Century Gothic" panose="020B0502020202020204" pitchFamily="34" charset="0"/>
            </a:endParaRPr>
          </a:p>
        </p:txBody>
      </p:sp>
      <p:sp>
        <p:nvSpPr>
          <p:cNvPr id="88" name="Rectangle: Rounded Corners 87">
            <a:extLst>
              <a:ext uri="{FF2B5EF4-FFF2-40B4-BE49-F238E27FC236}">
                <a16:creationId xmlns:a16="http://schemas.microsoft.com/office/drawing/2014/main" id="{74C0487A-2E14-45CB-AAA9-6645A48F94C4}"/>
              </a:ext>
            </a:extLst>
          </p:cNvPr>
          <p:cNvSpPr>
            <a:spLocks noChangeAspect="1"/>
          </p:cNvSpPr>
          <p:nvPr/>
        </p:nvSpPr>
        <p:spPr>
          <a:xfrm>
            <a:off x="4996651" y="1432348"/>
            <a:ext cx="2363000" cy="2090380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400">
              <a:latin typeface="Century Gothic" panose="020B0502020202020204" pitchFamily="34" charset="0"/>
            </a:endParaRP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DE4B7D14-167D-4702-9518-FD6A273EFC92}"/>
              </a:ext>
            </a:extLst>
          </p:cNvPr>
          <p:cNvSpPr txBox="1">
            <a:spLocks noChangeAspect="1"/>
          </p:cNvSpPr>
          <p:nvPr/>
        </p:nvSpPr>
        <p:spPr>
          <a:xfrm>
            <a:off x="1941761" y="1496942"/>
            <a:ext cx="604552" cy="604551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1,000</a:t>
            </a:r>
            <a:endParaRPr lang="en-GB" sz="1100" b="1" dirty="0">
              <a:latin typeface="Century Gothic" panose="020B0502020202020204" pitchFamily="34" charset="0"/>
            </a:endParaRP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2DA13B23-212A-44F6-AD97-1DF2ABD8B1B5}"/>
              </a:ext>
            </a:extLst>
          </p:cNvPr>
          <p:cNvSpPr txBox="1">
            <a:spLocks noChangeAspect="1"/>
          </p:cNvSpPr>
          <p:nvPr/>
        </p:nvSpPr>
        <p:spPr>
          <a:xfrm>
            <a:off x="3477132" y="2865704"/>
            <a:ext cx="604552" cy="604551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GB" sz="2000" b="1">
                <a:latin typeface="Century Gothic" panose="020B0502020202020204" pitchFamily="34" charset="0"/>
              </a:rPr>
              <a:t>1</a:t>
            </a:r>
            <a:endParaRPr lang="en-GB" sz="2400" b="1">
              <a:latin typeface="Century Gothic" panose="020B0502020202020204" pitchFamily="34" charset="0"/>
            </a:endParaRP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AC9608D2-7540-492A-853E-2127E3816778}"/>
              </a:ext>
            </a:extLst>
          </p:cNvPr>
          <p:cNvSpPr txBox="1">
            <a:spLocks noChangeAspect="1"/>
          </p:cNvSpPr>
          <p:nvPr/>
        </p:nvSpPr>
        <p:spPr>
          <a:xfrm>
            <a:off x="1941761" y="2865704"/>
            <a:ext cx="604552" cy="604551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10</a:t>
            </a:r>
            <a:endParaRPr lang="en-GB" sz="2400" b="1" dirty="0">
              <a:latin typeface="Century Gothic" panose="020B0502020202020204" pitchFamily="34" charset="0"/>
            </a:endParaRP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A09FEDEF-3EE1-4312-A490-AB631C8D9030}"/>
              </a:ext>
            </a:extLst>
          </p:cNvPr>
          <p:cNvSpPr txBox="1">
            <a:spLocks noChangeAspect="1"/>
          </p:cNvSpPr>
          <p:nvPr/>
        </p:nvSpPr>
        <p:spPr>
          <a:xfrm>
            <a:off x="2709447" y="2865704"/>
            <a:ext cx="604552" cy="604551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</a:t>
            </a:r>
            <a:endParaRPr lang="en-GB" sz="2400" b="1" dirty="0">
              <a:latin typeface="Century Gothic" panose="020B0502020202020204" pitchFamily="34" charset="0"/>
            </a:endParaRP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E42662EF-6EAE-45C6-9C19-AE66EC2F3BEC}"/>
              </a:ext>
            </a:extLst>
          </p:cNvPr>
          <p:cNvSpPr txBox="1">
            <a:spLocks noChangeAspect="1"/>
          </p:cNvSpPr>
          <p:nvPr/>
        </p:nvSpPr>
        <p:spPr>
          <a:xfrm>
            <a:off x="5078686" y="1496942"/>
            <a:ext cx="604552" cy="604551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1,000</a:t>
            </a:r>
            <a:endParaRPr lang="en-GB" sz="1100" b="1" dirty="0">
              <a:latin typeface="Century Gothic" panose="020B0502020202020204" pitchFamily="34" charset="0"/>
            </a:endParaRP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442460E3-F58B-4761-B2E2-ECA8F85FB548}"/>
              </a:ext>
            </a:extLst>
          </p:cNvPr>
          <p:cNvSpPr txBox="1">
            <a:spLocks noChangeAspect="1"/>
          </p:cNvSpPr>
          <p:nvPr/>
        </p:nvSpPr>
        <p:spPr>
          <a:xfrm>
            <a:off x="5078686" y="2865704"/>
            <a:ext cx="604552" cy="604551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10</a:t>
            </a:r>
            <a:endParaRPr lang="en-GB" sz="2400" b="1" dirty="0">
              <a:latin typeface="Century Gothic" panose="020B0502020202020204" pitchFamily="34" charset="0"/>
            </a:endParaRP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85E953CF-8039-44A0-93EF-9984438DF931}"/>
              </a:ext>
            </a:extLst>
          </p:cNvPr>
          <p:cNvSpPr txBox="1">
            <a:spLocks noChangeAspect="1"/>
          </p:cNvSpPr>
          <p:nvPr/>
        </p:nvSpPr>
        <p:spPr>
          <a:xfrm>
            <a:off x="5841307" y="2865704"/>
            <a:ext cx="604552" cy="604551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GB" sz="2000" b="1">
                <a:latin typeface="Century Gothic" panose="020B0502020202020204" pitchFamily="34" charset="0"/>
              </a:rPr>
              <a:t>10</a:t>
            </a:r>
            <a:endParaRPr lang="en-GB" sz="2400" b="1">
              <a:latin typeface="Century Gothic" panose="020B0502020202020204" pitchFamily="34" charset="0"/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8DB92300-8D05-473A-830C-3A650176BEA4}"/>
              </a:ext>
            </a:extLst>
          </p:cNvPr>
          <p:cNvSpPr txBox="1">
            <a:spLocks noChangeAspect="1"/>
          </p:cNvSpPr>
          <p:nvPr/>
        </p:nvSpPr>
        <p:spPr>
          <a:xfrm>
            <a:off x="6603927" y="2865704"/>
            <a:ext cx="604552" cy="604551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</a:t>
            </a:r>
            <a:endParaRPr lang="en-GB" sz="2400" b="1" dirty="0">
              <a:latin typeface="Century Gothic" panose="020B0502020202020204" pitchFamily="34" charset="0"/>
            </a:endParaRP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BE72A7F7-AB27-4EBD-833F-784C5502AF34}"/>
              </a:ext>
            </a:extLst>
          </p:cNvPr>
          <p:cNvSpPr txBox="1">
            <a:spLocks noChangeAspect="1"/>
          </p:cNvSpPr>
          <p:nvPr/>
        </p:nvSpPr>
        <p:spPr>
          <a:xfrm>
            <a:off x="6603927" y="1496942"/>
            <a:ext cx="604552" cy="604551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100</a:t>
            </a:r>
            <a:endParaRPr lang="en-GB" sz="1400" b="1" dirty="0">
              <a:latin typeface="Century Gothic" panose="020B0502020202020204" pitchFamily="34" charset="0"/>
            </a:endParaRP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4BA9C5C2-95F2-4593-B91D-36A92F5674E2}"/>
              </a:ext>
            </a:extLst>
          </p:cNvPr>
          <p:cNvSpPr txBox="1">
            <a:spLocks noChangeAspect="1"/>
          </p:cNvSpPr>
          <p:nvPr/>
        </p:nvSpPr>
        <p:spPr>
          <a:xfrm>
            <a:off x="6603927" y="2161295"/>
            <a:ext cx="604552" cy="604551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100</a:t>
            </a:r>
            <a:endParaRPr lang="en-GB" sz="1400" b="1" dirty="0">
              <a:latin typeface="Century Gothic" panose="020B0502020202020204" pitchFamily="34" charset="0"/>
            </a:endParaRP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F19D52DF-4D5B-40C7-AAEF-C2D13A2A76B7}"/>
              </a:ext>
            </a:extLst>
          </p:cNvPr>
          <p:cNvSpPr txBox="1">
            <a:spLocks noChangeAspect="1"/>
          </p:cNvSpPr>
          <p:nvPr/>
        </p:nvSpPr>
        <p:spPr>
          <a:xfrm>
            <a:off x="5078686" y="2161295"/>
            <a:ext cx="604552" cy="604551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100</a:t>
            </a:r>
            <a:endParaRPr lang="en-GB" sz="1400" b="1" dirty="0">
              <a:latin typeface="Century Gothic" panose="020B0502020202020204" pitchFamily="34" charset="0"/>
            </a:endParaRP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D8D99D72-C22B-4788-9107-C0D5AF56CE94}"/>
              </a:ext>
            </a:extLst>
          </p:cNvPr>
          <p:cNvSpPr txBox="1">
            <a:spLocks noChangeAspect="1"/>
          </p:cNvSpPr>
          <p:nvPr/>
        </p:nvSpPr>
        <p:spPr>
          <a:xfrm>
            <a:off x="5841307" y="2161295"/>
            <a:ext cx="604552" cy="604551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100</a:t>
            </a:r>
            <a:endParaRPr lang="en-GB" sz="1400" b="1" dirty="0">
              <a:latin typeface="Century Gothic" panose="020B0502020202020204" pitchFamily="34" charset="0"/>
            </a:endParaRP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976B4FD9-D6D6-4501-A62D-2B904B1D686F}"/>
              </a:ext>
            </a:extLst>
          </p:cNvPr>
          <p:cNvSpPr txBox="1">
            <a:spLocks noChangeAspect="1"/>
          </p:cNvSpPr>
          <p:nvPr/>
        </p:nvSpPr>
        <p:spPr>
          <a:xfrm>
            <a:off x="5841307" y="1496942"/>
            <a:ext cx="604552" cy="604551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100</a:t>
            </a:r>
            <a:endParaRPr lang="en-GB" sz="1400" b="1" dirty="0">
              <a:latin typeface="Century Gothic" panose="020B0502020202020204" pitchFamily="34" charset="0"/>
            </a:endParaRP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84E6883B-950B-406F-A2C2-D74E3A592675}"/>
              </a:ext>
            </a:extLst>
          </p:cNvPr>
          <p:cNvSpPr txBox="1">
            <a:spLocks noChangeAspect="1"/>
          </p:cNvSpPr>
          <p:nvPr/>
        </p:nvSpPr>
        <p:spPr>
          <a:xfrm>
            <a:off x="3477132" y="1496942"/>
            <a:ext cx="604552" cy="604551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100</a:t>
            </a:r>
            <a:endParaRPr lang="en-GB" sz="1400" b="1" dirty="0">
              <a:latin typeface="Century Gothic" panose="020B0502020202020204" pitchFamily="34" charset="0"/>
            </a:endParaRP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C923C6EE-3DDC-41F8-BE95-620B10C563B3}"/>
              </a:ext>
            </a:extLst>
          </p:cNvPr>
          <p:cNvSpPr txBox="1">
            <a:spLocks noChangeAspect="1"/>
          </p:cNvSpPr>
          <p:nvPr/>
        </p:nvSpPr>
        <p:spPr>
          <a:xfrm>
            <a:off x="3477132" y="2159079"/>
            <a:ext cx="604552" cy="604551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100</a:t>
            </a:r>
            <a:endParaRPr lang="en-GB" sz="1400" b="1" dirty="0">
              <a:latin typeface="Century Gothic" panose="020B0502020202020204" pitchFamily="34" charset="0"/>
            </a:endParaRP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183AA358-AD5A-4884-8095-D80E668D59A0}"/>
              </a:ext>
            </a:extLst>
          </p:cNvPr>
          <p:cNvSpPr txBox="1">
            <a:spLocks noChangeAspect="1"/>
          </p:cNvSpPr>
          <p:nvPr/>
        </p:nvSpPr>
        <p:spPr>
          <a:xfrm>
            <a:off x="1941761" y="2159079"/>
            <a:ext cx="604552" cy="604551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100</a:t>
            </a:r>
            <a:endParaRPr lang="en-GB" sz="1400" b="1" dirty="0">
              <a:latin typeface="Century Gothic" panose="020B0502020202020204" pitchFamily="34" charset="0"/>
            </a:endParaRP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CA50DFCB-D451-4EB7-9928-F5E209F5409C}"/>
              </a:ext>
            </a:extLst>
          </p:cNvPr>
          <p:cNvSpPr txBox="1">
            <a:spLocks noChangeAspect="1"/>
          </p:cNvSpPr>
          <p:nvPr/>
        </p:nvSpPr>
        <p:spPr>
          <a:xfrm>
            <a:off x="2709447" y="2159079"/>
            <a:ext cx="604552" cy="604551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100</a:t>
            </a:r>
            <a:endParaRPr lang="en-GB" sz="1400" b="1" dirty="0">
              <a:latin typeface="Century Gothic" panose="020B0502020202020204" pitchFamily="34" charset="0"/>
            </a:endParaRP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366CEEA3-939A-412D-BF52-9D19A57E9C4D}"/>
              </a:ext>
            </a:extLst>
          </p:cNvPr>
          <p:cNvSpPr txBox="1">
            <a:spLocks noChangeAspect="1"/>
          </p:cNvSpPr>
          <p:nvPr/>
        </p:nvSpPr>
        <p:spPr>
          <a:xfrm>
            <a:off x="2709447" y="1496942"/>
            <a:ext cx="604552" cy="604551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100</a:t>
            </a:r>
            <a:endParaRPr lang="en-GB" sz="1400" b="1" dirty="0">
              <a:latin typeface="Century Gothic" panose="020B0502020202020204" pitchFamily="34" charset="0"/>
            </a:endParaRPr>
          </a:p>
        </p:txBody>
      </p:sp>
      <p:sp>
        <p:nvSpPr>
          <p:cNvPr id="85" name="Rectangle: Rounded Corners 84">
            <a:extLst>
              <a:ext uri="{FF2B5EF4-FFF2-40B4-BE49-F238E27FC236}">
                <a16:creationId xmlns:a16="http://schemas.microsoft.com/office/drawing/2014/main" id="{482CCD41-AAFB-428D-9021-A051C6CC848E}"/>
              </a:ext>
            </a:extLst>
          </p:cNvPr>
          <p:cNvSpPr>
            <a:spLocks noChangeAspect="1"/>
          </p:cNvSpPr>
          <p:nvPr/>
        </p:nvSpPr>
        <p:spPr>
          <a:xfrm>
            <a:off x="1834777" y="3658780"/>
            <a:ext cx="2363000" cy="2090380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400">
              <a:latin typeface="Century Gothic" panose="020B0502020202020204" pitchFamily="34" charset="0"/>
            </a:endParaRPr>
          </a:p>
        </p:txBody>
      </p:sp>
      <p:sp>
        <p:nvSpPr>
          <p:cNvPr id="86" name="Rectangle: Rounded Corners 85">
            <a:extLst>
              <a:ext uri="{FF2B5EF4-FFF2-40B4-BE49-F238E27FC236}">
                <a16:creationId xmlns:a16="http://schemas.microsoft.com/office/drawing/2014/main" id="{F7B3D8CF-F6A8-4531-822A-33A8465B70DB}"/>
              </a:ext>
            </a:extLst>
          </p:cNvPr>
          <p:cNvSpPr>
            <a:spLocks noChangeAspect="1"/>
          </p:cNvSpPr>
          <p:nvPr/>
        </p:nvSpPr>
        <p:spPr>
          <a:xfrm>
            <a:off x="4996651" y="3658780"/>
            <a:ext cx="2363000" cy="2090380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400">
              <a:latin typeface="Century Gothic" panose="020B0502020202020204" pitchFamily="34" charset="0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BEDA7DAA-BBA1-447F-8123-D3E6D648D2B0}"/>
              </a:ext>
            </a:extLst>
          </p:cNvPr>
          <p:cNvSpPr txBox="1">
            <a:spLocks noChangeAspect="1"/>
          </p:cNvSpPr>
          <p:nvPr/>
        </p:nvSpPr>
        <p:spPr>
          <a:xfrm>
            <a:off x="3477132" y="5086824"/>
            <a:ext cx="604552" cy="604551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</a:t>
            </a:r>
            <a:endParaRPr lang="en-GB" sz="2400" b="1" dirty="0">
              <a:latin typeface="Century Gothic" panose="020B0502020202020204" pitchFamily="34" charset="0"/>
            </a:endParaRP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88F354BC-DACB-4BA4-8B9E-30B7E288B452}"/>
              </a:ext>
            </a:extLst>
          </p:cNvPr>
          <p:cNvSpPr txBox="1">
            <a:spLocks noChangeAspect="1"/>
          </p:cNvSpPr>
          <p:nvPr/>
        </p:nvSpPr>
        <p:spPr>
          <a:xfrm>
            <a:off x="2709447" y="5086824"/>
            <a:ext cx="604552" cy="604551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GB" sz="2000" b="1">
                <a:latin typeface="Century Gothic" panose="020B0502020202020204" pitchFamily="34" charset="0"/>
              </a:rPr>
              <a:t>10</a:t>
            </a:r>
            <a:endParaRPr lang="en-GB" sz="2400" b="1">
              <a:latin typeface="Century Gothic" panose="020B0502020202020204" pitchFamily="34" charset="0"/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6C0D1348-46C6-4CC2-BDB8-CE2365E390A7}"/>
              </a:ext>
            </a:extLst>
          </p:cNvPr>
          <p:cNvSpPr txBox="1">
            <a:spLocks noChangeAspect="1"/>
          </p:cNvSpPr>
          <p:nvPr/>
        </p:nvSpPr>
        <p:spPr>
          <a:xfrm>
            <a:off x="5078686" y="3713396"/>
            <a:ext cx="604551" cy="604551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1,000</a:t>
            </a:r>
            <a:endParaRPr lang="en-GB" sz="1100" b="1" dirty="0">
              <a:latin typeface="Century Gothic" panose="020B0502020202020204" pitchFamily="34" charset="0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0B13AB1E-5780-42EF-8EBD-1CD95365E315}"/>
              </a:ext>
            </a:extLst>
          </p:cNvPr>
          <p:cNvSpPr txBox="1">
            <a:spLocks noChangeAspect="1"/>
          </p:cNvSpPr>
          <p:nvPr/>
        </p:nvSpPr>
        <p:spPr>
          <a:xfrm>
            <a:off x="6603927" y="5086824"/>
            <a:ext cx="604552" cy="604551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</a:t>
            </a:r>
            <a:endParaRPr lang="en-GB" sz="2400" b="1" dirty="0">
              <a:latin typeface="Century Gothic" panose="020B0502020202020204" pitchFamily="34" charset="0"/>
            </a:endParaRP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91A75289-D58D-4C79-8E96-5C49FE18932B}"/>
              </a:ext>
            </a:extLst>
          </p:cNvPr>
          <p:cNvSpPr txBox="1">
            <a:spLocks noChangeAspect="1"/>
          </p:cNvSpPr>
          <p:nvPr/>
        </p:nvSpPr>
        <p:spPr>
          <a:xfrm>
            <a:off x="5841307" y="5086824"/>
            <a:ext cx="604552" cy="604551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10</a:t>
            </a:r>
            <a:endParaRPr lang="en-GB" sz="2400" b="1" dirty="0">
              <a:latin typeface="Century Gothic" panose="020B0502020202020204" pitchFamily="34" charset="0"/>
            </a:endParaRP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1DE216C2-A14A-4BBF-B521-359A8CF180C8}"/>
              </a:ext>
            </a:extLst>
          </p:cNvPr>
          <p:cNvSpPr txBox="1">
            <a:spLocks noChangeAspect="1"/>
          </p:cNvSpPr>
          <p:nvPr/>
        </p:nvSpPr>
        <p:spPr>
          <a:xfrm>
            <a:off x="1941761" y="3713396"/>
            <a:ext cx="604551" cy="604551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1,000</a:t>
            </a:r>
            <a:endParaRPr lang="en-GB" sz="1100" b="1" dirty="0">
              <a:latin typeface="Century Gothic" panose="020B0502020202020204" pitchFamily="34" charset="0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F7888FCF-0EA3-4DEB-B7CD-374E7C132E7F}"/>
              </a:ext>
            </a:extLst>
          </p:cNvPr>
          <p:cNvSpPr txBox="1">
            <a:spLocks noChangeAspect="1"/>
          </p:cNvSpPr>
          <p:nvPr/>
        </p:nvSpPr>
        <p:spPr>
          <a:xfrm>
            <a:off x="1941761" y="5086824"/>
            <a:ext cx="604552" cy="604551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100</a:t>
            </a:r>
            <a:endParaRPr lang="en-GB" sz="1400" b="1" dirty="0">
              <a:latin typeface="Century Gothic" panose="020B0502020202020204" pitchFamily="34" charset="0"/>
            </a:endParaRP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1A220603-A2A1-4656-A34E-3129C67389D8}"/>
              </a:ext>
            </a:extLst>
          </p:cNvPr>
          <p:cNvSpPr txBox="1">
            <a:spLocks noChangeAspect="1"/>
          </p:cNvSpPr>
          <p:nvPr/>
        </p:nvSpPr>
        <p:spPr>
          <a:xfrm>
            <a:off x="3477132" y="3713396"/>
            <a:ext cx="604552" cy="604551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100</a:t>
            </a:r>
            <a:endParaRPr lang="en-GB" sz="1400" b="1" dirty="0">
              <a:latin typeface="Century Gothic" panose="020B0502020202020204" pitchFamily="34" charset="0"/>
            </a:endParaRP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17AD4597-EBCA-45B0-8C10-F0979E158F72}"/>
              </a:ext>
            </a:extLst>
          </p:cNvPr>
          <p:cNvSpPr txBox="1">
            <a:spLocks noChangeAspect="1"/>
          </p:cNvSpPr>
          <p:nvPr/>
        </p:nvSpPr>
        <p:spPr>
          <a:xfrm>
            <a:off x="3477132" y="4388233"/>
            <a:ext cx="604552" cy="604551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100</a:t>
            </a:r>
            <a:endParaRPr lang="en-GB" sz="1400" b="1" dirty="0">
              <a:latin typeface="Century Gothic" panose="020B0502020202020204" pitchFamily="34" charset="0"/>
            </a:endParaRP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955D4531-AD28-458B-A68E-132F93667E39}"/>
              </a:ext>
            </a:extLst>
          </p:cNvPr>
          <p:cNvSpPr txBox="1">
            <a:spLocks noChangeAspect="1"/>
          </p:cNvSpPr>
          <p:nvPr/>
        </p:nvSpPr>
        <p:spPr>
          <a:xfrm>
            <a:off x="1941761" y="4388233"/>
            <a:ext cx="604552" cy="604551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100</a:t>
            </a:r>
            <a:endParaRPr lang="en-GB" sz="1400" b="1" dirty="0">
              <a:latin typeface="Century Gothic" panose="020B0502020202020204" pitchFamily="34" charset="0"/>
            </a:endParaRP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3622E952-1111-4E8C-88FB-429EBB16CA39}"/>
              </a:ext>
            </a:extLst>
          </p:cNvPr>
          <p:cNvSpPr txBox="1">
            <a:spLocks noChangeAspect="1"/>
          </p:cNvSpPr>
          <p:nvPr/>
        </p:nvSpPr>
        <p:spPr>
          <a:xfrm>
            <a:off x="2709447" y="4388233"/>
            <a:ext cx="604552" cy="604551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100</a:t>
            </a:r>
            <a:endParaRPr lang="en-GB" sz="1400" b="1" dirty="0">
              <a:latin typeface="Century Gothic" panose="020B0502020202020204" pitchFamily="34" charset="0"/>
            </a:endParaRP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1D58DA97-2A84-42D1-B403-430F7E3B2AD9}"/>
              </a:ext>
            </a:extLst>
          </p:cNvPr>
          <p:cNvSpPr txBox="1">
            <a:spLocks noChangeAspect="1"/>
          </p:cNvSpPr>
          <p:nvPr/>
        </p:nvSpPr>
        <p:spPr>
          <a:xfrm>
            <a:off x="2709447" y="3713396"/>
            <a:ext cx="604552" cy="604551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1,000</a:t>
            </a:r>
            <a:endParaRPr lang="en-GB" sz="1100" b="1" dirty="0">
              <a:latin typeface="Century Gothic" panose="020B0502020202020204" pitchFamily="34" charset="0"/>
            </a:endParaRP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22A01B53-A94F-40CD-94F0-2E1AE1501789}"/>
              </a:ext>
            </a:extLst>
          </p:cNvPr>
          <p:cNvSpPr txBox="1">
            <a:spLocks noChangeAspect="1"/>
          </p:cNvSpPr>
          <p:nvPr/>
        </p:nvSpPr>
        <p:spPr>
          <a:xfrm>
            <a:off x="5078686" y="5086824"/>
            <a:ext cx="604552" cy="604551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100</a:t>
            </a:r>
            <a:endParaRPr lang="en-GB" sz="1400" b="1" dirty="0">
              <a:latin typeface="Century Gothic" panose="020B0502020202020204" pitchFamily="34" charset="0"/>
            </a:endParaRPr>
          </a:p>
        </p:txBody>
      </p:sp>
      <p:sp>
        <p:nvSpPr>
          <p:cNvPr id="143" name="TextBox 142">
            <a:extLst>
              <a:ext uri="{FF2B5EF4-FFF2-40B4-BE49-F238E27FC236}">
                <a16:creationId xmlns:a16="http://schemas.microsoft.com/office/drawing/2014/main" id="{E591DF74-027B-4C72-8E7A-EC558F050D59}"/>
              </a:ext>
            </a:extLst>
          </p:cNvPr>
          <p:cNvSpPr txBox="1">
            <a:spLocks noChangeAspect="1"/>
          </p:cNvSpPr>
          <p:nvPr/>
        </p:nvSpPr>
        <p:spPr>
          <a:xfrm>
            <a:off x="6603927" y="3713396"/>
            <a:ext cx="604552" cy="604551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100</a:t>
            </a:r>
            <a:endParaRPr lang="en-GB" sz="1400" b="1" dirty="0">
              <a:latin typeface="Century Gothic" panose="020B0502020202020204" pitchFamily="34" charset="0"/>
            </a:endParaRPr>
          </a:p>
        </p:txBody>
      </p:sp>
      <p:sp>
        <p:nvSpPr>
          <p:cNvPr id="146" name="TextBox 145">
            <a:extLst>
              <a:ext uri="{FF2B5EF4-FFF2-40B4-BE49-F238E27FC236}">
                <a16:creationId xmlns:a16="http://schemas.microsoft.com/office/drawing/2014/main" id="{FD9CC426-A217-4FE8-9B6E-B07DACEDE1C5}"/>
              </a:ext>
            </a:extLst>
          </p:cNvPr>
          <p:cNvSpPr txBox="1">
            <a:spLocks noChangeAspect="1"/>
          </p:cNvSpPr>
          <p:nvPr/>
        </p:nvSpPr>
        <p:spPr>
          <a:xfrm>
            <a:off x="6603927" y="4388233"/>
            <a:ext cx="604552" cy="604551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100</a:t>
            </a:r>
            <a:endParaRPr lang="en-GB" sz="1400" b="1" dirty="0">
              <a:latin typeface="Century Gothic" panose="020B0502020202020204" pitchFamily="34" charset="0"/>
            </a:endParaRPr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id="{3C7E7CD5-C251-404A-BD28-FF0D0CFEFA54}"/>
              </a:ext>
            </a:extLst>
          </p:cNvPr>
          <p:cNvSpPr txBox="1">
            <a:spLocks noChangeAspect="1"/>
          </p:cNvSpPr>
          <p:nvPr/>
        </p:nvSpPr>
        <p:spPr>
          <a:xfrm>
            <a:off x="5078686" y="4388233"/>
            <a:ext cx="604552" cy="604551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100</a:t>
            </a:r>
            <a:endParaRPr lang="en-GB" sz="1400" b="1" dirty="0">
              <a:latin typeface="Century Gothic" panose="020B0502020202020204" pitchFamily="34" charset="0"/>
            </a:endParaRPr>
          </a:p>
        </p:txBody>
      </p:sp>
      <p:sp>
        <p:nvSpPr>
          <p:cNvPr id="148" name="TextBox 147">
            <a:extLst>
              <a:ext uri="{FF2B5EF4-FFF2-40B4-BE49-F238E27FC236}">
                <a16:creationId xmlns:a16="http://schemas.microsoft.com/office/drawing/2014/main" id="{C2BAE351-DECC-4A27-8C01-DA10B3C1C5EF}"/>
              </a:ext>
            </a:extLst>
          </p:cNvPr>
          <p:cNvSpPr txBox="1">
            <a:spLocks noChangeAspect="1"/>
          </p:cNvSpPr>
          <p:nvPr/>
        </p:nvSpPr>
        <p:spPr>
          <a:xfrm>
            <a:off x="5841307" y="4388233"/>
            <a:ext cx="604552" cy="604551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100</a:t>
            </a:r>
            <a:endParaRPr lang="en-GB" sz="1400" b="1" dirty="0">
              <a:latin typeface="Century Gothic" panose="020B0502020202020204" pitchFamily="34" charset="0"/>
            </a:endParaRPr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A07AE74C-4665-45B5-A49D-F3DBBF01A62B}"/>
              </a:ext>
            </a:extLst>
          </p:cNvPr>
          <p:cNvSpPr txBox="1">
            <a:spLocks noChangeAspect="1"/>
          </p:cNvSpPr>
          <p:nvPr/>
        </p:nvSpPr>
        <p:spPr>
          <a:xfrm>
            <a:off x="5841307" y="3713396"/>
            <a:ext cx="604552" cy="604551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100</a:t>
            </a:r>
            <a:endParaRPr lang="en-GB" sz="1400" b="1" dirty="0">
              <a:latin typeface="Century Gothic" panose="020B0502020202020204" pitchFamily="34" charset="0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E401074E-FF71-4271-804D-DF95C8765E6B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318958" y="1524787"/>
          <a:ext cx="604552" cy="2628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04552">
                  <a:extLst>
                    <a:ext uri="{9D8B030D-6E8A-4147-A177-3AD203B41FA5}">
                      <a16:colId xmlns:a16="http://schemas.microsoft.com/office/drawing/2014/main" val="3251915241"/>
                    </a:ext>
                  </a:extLst>
                </a:gridCol>
              </a:tblGrid>
              <a:tr h="2232000">
                <a:tc>
                  <a:txBody>
                    <a:bodyPr/>
                    <a:lstStyle/>
                    <a:p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A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574220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C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53189347"/>
                  </a:ext>
                </a:extLst>
              </a:tr>
            </a:tbl>
          </a:graphicData>
        </a:graphic>
      </p:graphicFrame>
      <p:graphicFrame>
        <p:nvGraphicFramePr>
          <p:cNvPr id="62" name="Table 61">
            <a:extLst>
              <a:ext uri="{FF2B5EF4-FFF2-40B4-BE49-F238E27FC236}">
                <a16:creationId xmlns:a16="http://schemas.microsoft.com/office/drawing/2014/main" id="{B6210F5D-D1B6-4074-894F-8D45DE1FC4B9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4538408" y="1524787"/>
          <a:ext cx="604552" cy="2628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04552">
                  <a:extLst>
                    <a:ext uri="{9D8B030D-6E8A-4147-A177-3AD203B41FA5}">
                      <a16:colId xmlns:a16="http://schemas.microsoft.com/office/drawing/2014/main" val="3251915241"/>
                    </a:ext>
                  </a:extLst>
                </a:gridCol>
              </a:tblGrid>
              <a:tr h="2232000">
                <a:tc>
                  <a:txBody>
                    <a:bodyPr/>
                    <a:lstStyle/>
                    <a:p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B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574220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D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531893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107101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Picture 49">
            <a:extLst>
              <a:ext uri="{FF2B5EF4-FFF2-40B4-BE49-F238E27FC236}">
                <a16:creationId xmlns:a16="http://schemas.microsoft.com/office/drawing/2014/main" id="{FB2E30CC-CED1-46E1-B534-82220D315C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Which two numbers add together to make the answer 3,132?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1,521 + 1,611 = 3,132</a:t>
            </a:r>
          </a:p>
          <a:p>
            <a:pPr algn="ctr"/>
            <a:endParaRPr lang="en-GB" sz="2000" b="1" dirty="0">
              <a:solidFill>
                <a:srgbClr val="E7E6E6">
                  <a:lumMod val="25000"/>
                </a:srgb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32" name="Picture 31" descr="A close up of a sign&#10;&#10;Description generated with high confidence">
            <a:extLst>
              <a:ext uri="{FF2B5EF4-FFF2-40B4-BE49-F238E27FC236}">
                <a16:creationId xmlns:a16="http://schemas.microsoft.com/office/drawing/2014/main" id="{B18F5605-D1EC-418A-943F-CD32C6674C8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40" name="TextBox 8">
            <a:extLst>
              <a:ext uri="{FF2B5EF4-FFF2-40B4-BE49-F238E27FC236}">
                <a16:creationId xmlns:a16="http://schemas.microsoft.com/office/drawing/2014/main" id="{DA58C5E8-0FEE-4620-A581-FCF7EE474A90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sp>
        <p:nvSpPr>
          <p:cNvPr id="87" name="Rectangle: Rounded Corners 86">
            <a:extLst>
              <a:ext uri="{FF2B5EF4-FFF2-40B4-BE49-F238E27FC236}">
                <a16:creationId xmlns:a16="http://schemas.microsoft.com/office/drawing/2014/main" id="{5EB76E99-5FB1-4466-97F0-EE4A60C1A10F}"/>
              </a:ext>
            </a:extLst>
          </p:cNvPr>
          <p:cNvSpPr>
            <a:spLocks noChangeAspect="1"/>
          </p:cNvSpPr>
          <p:nvPr/>
        </p:nvSpPr>
        <p:spPr>
          <a:xfrm>
            <a:off x="1834777" y="1432348"/>
            <a:ext cx="2363000" cy="2090380"/>
          </a:xfrm>
          <a:prstGeom prst="roundRect">
            <a:avLst/>
          </a:prstGeom>
          <a:noFill/>
          <a:ln w="2857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400">
              <a:latin typeface="Century Gothic" panose="020B0502020202020204" pitchFamily="34" charset="0"/>
            </a:endParaRPr>
          </a:p>
        </p:txBody>
      </p:sp>
      <p:sp>
        <p:nvSpPr>
          <p:cNvPr id="88" name="Rectangle: Rounded Corners 87">
            <a:extLst>
              <a:ext uri="{FF2B5EF4-FFF2-40B4-BE49-F238E27FC236}">
                <a16:creationId xmlns:a16="http://schemas.microsoft.com/office/drawing/2014/main" id="{74C0487A-2E14-45CB-AAA9-6645A48F94C4}"/>
              </a:ext>
            </a:extLst>
          </p:cNvPr>
          <p:cNvSpPr>
            <a:spLocks noChangeAspect="1"/>
          </p:cNvSpPr>
          <p:nvPr/>
        </p:nvSpPr>
        <p:spPr>
          <a:xfrm>
            <a:off x="4996651" y="1432348"/>
            <a:ext cx="2363000" cy="2090380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400">
              <a:latin typeface="Century Gothic" panose="020B0502020202020204" pitchFamily="34" charset="0"/>
            </a:endParaRP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DE4B7D14-167D-4702-9518-FD6A273EFC92}"/>
              </a:ext>
            </a:extLst>
          </p:cNvPr>
          <p:cNvSpPr txBox="1">
            <a:spLocks noChangeAspect="1"/>
          </p:cNvSpPr>
          <p:nvPr/>
        </p:nvSpPr>
        <p:spPr>
          <a:xfrm>
            <a:off x="1941761" y="1496942"/>
            <a:ext cx="604552" cy="604551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1,000</a:t>
            </a:r>
            <a:endParaRPr lang="en-GB" sz="1100" b="1" dirty="0">
              <a:latin typeface="Century Gothic" panose="020B0502020202020204" pitchFamily="34" charset="0"/>
            </a:endParaRP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2DA13B23-212A-44F6-AD97-1DF2ABD8B1B5}"/>
              </a:ext>
            </a:extLst>
          </p:cNvPr>
          <p:cNvSpPr txBox="1">
            <a:spLocks noChangeAspect="1"/>
          </p:cNvSpPr>
          <p:nvPr/>
        </p:nvSpPr>
        <p:spPr>
          <a:xfrm>
            <a:off x="3477132" y="2865704"/>
            <a:ext cx="604552" cy="604551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GB" sz="2000" b="1">
                <a:latin typeface="Century Gothic" panose="020B0502020202020204" pitchFamily="34" charset="0"/>
              </a:rPr>
              <a:t>1</a:t>
            </a:r>
            <a:endParaRPr lang="en-GB" sz="2400" b="1">
              <a:latin typeface="Century Gothic" panose="020B0502020202020204" pitchFamily="34" charset="0"/>
            </a:endParaRP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AC9608D2-7540-492A-853E-2127E3816778}"/>
              </a:ext>
            </a:extLst>
          </p:cNvPr>
          <p:cNvSpPr txBox="1">
            <a:spLocks noChangeAspect="1"/>
          </p:cNvSpPr>
          <p:nvPr/>
        </p:nvSpPr>
        <p:spPr>
          <a:xfrm>
            <a:off x="1941761" y="2865704"/>
            <a:ext cx="604552" cy="604551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10</a:t>
            </a:r>
            <a:endParaRPr lang="en-GB" sz="2400" b="1" dirty="0">
              <a:latin typeface="Century Gothic" panose="020B0502020202020204" pitchFamily="34" charset="0"/>
            </a:endParaRP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E42662EF-6EAE-45C6-9C19-AE66EC2F3BEC}"/>
              </a:ext>
            </a:extLst>
          </p:cNvPr>
          <p:cNvSpPr txBox="1">
            <a:spLocks noChangeAspect="1"/>
          </p:cNvSpPr>
          <p:nvPr/>
        </p:nvSpPr>
        <p:spPr>
          <a:xfrm>
            <a:off x="5078686" y="1496942"/>
            <a:ext cx="604552" cy="604551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1,000</a:t>
            </a:r>
            <a:endParaRPr lang="en-GB" sz="1100" b="1" dirty="0">
              <a:latin typeface="Century Gothic" panose="020B0502020202020204" pitchFamily="34" charset="0"/>
            </a:endParaRP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442460E3-F58B-4761-B2E2-ECA8F85FB548}"/>
              </a:ext>
            </a:extLst>
          </p:cNvPr>
          <p:cNvSpPr txBox="1">
            <a:spLocks noChangeAspect="1"/>
          </p:cNvSpPr>
          <p:nvPr/>
        </p:nvSpPr>
        <p:spPr>
          <a:xfrm>
            <a:off x="5078686" y="2865704"/>
            <a:ext cx="604552" cy="604551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10</a:t>
            </a:r>
            <a:endParaRPr lang="en-GB" sz="2400" b="1" dirty="0">
              <a:latin typeface="Century Gothic" panose="020B0502020202020204" pitchFamily="34" charset="0"/>
            </a:endParaRP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85E953CF-8039-44A0-93EF-9984438DF931}"/>
              </a:ext>
            </a:extLst>
          </p:cNvPr>
          <p:cNvSpPr txBox="1">
            <a:spLocks noChangeAspect="1"/>
          </p:cNvSpPr>
          <p:nvPr/>
        </p:nvSpPr>
        <p:spPr>
          <a:xfrm>
            <a:off x="5841307" y="2865704"/>
            <a:ext cx="604552" cy="604551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GB" sz="2000" b="1">
                <a:latin typeface="Century Gothic" panose="020B0502020202020204" pitchFamily="34" charset="0"/>
              </a:rPr>
              <a:t>10</a:t>
            </a:r>
            <a:endParaRPr lang="en-GB" sz="2400" b="1">
              <a:latin typeface="Century Gothic" panose="020B0502020202020204" pitchFamily="34" charset="0"/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8DB92300-8D05-473A-830C-3A650176BEA4}"/>
              </a:ext>
            </a:extLst>
          </p:cNvPr>
          <p:cNvSpPr txBox="1">
            <a:spLocks noChangeAspect="1"/>
          </p:cNvSpPr>
          <p:nvPr/>
        </p:nvSpPr>
        <p:spPr>
          <a:xfrm>
            <a:off x="6603927" y="2865704"/>
            <a:ext cx="604552" cy="604551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</a:t>
            </a:r>
            <a:endParaRPr lang="en-GB" sz="2400" b="1" dirty="0">
              <a:latin typeface="Century Gothic" panose="020B0502020202020204" pitchFamily="34" charset="0"/>
            </a:endParaRP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BE72A7F7-AB27-4EBD-833F-784C5502AF34}"/>
              </a:ext>
            </a:extLst>
          </p:cNvPr>
          <p:cNvSpPr txBox="1">
            <a:spLocks noChangeAspect="1"/>
          </p:cNvSpPr>
          <p:nvPr/>
        </p:nvSpPr>
        <p:spPr>
          <a:xfrm>
            <a:off x="6603927" y="1496942"/>
            <a:ext cx="604552" cy="604551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100</a:t>
            </a:r>
            <a:endParaRPr lang="en-GB" sz="1400" b="1" dirty="0">
              <a:latin typeface="Century Gothic" panose="020B0502020202020204" pitchFamily="34" charset="0"/>
            </a:endParaRP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4BA9C5C2-95F2-4593-B91D-36A92F5674E2}"/>
              </a:ext>
            </a:extLst>
          </p:cNvPr>
          <p:cNvSpPr txBox="1">
            <a:spLocks noChangeAspect="1"/>
          </p:cNvSpPr>
          <p:nvPr/>
        </p:nvSpPr>
        <p:spPr>
          <a:xfrm>
            <a:off x="6603927" y="2161295"/>
            <a:ext cx="604552" cy="604551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100</a:t>
            </a:r>
            <a:endParaRPr lang="en-GB" sz="1400" b="1" dirty="0">
              <a:latin typeface="Century Gothic" panose="020B0502020202020204" pitchFamily="34" charset="0"/>
            </a:endParaRP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F19D52DF-4D5B-40C7-AAEF-C2D13A2A76B7}"/>
              </a:ext>
            </a:extLst>
          </p:cNvPr>
          <p:cNvSpPr txBox="1">
            <a:spLocks noChangeAspect="1"/>
          </p:cNvSpPr>
          <p:nvPr/>
        </p:nvSpPr>
        <p:spPr>
          <a:xfrm>
            <a:off x="5078686" y="2161295"/>
            <a:ext cx="604552" cy="604551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100</a:t>
            </a:r>
            <a:endParaRPr lang="en-GB" sz="1400" b="1" dirty="0">
              <a:latin typeface="Century Gothic" panose="020B0502020202020204" pitchFamily="34" charset="0"/>
            </a:endParaRP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D8D99D72-C22B-4788-9107-C0D5AF56CE94}"/>
              </a:ext>
            </a:extLst>
          </p:cNvPr>
          <p:cNvSpPr txBox="1">
            <a:spLocks noChangeAspect="1"/>
          </p:cNvSpPr>
          <p:nvPr/>
        </p:nvSpPr>
        <p:spPr>
          <a:xfrm>
            <a:off x="5841307" y="2161295"/>
            <a:ext cx="604552" cy="604551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100</a:t>
            </a:r>
            <a:endParaRPr lang="en-GB" sz="1400" b="1" dirty="0">
              <a:latin typeface="Century Gothic" panose="020B0502020202020204" pitchFamily="34" charset="0"/>
            </a:endParaRP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976B4FD9-D6D6-4501-A62D-2B904B1D686F}"/>
              </a:ext>
            </a:extLst>
          </p:cNvPr>
          <p:cNvSpPr txBox="1">
            <a:spLocks noChangeAspect="1"/>
          </p:cNvSpPr>
          <p:nvPr/>
        </p:nvSpPr>
        <p:spPr>
          <a:xfrm>
            <a:off x="5841307" y="1496942"/>
            <a:ext cx="604552" cy="604551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100</a:t>
            </a:r>
            <a:endParaRPr lang="en-GB" sz="1400" b="1" dirty="0">
              <a:latin typeface="Century Gothic" panose="020B0502020202020204" pitchFamily="34" charset="0"/>
            </a:endParaRP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84E6883B-950B-406F-A2C2-D74E3A592675}"/>
              </a:ext>
            </a:extLst>
          </p:cNvPr>
          <p:cNvSpPr txBox="1">
            <a:spLocks noChangeAspect="1"/>
          </p:cNvSpPr>
          <p:nvPr/>
        </p:nvSpPr>
        <p:spPr>
          <a:xfrm>
            <a:off x="3477132" y="1496942"/>
            <a:ext cx="604552" cy="604551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100</a:t>
            </a:r>
            <a:endParaRPr lang="en-GB" sz="1400" b="1" dirty="0">
              <a:latin typeface="Century Gothic" panose="020B0502020202020204" pitchFamily="34" charset="0"/>
            </a:endParaRP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C923C6EE-3DDC-41F8-BE95-620B10C563B3}"/>
              </a:ext>
            </a:extLst>
          </p:cNvPr>
          <p:cNvSpPr txBox="1">
            <a:spLocks noChangeAspect="1"/>
          </p:cNvSpPr>
          <p:nvPr/>
        </p:nvSpPr>
        <p:spPr>
          <a:xfrm>
            <a:off x="3477132" y="2159079"/>
            <a:ext cx="604552" cy="604551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100</a:t>
            </a:r>
            <a:endParaRPr lang="en-GB" sz="1400" b="1" dirty="0">
              <a:latin typeface="Century Gothic" panose="020B0502020202020204" pitchFamily="34" charset="0"/>
            </a:endParaRP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183AA358-AD5A-4884-8095-D80E668D59A0}"/>
              </a:ext>
            </a:extLst>
          </p:cNvPr>
          <p:cNvSpPr txBox="1">
            <a:spLocks noChangeAspect="1"/>
          </p:cNvSpPr>
          <p:nvPr/>
        </p:nvSpPr>
        <p:spPr>
          <a:xfrm>
            <a:off x="1941761" y="2159079"/>
            <a:ext cx="604552" cy="604551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100</a:t>
            </a:r>
            <a:endParaRPr lang="en-GB" sz="1400" b="1" dirty="0">
              <a:latin typeface="Century Gothic" panose="020B0502020202020204" pitchFamily="34" charset="0"/>
            </a:endParaRP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CA50DFCB-D451-4EB7-9928-F5E209F5409C}"/>
              </a:ext>
            </a:extLst>
          </p:cNvPr>
          <p:cNvSpPr txBox="1">
            <a:spLocks noChangeAspect="1"/>
          </p:cNvSpPr>
          <p:nvPr/>
        </p:nvSpPr>
        <p:spPr>
          <a:xfrm>
            <a:off x="2709447" y="2159079"/>
            <a:ext cx="604552" cy="604551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100</a:t>
            </a:r>
            <a:endParaRPr lang="en-GB" sz="1400" b="1" dirty="0">
              <a:latin typeface="Century Gothic" panose="020B0502020202020204" pitchFamily="34" charset="0"/>
            </a:endParaRP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366CEEA3-939A-412D-BF52-9D19A57E9C4D}"/>
              </a:ext>
            </a:extLst>
          </p:cNvPr>
          <p:cNvSpPr txBox="1">
            <a:spLocks noChangeAspect="1"/>
          </p:cNvSpPr>
          <p:nvPr/>
        </p:nvSpPr>
        <p:spPr>
          <a:xfrm>
            <a:off x="2709447" y="1496942"/>
            <a:ext cx="604552" cy="604551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100</a:t>
            </a:r>
            <a:endParaRPr lang="en-GB" sz="1400" b="1" dirty="0">
              <a:latin typeface="Century Gothic" panose="020B0502020202020204" pitchFamily="34" charset="0"/>
            </a:endParaRPr>
          </a:p>
        </p:txBody>
      </p:sp>
      <p:sp>
        <p:nvSpPr>
          <p:cNvPr id="85" name="Rectangle: Rounded Corners 84">
            <a:extLst>
              <a:ext uri="{FF2B5EF4-FFF2-40B4-BE49-F238E27FC236}">
                <a16:creationId xmlns:a16="http://schemas.microsoft.com/office/drawing/2014/main" id="{482CCD41-AAFB-428D-9021-A051C6CC848E}"/>
              </a:ext>
            </a:extLst>
          </p:cNvPr>
          <p:cNvSpPr>
            <a:spLocks noChangeAspect="1"/>
          </p:cNvSpPr>
          <p:nvPr/>
        </p:nvSpPr>
        <p:spPr>
          <a:xfrm>
            <a:off x="1834777" y="3658780"/>
            <a:ext cx="2363000" cy="2090380"/>
          </a:xfrm>
          <a:prstGeom prst="roundRect">
            <a:avLst/>
          </a:prstGeom>
          <a:noFill/>
          <a:ln w="2857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400">
              <a:latin typeface="Century Gothic" panose="020B0502020202020204" pitchFamily="34" charset="0"/>
            </a:endParaRPr>
          </a:p>
        </p:txBody>
      </p:sp>
      <p:sp>
        <p:nvSpPr>
          <p:cNvPr id="86" name="Rectangle: Rounded Corners 85">
            <a:extLst>
              <a:ext uri="{FF2B5EF4-FFF2-40B4-BE49-F238E27FC236}">
                <a16:creationId xmlns:a16="http://schemas.microsoft.com/office/drawing/2014/main" id="{F7B3D8CF-F6A8-4531-822A-33A8465B70DB}"/>
              </a:ext>
            </a:extLst>
          </p:cNvPr>
          <p:cNvSpPr>
            <a:spLocks noChangeAspect="1"/>
          </p:cNvSpPr>
          <p:nvPr/>
        </p:nvSpPr>
        <p:spPr>
          <a:xfrm>
            <a:off x="4996651" y="3658780"/>
            <a:ext cx="2363000" cy="2090380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400">
              <a:latin typeface="Century Gothic" panose="020B0502020202020204" pitchFamily="34" charset="0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BEDA7DAA-BBA1-447F-8123-D3E6D648D2B0}"/>
              </a:ext>
            </a:extLst>
          </p:cNvPr>
          <p:cNvSpPr txBox="1">
            <a:spLocks noChangeAspect="1"/>
          </p:cNvSpPr>
          <p:nvPr/>
        </p:nvSpPr>
        <p:spPr>
          <a:xfrm>
            <a:off x="3477132" y="5086824"/>
            <a:ext cx="604552" cy="604551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</a:t>
            </a:r>
            <a:endParaRPr lang="en-GB" sz="2400" b="1" dirty="0">
              <a:latin typeface="Century Gothic" panose="020B0502020202020204" pitchFamily="34" charset="0"/>
            </a:endParaRP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88F354BC-DACB-4BA4-8B9E-30B7E288B452}"/>
              </a:ext>
            </a:extLst>
          </p:cNvPr>
          <p:cNvSpPr txBox="1">
            <a:spLocks noChangeAspect="1"/>
          </p:cNvSpPr>
          <p:nvPr/>
        </p:nvSpPr>
        <p:spPr>
          <a:xfrm>
            <a:off x="2709447" y="5086824"/>
            <a:ext cx="604552" cy="604551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GB" sz="2000" b="1">
                <a:latin typeface="Century Gothic" panose="020B0502020202020204" pitchFamily="34" charset="0"/>
              </a:rPr>
              <a:t>10</a:t>
            </a:r>
            <a:endParaRPr lang="en-GB" sz="2400" b="1">
              <a:latin typeface="Century Gothic" panose="020B0502020202020204" pitchFamily="34" charset="0"/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6C0D1348-46C6-4CC2-BDB8-CE2365E390A7}"/>
              </a:ext>
            </a:extLst>
          </p:cNvPr>
          <p:cNvSpPr txBox="1">
            <a:spLocks noChangeAspect="1"/>
          </p:cNvSpPr>
          <p:nvPr/>
        </p:nvSpPr>
        <p:spPr>
          <a:xfrm>
            <a:off x="5078686" y="3713396"/>
            <a:ext cx="604551" cy="604551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1,000</a:t>
            </a:r>
            <a:endParaRPr lang="en-GB" sz="1100" b="1" dirty="0">
              <a:latin typeface="Century Gothic" panose="020B0502020202020204" pitchFamily="34" charset="0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0B13AB1E-5780-42EF-8EBD-1CD95365E315}"/>
              </a:ext>
            </a:extLst>
          </p:cNvPr>
          <p:cNvSpPr txBox="1">
            <a:spLocks noChangeAspect="1"/>
          </p:cNvSpPr>
          <p:nvPr/>
        </p:nvSpPr>
        <p:spPr>
          <a:xfrm>
            <a:off x="6603927" y="5086824"/>
            <a:ext cx="604552" cy="604551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</a:t>
            </a:r>
            <a:endParaRPr lang="en-GB" sz="2400" b="1" dirty="0">
              <a:latin typeface="Century Gothic" panose="020B0502020202020204" pitchFamily="34" charset="0"/>
            </a:endParaRP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91A75289-D58D-4C79-8E96-5C49FE18932B}"/>
              </a:ext>
            </a:extLst>
          </p:cNvPr>
          <p:cNvSpPr txBox="1">
            <a:spLocks noChangeAspect="1"/>
          </p:cNvSpPr>
          <p:nvPr/>
        </p:nvSpPr>
        <p:spPr>
          <a:xfrm>
            <a:off x="5841307" y="5086824"/>
            <a:ext cx="604552" cy="604551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10</a:t>
            </a:r>
            <a:endParaRPr lang="en-GB" sz="2400" b="1" dirty="0">
              <a:latin typeface="Century Gothic" panose="020B0502020202020204" pitchFamily="34" charset="0"/>
            </a:endParaRP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1DE216C2-A14A-4BBF-B521-359A8CF180C8}"/>
              </a:ext>
            </a:extLst>
          </p:cNvPr>
          <p:cNvSpPr txBox="1">
            <a:spLocks noChangeAspect="1"/>
          </p:cNvSpPr>
          <p:nvPr/>
        </p:nvSpPr>
        <p:spPr>
          <a:xfrm>
            <a:off x="1941761" y="3713396"/>
            <a:ext cx="604551" cy="604551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1,000</a:t>
            </a:r>
            <a:endParaRPr lang="en-GB" sz="1100" b="1" dirty="0">
              <a:latin typeface="Century Gothic" panose="020B0502020202020204" pitchFamily="34" charset="0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F7888FCF-0EA3-4DEB-B7CD-374E7C132E7F}"/>
              </a:ext>
            </a:extLst>
          </p:cNvPr>
          <p:cNvSpPr txBox="1">
            <a:spLocks noChangeAspect="1"/>
          </p:cNvSpPr>
          <p:nvPr/>
        </p:nvSpPr>
        <p:spPr>
          <a:xfrm>
            <a:off x="1941761" y="5086824"/>
            <a:ext cx="604552" cy="604551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100</a:t>
            </a:r>
            <a:endParaRPr lang="en-GB" sz="1400" b="1" dirty="0">
              <a:latin typeface="Century Gothic" panose="020B0502020202020204" pitchFamily="34" charset="0"/>
            </a:endParaRP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1A220603-A2A1-4656-A34E-3129C67389D8}"/>
              </a:ext>
            </a:extLst>
          </p:cNvPr>
          <p:cNvSpPr txBox="1">
            <a:spLocks noChangeAspect="1"/>
          </p:cNvSpPr>
          <p:nvPr/>
        </p:nvSpPr>
        <p:spPr>
          <a:xfrm>
            <a:off x="3477132" y="3713396"/>
            <a:ext cx="604552" cy="604551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100</a:t>
            </a:r>
            <a:endParaRPr lang="en-GB" sz="1400" b="1" dirty="0">
              <a:latin typeface="Century Gothic" panose="020B0502020202020204" pitchFamily="34" charset="0"/>
            </a:endParaRP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17AD4597-EBCA-45B0-8C10-F0979E158F72}"/>
              </a:ext>
            </a:extLst>
          </p:cNvPr>
          <p:cNvSpPr txBox="1">
            <a:spLocks noChangeAspect="1"/>
          </p:cNvSpPr>
          <p:nvPr/>
        </p:nvSpPr>
        <p:spPr>
          <a:xfrm>
            <a:off x="3477132" y="4388233"/>
            <a:ext cx="604552" cy="604551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100</a:t>
            </a:r>
            <a:endParaRPr lang="en-GB" sz="1400" b="1" dirty="0">
              <a:latin typeface="Century Gothic" panose="020B0502020202020204" pitchFamily="34" charset="0"/>
            </a:endParaRP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955D4531-AD28-458B-A68E-132F93667E39}"/>
              </a:ext>
            </a:extLst>
          </p:cNvPr>
          <p:cNvSpPr txBox="1">
            <a:spLocks noChangeAspect="1"/>
          </p:cNvSpPr>
          <p:nvPr/>
        </p:nvSpPr>
        <p:spPr>
          <a:xfrm>
            <a:off x="1941761" y="4388233"/>
            <a:ext cx="604552" cy="604551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100</a:t>
            </a:r>
            <a:endParaRPr lang="en-GB" sz="1400" b="1" dirty="0">
              <a:latin typeface="Century Gothic" panose="020B0502020202020204" pitchFamily="34" charset="0"/>
            </a:endParaRP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3622E952-1111-4E8C-88FB-429EBB16CA39}"/>
              </a:ext>
            </a:extLst>
          </p:cNvPr>
          <p:cNvSpPr txBox="1">
            <a:spLocks noChangeAspect="1"/>
          </p:cNvSpPr>
          <p:nvPr/>
        </p:nvSpPr>
        <p:spPr>
          <a:xfrm>
            <a:off x="2709447" y="4388233"/>
            <a:ext cx="604552" cy="604551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100</a:t>
            </a:r>
            <a:endParaRPr lang="en-GB" sz="1400" b="1" dirty="0">
              <a:latin typeface="Century Gothic" panose="020B0502020202020204" pitchFamily="34" charset="0"/>
            </a:endParaRP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22A01B53-A94F-40CD-94F0-2E1AE1501789}"/>
              </a:ext>
            </a:extLst>
          </p:cNvPr>
          <p:cNvSpPr txBox="1">
            <a:spLocks noChangeAspect="1"/>
          </p:cNvSpPr>
          <p:nvPr/>
        </p:nvSpPr>
        <p:spPr>
          <a:xfrm>
            <a:off x="5078686" y="5086824"/>
            <a:ext cx="604552" cy="604551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100</a:t>
            </a:r>
            <a:endParaRPr lang="en-GB" sz="1400" b="1" dirty="0">
              <a:latin typeface="Century Gothic" panose="020B0502020202020204" pitchFamily="34" charset="0"/>
            </a:endParaRPr>
          </a:p>
        </p:txBody>
      </p:sp>
      <p:sp>
        <p:nvSpPr>
          <p:cNvPr id="143" name="TextBox 142">
            <a:extLst>
              <a:ext uri="{FF2B5EF4-FFF2-40B4-BE49-F238E27FC236}">
                <a16:creationId xmlns:a16="http://schemas.microsoft.com/office/drawing/2014/main" id="{E591DF74-027B-4C72-8E7A-EC558F050D59}"/>
              </a:ext>
            </a:extLst>
          </p:cNvPr>
          <p:cNvSpPr txBox="1">
            <a:spLocks noChangeAspect="1"/>
          </p:cNvSpPr>
          <p:nvPr/>
        </p:nvSpPr>
        <p:spPr>
          <a:xfrm>
            <a:off x="6603927" y="3713396"/>
            <a:ext cx="604552" cy="604551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100</a:t>
            </a:r>
            <a:endParaRPr lang="en-GB" sz="1400" b="1" dirty="0">
              <a:latin typeface="Century Gothic" panose="020B0502020202020204" pitchFamily="34" charset="0"/>
            </a:endParaRPr>
          </a:p>
        </p:txBody>
      </p:sp>
      <p:sp>
        <p:nvSpPr>
          <p:cNvPr id="146" name="TextBox 145">
            <a:extLst>
              <a:ext uri="{FF2B5EF4-FFF2-40B4-BE49-F238E27FC236}">
                <a16:creationId xmlns:a16="http://schemas.microsoft.com/office/drawing/2014/main" id="{FD9CC426-A217-4FE8-9B6E-B07DACEDE1C5}"/>
              </a:ext>
            </a:extLst>
          </p:cNvPr>
          <p:cNvSpPr txBox="1">
            <a:spLocks noChangeAspect="1"/>
          </p:cNvSpPr>
          <p:nvPr/>
        </p:nvSpPr>
        <p:spPr>
          <a:xfrm>
            <a:off x="6603927" y="4388233"/>
            <a:ext cx="604552" cy="604551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100</a:t>
            </a:r>
            <a:endParaRPr lang="en-GB" sz="1400" b="1" dirty="0">
              <a:latin typeface="Century Gothic" panose="020B0502020202020204" pitchFamily="34" charset="0"/>
            </a:endParaRPr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id="{3C7E7CD5-C251-404A-BD28-FF0D0CFEFA54}"/>
              </a:ext>
            </a:extLst>
          </p:cNvPr>
          <p:cNvSpPr txBox="1">
            <a:spLocks noChangeAspect="1"/>
          </p:cNvSpPr>
          <p:nvPr/>
        </p:nvSpPr>
        <p:spPr>
          <a:xfrm>
            <a:off x="5078686" y="4388233"/>
            <a:ext cx="604552" cy="604551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100</a:t>
            </a:r>
            <a:endParaRPr lang="en-GB" sz="1400" b="1" dirty="0">
              <a:latin typeface="Century Gothic" panose="020B0502020202020204" pitchFamily="34" charset="0"/>
            </a:endParaRPr>
          </a:p>
        </p:txBody>
      </p:sp>
      <p:sp>
        <p:nvSpPr>
          <p:cNvPr id="148" name="TextBox 147">
            <a:extLst>
              <a:ext uri="{FF2B5EF4-FFF2-40B4-BE49-F238E27FC236}">
                <a16:creationId xmlns:a16="http://schemas.microsoft.com/office/drawing/2014/main" id="{C2BAE351-DECC-4A27-8C01-DA10B3C1C5EF}"/>
              </a:ext>
            </a:extLst>
          </p:cNvPr>
          <p:cNvSpPr txBox="1">
            <a:spLocks noChangeAspect="1"/>
          </p:cNvSpPr>
          <p:nvPr/>
        </p:nvSpPr>
        <p:spPr>
          <a:xfrm>
            <a:off x="5841307" y="4388233"/>
            <a:ext cx="604552" cy="604551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100</a:t>
            </a:r>
            <a:endParaRPr lang="en-GB" sz="1400" b="1" dirty="0">
              <a:latin typeface="Century Gothic" panose="020B0502020202020204" pitchFamily="34" charset="0"/>
            </a:endParaRPr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A07AE74C-4665-45B5-A49D-F3DBBF01A62B}"/>
              </a:ext>
            </a:extLst>
          </p:cNvPr>
          <p:cNvSpPr txBox="1">
            <a:spLocks noChangeAspect="1"/>
          </p:cNvSpPr>
          <p:nvPr/>
        </p:nvSpPr>
        <p:spPr>
          <a:xfrm>
            <a:off x="5841307" y="3713396"/>
            <a:ext cx="604552" cy="604551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100</a:t>
            </a:r>
            <a:endParaRPr lang="en-GB" sz="1400" b="1" dirty="0">
              <a:latin typeface="Century Gothic" panose="020B0502020202020204" pitchFamily="34" charset="0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E401074E-FF71-4271-804D-DF95C8765E6B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318958" y="1524787"/>
          <a:ext cx="604552" cy="2628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04552">
                  <a:extLst>
                    <a:ext uri="{9D8B030D-6E8A-4147-A177-3AD203B41FA5}">
                      <a16:colId xmlns:a16="http://schemas.microsoft.com/office/drawing/2014/main" val="3251915241"/>
                    </a:ext>
                  </a:extLst>
                </a:gridCol>
              </a:tblGrid>
              <a:tr h="2232000">
                <a:tc>
                  <a:txBody>
                    <a:bodyPr/>
                    <a:lstStyle/>
                    <a:p>
                      <a:r>
                        <a:rPr lang="en-GB" sz="2000" b="1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Century Gothic" panose="020B0502020202020204" pitchFamily="34" charset="0"/>
                        </a:rPr>
                        <a:t>A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574220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b="1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Century Gothic" panose="020B0502020202020204" pitchFamily="34" charset="0"/>
                        </a:rPr>
                        <a:t>C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53189347"/>
                  </a:ext>
                </a:extLst>
              </a:tr>
            </a:tbl>
          </a:graphicData>
        </a:graphic>
      </p:graphicFrame>
      <p:graphicFrame>
        <p:nvGraphicFramePr>
          <p:cNvPr id="62" name="Table 61">
            <a:extLst>
              <a:ext uri="{FF2B5EF4-FFF2-40B4-BE49-F238E27FC236}">
                <a16:creationId xmlns:a16="http://schemas.microsoft.com/office/drawing/2014/main" id="{B6210F5D-D1B6-4074-894F-8D45DE1FC4B9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4538408" y="1524787"/>
          <a:ext cx="604552" cy="2628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04552">
                  <a:extLst>
                    <a:ext uri="{9D8B030D-6E8A-4147-A177-3AD203B41FA5}">
                      <a16:colId xmlns:a16="http://schemas.microsoft.com/office/drawing/2014/main" val="3251915241"/>
                    </a:ext>
                  </a:extLst>
                </a:gridCol>
              </a:tblGrid>
              <a:tr h="2232000">
                <a:tc>
                  <a:txBody>
                    <a:bodyPr/>
                    <a:lstStyle/>
                    <a:p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B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574220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D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53189347"/>
                  </a:ext>
                </a:extLst>
              </a:tr>
            </a:tbl>
          </a:graphicData>
        </a:graphic>
      </p:graphicFrame>
      <p:sp>
        <p:nvSpPr>
          <p:cNvPr id="48" name="TextBox 47">
            <a:extLst>
              <a:ext uri="{FF2B5EF4-FFF2-40B4-BE49-F238E27FC236}">
                <a16:creationId xmlns:a16="http://schemas.microsoft.com/office/drawing/2014/main" id="{C298FD3D-AFB6-4E9D-9097-D5DE5E5A05BB}"/>
              </a:ext>
            </a:extLst>
          </p:cNvPr>
          <p:cNvSpPr txBox="1">
            <a:spLocks noChangeAspect="1"/>
          </p:cNvSpPr>
          <p:nvPr/>
        </p:nvSpPr>
        <p:spPr>
          <a:xfrm>
            <a:off x="2709447" y="2865704"/>
            <a:ext cx="604552" cy="604551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</a:t>
            </a:r>
            <a:endParaRPr lang="en-GB" sz="2400" b="1" dirty="0">
              <a:latin typeface="Century Gothic" panose="020B0502020202020204" pitchFamily="34" charset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082119A3-5FC9-4112-AF46-F0C10EE8CB4F}"/>
              </a:ext>
            </a:extLst>
          </p:cNvPr>
          <p:cNvSpPr txBox="1">
            <a:spLocks noChangeAspect="1"/>
          </p:cNvSpPr>
          <p:nvPr/>
        </p:nvSpPr>
        <p:spPr>
          <a:xfrm>
            <a:off x="2709447" y="3713396"/>
            <a:ext cx="604552" cy="604551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1,000</a:t>
            </a:r>
            <a:endParaRPr lang="en-GB" sz="11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98187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2</a:t>
            </a:r>
          </a:p>
          <a:p>
            <a:pPr algn="ctr"/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Samira is adding two 4-digit numbers together. 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What two digits could be in the tens column?</a:t>
            </a:r>
          </a:p>
          <a:p>
            <a:pPr algn="ctr"/>
            <a:endParaRPr lang="en-GB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pic>
        <p:nvPicPr>
          <p:cNvPr id="7" name="Picture 6" descr="A close up of a sign&#10;&#10;Description generated with high confidence">
            <a:extLst>
              <a:ext uri="{FF2B5EF4-FFF2-40B4-BE49-F238E27FC236}">
                <a16:creationId xmlns:a16="http://schemas.microsoft.com/office/drawing/2014/main" id="{23BFF700-4A84-4109-A85B-A402F8F444A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404991ED-C1AB-4979-93B0-6BA58D63E1C6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BEF57586-D84C-492B-82D9-B37BBB76600A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570198" y="1673570"/>
          <a:ext cx="4003604" cy="32028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00721">
                  <a:extLst>
                    <a:ext uri="{9D8B030D-6E8A-4147-A177-3AD203B41FA5}">
                      <a16:colId xmlns:a16="http://schemas.microsoft.com/office/drawing/2014/main" val="3445209635"/>
                    </a:ext>
                  </a:extLst>
                </a:gridCol>
                <a:gridCol w="800721">
                  <a:extLst>
                    <a:ext uri="{9D8B030D-6E8A-4147-A177-3AD203B41FA5}">
                      <a16:colId xmlns:a16="http://schemas.microsoft.com/office/drawing/2014/main" val="85543246"/>
                    </a:ext>
                  </a:extLst>
                </a:gridCol>
                <a:gridCol w="800721">
                  <a:extLst>
                    <a:ext uri="{9D8B030D-6E8A-4147-A177-3AD203B41FA5}">
                      <a16:colId xmlns:a16="http://schemas.microsoft.com/office/drawing/2014/main" val="1534360540"/>
                    </a:ext>
                  </a:extLst>
                </a:gridCol>
                <a:gridCol w="800378">
                  <a:extLst>
                    <a:ext uri="{9D8B030D-6E8A-4147-A177-3AD203B41FA5}">
                      <a16:colId xmlns:a16="http://schemas.microsoft.com/office/drawing/2014/main" val="1539448882"/>
                    </a:ext>
                  </a:extLst>
                </a:gridCol>
                <a:gridCol w="801063">
                  <a:extLst>
                    <a:ext uri="{9D8B030D-6E8A-4147-A177-3AD203B41FA5}">
                      <a16:colId xmlns:a16="http://schemas.microsoft.com/office/drawing/2014/main" val="2780338946"/>
                    </a:ext>
                  </a:extLst>
                </a:gridCol>
              </a:tblGrid>
              <a:tr h="800721"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6858051"/>
                  </a:ext>
                </a:extLst>
              </a:tr>
              <a:tr h="800721"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9463373"/>
                  </a:ext>
                </a:extLst>
              </a:tr>
              <a:tr h="800721">
                <a:tc>
                  <a:txBody>
                    <a:bodyPr/>
                    <a:lstStyle/>
                    <a:p>
                      <a:pPr algn="ctr"/>
                      <a:endParaRPr lang="en-GB" sz="32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0796636"/>
                  </a:ext>
                </a:extLst>
              </a:tr>
              <a:tr h="800721">
                <a:tc>
                  <a:txBody>
                    <a:bodyPr/>
                    <a:lstStyle/>
                    <a:p>
                      <a:pPr algn="ctr"/>
                      <a:endParaRPr lang="en-GB" sz="32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8453772"/>
                  </a:ext>
                </a:extLst>
              </a:tr>
            </a:tbl>
          </a:graphicData>
        </a:graphic>
      </p:graphicFrame>
      <p:sp>
        <p:nvSpPr>
          <p:cNvPr id="11" name="Rectangle 10">
            <a:extLst>
              <a:ext uri="{FF2B5EF4-FFF2-40B4-BE49-F238E27FC236}">
                <a16:creationId xmlns:a16="http://schemas.microsoft.com/office/drawing/2014/main" id="{33F08F3F-2DDC-4531-BEE4-B2B60ACB190C}"/>
              </a:ext>
            </a:extLst>
          </p:cNvPr>
          <p:cNvSpPr>
            <a:spLocks noChangeAspect="1"/>
          </p:cNvSpPr>
          <p:nvPr/>
        </p:nvSpPr>
        <p:spPr>
          <a:xfrm>
            <a:off x="5029200" y="1736066"/>
            <a:ext cx="684000" cy="6840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73FA3D6-1F1D-4965-8BDD-1AC7203E39BC}"/>
              </a:ext>
            </a:extLst>
          </p:cNvPr>
          <p:cNvSpPr>
            <a:spLocks noChangeAspect="1"/>
          </p:cNvSpPr>
          <p:nvPr/>
        </p:nvSpPr>
        <p:spPr>
          <a:xfrm>
            <a:off x="5029200" y="2526340"/>
            <a:ext cx="684000" cy="6840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8D1DB1B-F1A2-4321-A2D0-A146A8D71694}"/>
              </a:ext>
            </a:extLst>
          </p:cNvPr>
          <p:cNvSpPr txBox="1"/>
          <p:nvPr/>
        </p:nvSpPr>
        <p:spPr>
          <a:xfrm>
            <a:off x="4392095" y="4075733"/>
            <a:ext cx="7133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latin typeface="Century Gothic" panose="020B0502020202020204" pitchFamily="34" charset="0"/>
              </a:rPr>
              <a:t>1</a:t>
            </a:r>
            <a:endParaRPr lang="en-GB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33049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2</a:t>
            </a:r>
          </a:p>
          <a:p>
            <a:pPr algn="ctr"/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Samira is adding two 4-digit numbers together. </a:t>
            </a:r>
          </a:p>
          <a:p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What two digits could be in the tens column?</a:t>
            </a:r>
          </a:p>
          <a:p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Various answers, example given above. 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pic>
        <p:nvPicPr>
          <p:cNvPr id="7" name="Picture 6" descr="A close up of a sign&#10;&#10;Description generated with high confidence">
            <a:extLst>
              <a:ext uri="{FF2B5EF4-FFF2-40B4-BE49-F238E27FC236}">
                <a16:creationId xmlns:a16="http://schemas.microsoft.com/office/drawing/2014/main" id="{23BFF700-4A84-4109-A85B-A402F8F444A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404991ED-C1AB-4979-93B0-6BA58D63E1C6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D2CEAD01-B6C7-41CE-B06F-2F1FBD0FBDDE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570198" y="1673570"/>
          <a:ext cx="4003604" cy="32028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00721">
                  <a:extLst>
                    <a:ext uri="{9D8B030D-6E8A-4147-A177-3AD203B41FA5}">
                      <a16:colId xmlns:a16="http://schemas.microsoft.com/office/drawing/2014/main" val="3445209635"/>
                    </a:ext>
                  </a:extLst>
                </a:gridCol>
                <a:gridCol w="800721">
                  <a:extLst>
                    <a:ext uri="{9D8B030D-6E8A-4147-A177-3AD203B41FA5}">
                      <a16:colId xmlns:a16="http://schemas.microsoft.com/office/drawing/2014/main" val="85543246"/>
                    </a:ext>
                  </a:extLst>
                </a:gridCol>
                <a:gridCol w="800721">
                  <a:extLst>
                    <a:ext uri="{9D8B030D-6E8A-4147-A177-3AD203B41FA5}">
                      <a16:colId xmlns:a16="http://schemas.microsoft.com/office/drawing/2014/main" val="1534360540"/>
                    </a:ext>
                  </a:extLst>
                </a:gridCol>
                <a:gridCol w="800378">
                  <a:extLst>
                    <a:ext uri="{9D8B030D-6E8A-4147-A177-3AD203B41FA5}">
                      <a16:colId xmlns:a16="http://schemas.microsoft.com/office/drawing/2014/main" val="1539448882"/>
                    </a:ext>
                  </a:extLst>
                </a:gridCol>
                <a:gridCol w="801063">
                  <a:extLst>
                    <a:ext uri="{9D8B030D-6E8A-4147-A177-3AD203B41FA5}">
                      <a16:colId xmlns:a16="http://schemas.microsoft.com/office/drawing/2014/main" val="2780338946"/>
                    </a:ext>
                  </a:extLst>
                </a:gridCol>
              </a:tblGrid>
              <a:tr h="800721"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6858051"/>
                  </a:ext>
                </a:extLst>
              </a:tr>
              <a:tr h="800721"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9463373"/>
                  </a:ext>
                </a:extLst>
              </a:tr>
              <a:tr h="800721">
                <a:tc>
                  <a:txBody>
                    <a:bodyPr/>
                    <a:lstStyle/>
                    <a:p>
                      <a:pPr algn="ctr"/>
                      <a:endParaRPr lang="en-GB" sz="32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0796636"/>
                  </a:ext>
                </a:extLst>
              </a:tr>
              <a:tr h="800721">
                <a:tc>
                  <a:txBody>
                    <a:bodyPr/>
                    <a:lstStyle/>
                    <a:p>
                      <a:pPr algn="ctr"/>
                      <a:endParaRPr lang="en-GB" sz="32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8453772"/>
                  </a:ext>
                </a:extLst>
              </a:tr>
            </a:tbl>
          </a:graphicData>
        </a:graphic>
      </p:graphicFrame>
      <p:sp>
        <p:nvSpPr>
          <p:cNvPr id="15" name="Rectangle 14">
            <a:extLst>
              <a:ext uri="{FF2B5EF4-FFF2-40B4-BE49-F238E27FC236}">
                <a16:creationId xmlns:a16="http://schemas.microsoft.com/office/drawing/2014/main" id="{5DA06469-4857-4BEA-9EC2-AFCD87984787}"/>
              </a:ext>
            </a:extLst>
          </p:cNvPr>
          <p:cNvSpPr>
            <a:spLocks noChangeAspect="1"/>
          </p:cNvSpPr>
          <p:nvPr/>
        </p:nvSpPr>
        <p:spPr>
          <a:xfrm>
            <a:off x="5029200" y="1736066"/>
            <a:ext cx="684000" cy="6840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7EFBB84-D4CC-414F-A2A7-2E96468FD137}"/>
              </a:ext>
            </a:extLst>
          </p:cNvPr>
          <p:cNvSpPr>
            <a:spLocks noChangeAspect="1"/>
          </p:cNvSpPr>
          <p:nvPr/>
        </p:nvSpPr>
        <p:spPr>
          <a:xfrm>
            <a:off x="5029200" y="2526340"/>
            <a:ext cx="684000" cy="6840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510BA56-97E6-44AA-89A3-DFF0FDE2B84A}"/>
              </a:ext>
            </a:extLst>
          </p:cNvPr>
          <p:cNvSpPr txBox="1"/>
          <p:nvPr/>
        </p:nvSpPr>
        <p:spPr>
          <a:xfrm>
            <a:off x="4392095" y="4075733"/>
            <a:ext cx="7133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latin typeface="Century Gothic" panose="020B0502020202020204" pitchFamily="34" charset="0"/>
              </a:rPr>
              <a:t>1</a:t>
            </a:r>
            <a:endParaRPr lang="en-GB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86058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Tim thinks that the exchange takes place in the tens column in the calculation below.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Is he correct? Prove it.</a:t>
            </a:r>
          </a:p>
          <a:p>
            <a:pPr algn="ctr"/>
            <a:endParaRPr lang="en-GB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pic>
        <p:nvPicPr>
          <p:cNvPr id="7" name="Picture 6" descr="A close up of a sign&#10;&#10;Description generated with high confidence">
            <a:extLst>
              <a:ext uri="{FF2B5EF4-FFF2-40B4-BE49-F238E27FC236}">
                <a16:creationId xmlns:a16="http://schemas.microsoft.com/office/drawing/2014/main" id="{9D47123D-9A16-4EB1-A580-12812DF8F4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9A93D0FA-8597-4C32-A425-BA82C5F06CA6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B99AEE04-6DF0-4895-B2CD-A51B0D3101C0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855948" y="1478066"/>
          <a:ext cx="3600000" cy="288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20000">
                  <a:extLst>
                    <a:ext uri="{9D8B030D-6E8A-4147-A177-3AD203B41FA5}">
                      <a16:colId xmlns:a16="http://schemas.microsoft.com/office/drawing/2014/main" val="3445209635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85543246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1534360540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1539448882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780338946"/>
                    </a:ext>
                  </a:extLst>
                </a:gridCol>
              </a:tblGrid>
              <a:tr h="720000"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6858051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9463373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endParaRPr lang="en-GB" sz="32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0796636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endParaRPr lang="en-GB" sz="32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40808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32407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Tim thinks that the exchange takes place in the tens column in the calculation below.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Is he correct? Prove it.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No, Tim is not correct because….</a:t>
            </a:r>
          </a:p>
          <a:p>
            <a:pPr algn="ctr"/>
            <a:endParaRPr lang="en-GB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pic>
        <p:nvPicPr>
          <p:cNvPr id="7" name="Picture 6" descr="A close up of a sign&#10;&#10;Description generated with high confidence">
            <a:extLst>
              <a:ext uri="{FF2B5EF4-FFF2-40B4-BE49-F238E27FC236}">
                <a16:creationId xmlns:a16="http://schemas.microsoft.com/office/drawing/2014/main" id="{9D47123D-9A16-4EB1-A580-12812DF8F4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9A93D0FA-8597-4C32-A425-BA82C5F06CA6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8EC37D6B-9B7C-4DBC-A0BD-CCFF3DAF60C7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855948" y="1478066"/>
          <a:ext cx="3600000" cy="288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20000">
                  <a:extLst>
                    <a:ext uri="{9D8B030D-6E8A-4147-A177-3AD203B41FA5}">
                      <a16:colId xmlns:a16="http://schemas.microsoft.com/office/drawing/2014/main" val="3445209635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85543246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1534360540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1539448882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780338946"/>
                    </a:ext>
                  </a:extLst>
                </a:gridCol>
              </a:tblGrid>
              <a:tr h="720000"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6858051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9463373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endParaRPr lang="en-GB" sz="32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0796636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endParaRPr lang="en-GB" sz="32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40808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40663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Tim thinks that the exchange takes place in the tens column in the calculation below.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Is he correct? Prove it.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>
              <a:defRPr/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No, Tim is not correct because</a:t>
            </a:r>
            <a:r>
              <a:rPr lang="en-GB" sz="2000" b="1" i="1" dirty="0">
                <a:solidFill>
                  <a:srgbClr val="FF0000"/>
                </a:solidFill>
                <a:latin typeface="Century Gothic" panose="020B0502020202020204" pitchFamily="34" charset="0"/>
              </a:rPr>
              <a:t> </a:t>
            </a: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20 + 20 = 40. The exchange takes place from the hundreds to the thousands (200 + 800 = 1,000)</a:t>
            </a:r>
          </a:p>
          <a:p>
            <a:pPr algn="ctr"/>
            <a:endParaRPr lang="en-GB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pic>
        <p:nvPicPr>
          <p:cNvPr id="7" name="Picture 6" descr="A close up of a sign&#10;&#10;Description generated with high confidence">
            <a:extLst>
              <a:ext uri="{FF2B5EF4-FFF2-40B4-BE49-F238E27FC236}">
                <a16:creationId xmlns:a16="http://schemas.microsoft.com/office/drawing/2014/main" id="{9D47123D-9A16-4EB1-A580-12812DF8F4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9A93D0FA-8597-4C32-A425-BA82C5F06CA6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65D45A06-9654-4550-88F1-AA89DDFAE85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855948" y="1478066"/>
          <a:ext cx="3600000" cy="288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20000">
                  <a:extLst>
                    <a:ext uri="{9D8B030D-6E8A-4147-A177-3AD203B41FA5}">
                      <a16:colId xmlns:a16="http://schemas.microsoft.com/office/drawing/2014/main" val="3445209635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85543246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1534360540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1539448882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780338946"/>
                    </a:ext>
                  </a:extLst>
                </a:gridCol>
              </a:tblGrid>
              <a:tr h="720000"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6858051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9463373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endParaRPr lang="en-GB" sz="32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0796636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endParaRPr lang="en-GB" sz="32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40808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66839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Introduction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marL="8890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Match each group of counters with their equivalent value.</a:t>
            </a:r>
          </a:p>
          <a:p>
            <a:pPr marL="88900" algn="ctr"/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88900" algn="ctr"/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88900" algn="ctr"/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88900" algn="ctr"/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88900" algn="ctr"/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88900" algn="ctr"/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88900" algn="ctr"/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88900" algn="ctr"/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88900" algn="ctr"/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431800" indent="-342900" algn="ctr">
              <a:buFont typeface="Arial" panose="020B0604020202020204" pitchFamily="34" charset="0"/>
              <a:buChar char="•"/>
            </a:pPr>
            <a:endParaRPr lang="en-GB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ED041B20-1B39-474A-96F2-C98E77E8ED39}"/>
              </a:ext>
            </a:extLst>
          </p:cNvPr>
          <p:cNvSpPr/>
          <p:nvPr/>
        </p:nvSpPr>
        <p:spPr>
          <a:xfrm>
            <a:off x="7151631" y="1831014"/>
            <a:ext cx="831273" cy="831273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b="1" dirty="0">
                <a:solidFill>
                  <a:schemeClr val="tx1"/>
                </a:solidFill>
                <a:latin typeface="Century Gothic" panose="020B0502020202020204" pitchFamily="34" charset="0"/>
              </a:rPr>
              <a:t>1,000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3333603B-BEA3-477F-A5F9-92A2D3B35EBD}"/>
              </a:ext>
            </a:extLst>
          </p:cNvPr>
          <p:cNvSpPr/>
          <p:nvPr/>
        </p:nvSpPr>
        <p:spPr>
          <a:xfrm>
            <a:off x="7151631" y="4755809"/>
            <a:ext cx="831273" cy="831273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100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01743F83-7899-46D3-9E04-F64F6BE202F9}"/>
              </a:ext>
            </a:extLst>
          </p:cNvPr>
          <p:cNvSpPr/>
          <p:nvPr/>
        </p:nvSpPr>
        <p:spPr>
          <a:xfrm>
            <a:off x="7151631" y="3293412"/>
            <a:ext cx="831273" cy="831273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10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5E0B206C-EEA5-45A9-B6AF-B73FF25AB578}"/>
              </a:ext>
            </a:extLst>
          </p:cNvPr>
          <p:cNvGrpSpPr/>
          <p:nvPr/>
        </p:nvGrpSpPr>
        <p:grpSpPr>
          <a:xfrm>
            <a:off x="850835" y="3225032"/>
            <a:ext cx="3561863" cy="968032"/>
            <a:chOff x="557283" y="3423459"/>
            <a:chExt cx="3561863" cy="968032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52FEEF14-216A-4E59-A010-9615E5A83B63}"/>
                </a:ext>
              </a:extLst>
            </p:cNvPr>
            <p:cNvSpPr/>
            <p:nvPr/>
          </p:nvSpPr>
          <p:spPr>
            <a:xfrm>
              <a:off x="557283" y="3423459"/>
              <a:ext cx="469232" cy="469232"/>
            </a:xfrm>
            <a:prstGeom prst="ellipse">
              <a:avLst/>
            </a:prstGeom>
            <a:grp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10</a:t>
              </a:r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3E662279-5DE5-464E-BC08-B6859CF5D92B}"/>
                </a:ext>
              </a:extLst>
            </p:cNvPr>
            <p:cNvSpPr/>
            <p:nvPr/>
          </p:nvSpPr>
          <p:spPr>
            <a:xfrm>
              <a:off x="1236540" y="3423459"/>
              <a:ext cx="469232" cy="469232"/>
            </a:xfrm>
            <a:prstGeom prst="ellipse">
              <a:avLst/>
            </a:prstGeom>
            <a:grp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10</a:t>
              </a:r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B70141C5-263E-432F-805E-18F60F9FD195}"/>
                </a:ext>
              </a:extLst>
            </p:cNvPr>
            <p:cNvSpPr/>
            <p:nvPr/>
          </p:nvSpPr>
          <p:spPr>
            <a:xfrm>
              <a:off x="3274309" y="3423459"/>
              <a:ext cx="469232" cy="469232"/>
            </a:xfrm>
            <a:prstGeom prst="ellipse">
              <a:avLst/>
            </a:prstGeom>
            <a:grp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10</a:t>
              </a:r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5016E151-5E70-420C-8974-37E4045B23F0}"/>
                </a:ext>
              </a:extLst>
            </p:cNvPr>
            <p:cNvSpPr/>
            <p:nvPr/>
          </p:nvSpPr>
          <p:spPr>
            <a:xfrm>
              <a:off x="1915797" y="3423459"/>
              <a:ext cx="469232" cy="469232"/>
            </a:xfrm>
            <a:prstGeom prst="ellipse">
              <a:avLst/>
            </a:prstGeom>
            <a:grp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10</a:t>
              </a:r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C58ED264-0C7E-4BE1-9CD2-B061D7A9A4A6}"/>
                </a:ext>
              </a:extLst>
            </p:cNvPr>
            <p:cNvSpPr/>
            <p:nvPr/>
          </p:nvSpPr>
          <p:spPr>
            <a:xfrm>
              <a:off x="2595054" y="3423459"/>
              <a:ext cx="469232" cy="469232"/>
            </a:xfrm>
            <a:prstGeom prst="ellipse">
              <a:avLst/>
            </a:prstGeom>
            <a:grp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10</a:t>
              </a:r>
            </a:p>
          </p:txBody>
        </p:sp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0987F200-630C-46C4-8DD6-F24B6C1DEC48}"/>
                </a:ext>
              </a:extLst>
            </p:cNvPr>
            <p:cNvSpPr/>
            <p:nvPr/>
          </p:nvSpPr>
          <p:spPr>
            <a:xfrm>
              <a:off x="932888" y="3922259"/>
              <a:ext cx="469232" cy="469232"/>
            </a:xfrm>
            <a:prstGeom prst="ellipse">
              <a:avLst/>
            </a:prstGeom>
            <a:grp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10</a:t>
              </a:r>
            </a:p>
          </p:txBody>
        </p:sp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18540538-4D14-4593-B6BD-4731B979894D}"/>
                </a:ext>
              </a:extLst>
            </p:cNvPr>
            <p:cNvSpPr/>
            <p:nvPr/>
          </p:nvSpPr>
          <p:spPr>
            <a:xfrm>
              <a:off x="1612145" y="3922259"/>
              <a:ext cx="469232" cy="469232"/>
            </a:xfrm>
            <a:prstGeom prst="ellipse">
              <a:avLst/>
            </a:prstGeom>
            <a:grp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10</a:t>
              </a:r>
            </a:p>
          </p:txBody>
        </p: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2B265257-BB88-4D26-BD18-A71ED02FC239}"/>
                </a:ext>
              </a:extLst>
            </p:cNvPr>
            <p:cNvSpPr/>
            <p:nvPr/>
          </p:nvSpPr>
          <p:spPr>
            <a:xfrm>
              <a:off x="3649914" y="3922259"/>
              <a:ext cx="469232" cy="469232"/>
            </a:xfrm>
            <a:prstGeom prst="ellipse">
              <a:avLst/>
            </a:prstGeom>
            <a:grp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10</a:t>
              </a:r>
            </a:p>
          </p:txBody>
        </p:sp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6ABC7141-9057-493E-A037-148A79C72F9A}"/>
                </a:ext>
              </a:extLst>
            </p:cNvPr>
            <p:cNvSpPr/>
            <p:nvPr/>
          </p:nvSpPr>
          <p:spPr>
            <a:xfrm>
              <a:off x="2291402" y="3922259"/>
              <a:ext cx="469232" cy="469232"/>
            </a:xfrm>
            <a:prstGeom prst="ellipse">
              <a:avLst/>
            </a:prstGeom>
            <a:grp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10</a:t>
              </a:r>
            </a:p>
          </p:txBody>
        </p:sp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881C0A60-573F-46E5-A482-62CA306E6C11}"/>
                </a:ext>
              </a:extLst>
            </p:cNvPr>
            <p:cNvSpPr/>
            <p:nvPr/>
          </p:nvSpPr>
          <p:spPr>
            <a:xfrm>
              <a:off x="2970659" y="3922259"/>
              <a:ext cx="469232" cy="469232"/>
            </a:xfrm>
            <a:prstGeom prst="ellipse">
              <a:avLst/>
            </a:prstGeom>
            <a:grp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10</a:t>
              </a:r>
            </a:p>
          </p:txBody>
        </p: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5B77A9BF-04F8-438C-943F-3091E1EFC2F5}"/>
              </a:ext>
            </a:extLst>
          </p:cNvPr>
          <p:cNvGrpSpPr/>
          <p:nvPr/>
        </p:nvGrpSpPr>
        <p:grpSpPr>
          <a:xfrm>
            <a:off x="850835" y="4702214"/>
            <a:ext cx="3561863" cy="968032"/>
            <a:chOff x="557283" y="3423459"/>
            <a:chExt cx="3561863" cy="968032"/>
          </a:xfrm>
        </p:grpSpPr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345CD9EA-C3FD-4104-A080-131100F413CE}"/>
                </a:ext>
              </a:extLst>
            </p:cNvPr>
            <p:cNvSpPr/>
            <p:nvPr/>
          </p:nvSpPr>
          <p:spPr>
            <a:xfrm>
              <a:off x="557283" y="3423459"/>
              <a:ext cx="469232" cy="469232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100</a:t>
              </a:r>
            </a:p>
          </p:txBody>
        </p:sp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4BB36ACC-CC8D-42CC-B02D-19044B0C4A9E}"/>
                </a:ext>
              </a:extLst>
            </p:cNvPr>
            <p:cNvSpPr/>
            <p:nvPr/>
          </p:nvSpPr>
          <p:spPr>
            <a:xfrm>
              <a:off x="1236540" y="3423459"/>
              <a:ext cx="469232" cy="469232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100</a:t>
              </a:r>
            </a:p>
          </p:txBody>
        </p:sp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65E98144-255B-4196-89CB-F2F8E2F35BB9}"/>
                </a:ext>
              </a:extLst>
            </p:cNvPr>
            <p:cNvSpPr/>
            <p:nvPr/>
          </p:nvSpPr>
          <p:spPr>
            <a:xfrm>
              <a:off x="3274309" y="3423459"/>
              <a:ext cx="469232" cy="469232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100</a:t>
              </a:r>
            </a:p>
          </p:txBody>
        </p:sp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B19D0C47-BB88-4E28-92D3-366562F2BF80}"/>
                </a:ext>
              </a:extLst>
            </p:cNvPr>
            <p:cNvSpPr/>
            <p:nvPr/>
          </p:nvSpPr>
          <p:spPr>
            <a:xfrm>
              <a:off x="1915797" y="3423459"/>
              <a:ext cx="469232" cy="469232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100</a:t>
              </a:r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A3321317-DE0C-428C-AB04-857FEB888779}"/>
                </a:ext>
              </a:extLst>
            </p:cNvPr>
            <p:cNvSpPr/>
            <p:nvPr/>
          </p:nvSpPr>
          <p:spPr>
            <a:xfrm>
              <a:off x="2595054" y="3423459"/>
              <a:ext cx="469232" cy="469232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100</a:t>
              </a:r>
            </a:p>
          </p:txBody>
        </p:sp>
        <p:sp>
          <p:nvSpPr>
            <p:cNvPr id="57" name="Oval 56">
              <a:extLst>
                <a:ext uri="{FF2B5EF4-FFF2-40B4-BE49-F238E27FC236}">
                  <a16:creationId xmlns:a16="http://schemas.microsoft.com/office/drawing/2014/main" id="{2FAFC287-6161-4E49-938E-CFC527FDF0FC}"/>
                </a:ext>
              </a:extLst>
            </p:cNvPr>
            <p:cNvSpPr/>
            <p:nvPr/>
          </p:nvSpPr>
          <p:spPr>
            <a:xfrm>
              <a:off x="932888" y="3922259"/>
              <a:ext cx="469232" cy="469232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100</a:t>
              </a:r>
            </a:p>
          </p:txBody>
        </p:sp>
        <p:sp>
          <p:nvSpPr>
            <p:cNvPr id="58" name="Oval 57">
              <a:extLst>
                <a:ext uri="{FF2B5EF4-FFF2-40B4-BE49-F238E27FC236}">
                  <a16:creationId xmlns:a16="http://schemas.microsoft.com/office/drawing/2014/main" id="{6F1DBED7-E21F-451C-9D52-D09397EFE3E8}"/>
                </a:ext>
              </a:extLst>
            </p:cNvPr>
            <p:cNvSpPr/>
            <p:nvPr/>
          </p:nvSpPr>
          <p:spPr>
            <a:xfrm>
              <a:off x="1612145" y="3922259"/>
              <a:ext cx="469232" cy="469232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100</a:t>
              </a:r>
            </a:p>
          </p:txBody>
        </p:sp>
        <p:sp>
          <p:nvSpPr>
            <p:cNvPr id="59" name="Oval 58">
              <a:extLst>
                <a:ext uri="{FF2B5EF4-FFF2-40B4-BE49-F238E27FC236}">
                  <a16:creationId xmlns:a16="http://schemas.microsoft.com/office/drawing/2014/main" id="{10906692-1EF6-4710-AEC4-D71329167FE0}"/>
                </a:ext>
              </a:extLst>
            </p:cNvPr>
            <p:cNvSpPr/>
            <p:nvPr/>
          </p:nvSpPr>
          <p:spPr>
            <a:xfrm>
              <a:off x="3649914" y="3922259"/>
              <a:ext cx="469232" cy="469232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100</a:t>
              </a:r>
            </a:p>
          </p:txBody>
        </p:sp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D317D6CA-E396-4CB2-9480-EA8D80DDE2F0}"/>
                </a:ext>
              </a:extLst>
            </p:cNvPr>
            <p:cNvSpPr/>
            <p:nvPr/>
          </p:nvSpPr>
          <p:spPr>
            <a:xfrm>
              <a:off x="2291402" y="3922259"/>
              <a:ext cx="469232" cy="469232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100</a:t>
              </a:r>
            </a:p>
          </p:txBody>
        </p:sp>
        <p:sp>
          <p:nvSpPr>
            <p:cNvPr id="61" name="Oval 60">
              <a:extLst>
                <a:ext uri="{FF2B5EF4-FFF2-40B4-BE49-F238E27FC236}">
                  <a16:creationId xmlns:a16="http://schemas.microsoft.com/office/drawing/2014/main" id="{B15A8AD7-94BF-41F3-9E85-FABB67DE3DFC}"/>
                </a:ext>
              </a:extLst>
            </p:cNvPr>
            <p:cNvSpPr/>
            <p:nvPr/>
          </p:nvSpPr>
          <p:spPr>
            <a:xfrm>
              <a:off x="2970659" y="3922259"/>
              <a:ext cx="469232" cy="469232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100</a:t>
              </a:r>
            </a:p>
          </p:txBody>
        </p:sp>
      </p:grpSp>
      <p:grpSp>
        <p:nvGrpSpPr>
          <p:cNvPr id="62" name="Group 61">
            <a:extLst>
              <a:ext uri="{FF2B5EF4-FFF2-40B4-BE49-F238E27FC236}">
                <a16:creationId xmlns:a16="http://schemas.microsoft.com/office/drawing/2014/main" id="{F2C868EC-5C1A-4814-833E-ED521249FED8}"/>
              </a:ext>
            </a:extLst>
          </p:cNvPr>
          <p:cNvGrpSpPr/>
          <p:nvPr/>
        </p:nvGrpSpPr>
        <p:grpSpPr>
          <a:xfrm>
            <a:off x="850835" y="1747851"/>
            <a:ext cx="3561863" cy="968032"/>
            <a:chOff x="557283" y="3423459"/>
            <a:chExt cx="3561863" cy="968032"/>
          </a:xfrm>
          <a:solidFill>
            <a:schemeClr val="accent5">
              <a:lumMod val="20000"/>
              <a:lumOff val="80000"/>
            </a:schemeClr>
          </a:solidFill>
        </p:grpSpPr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8E9AE25A-74B2-4793-A5BE-77C5073D9ADC}"/>
                </a:ext>
              </a:extLst>
            </p:cNvPr>
            <p:cNvSpPr/>
            <p:nvPr/>
          </p:nvSpPr>
          <p:spPr>
            <a:xfrm>
              <a:off x="557283" y="3423459"/>
              <a:ext cx="469232" cy="469232"/>
            </a:xfrm>
            <a:prstGeom prst="ellipse">
              <a:avLst/>
            </a:prstGeom>
            <a:grpFill/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</a:t>
              </a:r>
            </a:p>
          </p:txBody>
        </p:sp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9348AA3B-F274-4A2F-9174-8C3C18CAD6A2}"/>
                </a:ext>
              </a:extLst>
            </p:cNvPr>
            <p:cNvSpPr/>
            <p:nvPr/>
          </p:nvSpPr>
          <p:spPr>
            <a:xfrm>
              <a:off x="1236540" y="3423459"/>
              <a:ext cx="469232" cy="469232"/>
            </a:xfrm>
            <a:prstGeom prst="ellipse">
              <a:avLst/>
            </a:prstGeom>
            <a:grpFill/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</a:t>
              </a:r>
            </a:p>
          </p:txBody>
        </p:sp>
        <p:sp>
          <p:nvSpPr>
            <p:cNvPr id="65" name="Oval 64">
              <a:extLst>
                <a:ext uri="{FF2B5EF4-FFF2-40B4-BE49-F238E27FC236}">
                  <a16:creationId xmlns:a16="http://schemas.microsoft.com/office/drawing/2014/main" id="{E95D1D0D-F130-47D9-8CFF-7DD62B7B5AFB}"/>
                </a:ext>
              </a:extLst>
            </p:cNvPr>
            <p:cNvSpPr/>
            <p:nvPr/>
          </p:nvSpPr>
          <p:spPr>
            <a:xfrm>
              <a:off x="3274309" y="3423459"/>
              <a:ext cx="469232" cy="469232"/>
            </a:xfrm>
            <a:prstGeom prst="ellipse">
              <a:avLst/>
            </a:prstGeom>
            <a:grpFill/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</a:t>
              </a:r>
            </a:p>
          </p:txBody>
        </p:sp>
        <p:sp>
          <p:nvSpPr>
            <p:cNvPr id="66" name="Oval 65">
              <a:extLst>
                <a:ext uri="{FF2B5EF4-FFF2-40B4-BE49-F238E27FC236}">
                  <a16:creationId xmlns:a16="http://schemas.microsoft.com/office/drawing/2014/main" id="{B1AE7D55-7E88-4F62-820D-9948A9836982}"/>
                </a:ext>
              </a:extLst>
            </p:cNvPr>
            <p:cNvSpPr/>
            <p:nvPr/>
          </p:nvSpPr>
          <p:spPr>
            <a:xfrm>
              <a:off x="1915797" y="3423459"/>
              <a:ext cx="469232" cy="469232"/>
            </a:xfrm>
            <a:prstGeom prst="ellipse">
              <a:avLst/>
            </a:prstGeom>
            <a:grpFill/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</a:t>
              </a:r>
            </a:p>
          </p:txBody>
        </p:sp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C0BE8C46-73FA-453A-9C0A-5E195013B52C}"/>
                </a:ext>
              </a:extLst>
            </p:cNvPr>
            <p:cNvSpPr/>
            <p:nvPr/>
          </p:nvSpPr>
          <p:spPr>
            <a:xfrm>
              <a:off x="2595054" y="3423459"/>
              <a:ext cx="469232" cy="469232"/>
            </a:xfrm>
            <a:prstGeom prst="ellipse">
              <a:avLst/>
            </a:prstGeom>
            <a:grpFill/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</a:t>
              </a:r>
            </a:p>
          </p:txBody>
        </p:sp>
        <p:sp>
          <p:nvSpPr>
            <p:cNvPr id="68" name="Oval 67">
              <a:extLst>
                <a:ext uri="{FF2B5EF4-FFF2-40B4-BE49-F238E27FC236}">
                  <a16:creationId xmlns:a16="http://schemas.microsoft.com/office/drawing/2014/main" id="{CA2AC565-F3D5-43F7-81F4-4AF1C45D16FD}"/>
                </a:ext>
              </a:extLst>
            </p:cNvPr>
            <p:cNvSpPr/>
            <p:nvPr/>
          </p:nvSpPr>
          <p:spPr>
            <a:xfrm>
              <a:off x="932888" y="3922259"/>
              <a:ext cx="469232" cy="469232"/>
            </a:xfrm>
            <a:prstGeom prst="ellipse">
              <a:avLst/>
            </a:prstGeom>
            <a:grpFill/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</a:t>
              </a:r>
            </a:p>
          </p:txBody>
        </p:sp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C0E43E7B-1B79-494A-87F7-53C80A36AC18}"/>
                </a:ext>
              </a:extLst>
            </p:cNvPr>
            <p:cNvSpPr/>
            <p:nvPr/>
          </p:nvSpPr>
          <p:spPr>
            <a:xfrm>
              <a:off x="1612145" y="3922259"/>
              <a:ext cx="469232" cy="469232"/>
            </a:xfrm>
            <a:prstGeom prst="ellipse">
              <a:avLst/>
            </a:prstGeom>
            <a:grpFill/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</a:t>
              </a:r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329542DC-BB08-48D3-BB80-DD413EAF42F2}"/>
                </a:ext>
              </a:extLst>
            </p:cNvPr>
            <p:cNvSpPr/>
            <p:nvPr/>
          </p:nvSpPr>
          <p:spPr>
            <a:xfrm>
              <a:off x="3649914" y="3922259"/>
              <a:ext cx="469232" cy="469232"/>
            </a:xfrm>
            <a:prstGeom prst="ellipse">
              <a:avLst/>
            </a:prstGeom>
            <a:grpFill/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</a:t>
              </a:r>
            </a:p>
          </p:txBody>
        </p:sp>
        <p:sp>
          <p:nvSpPr>
            <p:cNvPr id="71" name="Oval 70">
              <a:extLst>
                <a:ext uri="{FF2B5EF4-FFF2-40B4-BE49-F238E27FC236}">
                  <a16:creationId xmlns:a16="http://schemas.microsoft.com/office/drawing/2014/main" id="{3047451F-2594-4054-8DF1-8664DB8E2DD6}"/>
                </a:ext>
              </a:extLst>
            </p:cNvPr>
            <p:cNvSpPr/>
            <p:nvPr/>
          </p:nvSpPr>
          <p:spPr>
            <a:xfrm>
              <a:off x="2291402" y="3922259"/>
              <a:ext cx="469232" cy="469232"/>
            </a:xfrm>
            <a:prstGeom prst="ellipse">
              <a:avLst/>
            </a:prstGeom>
            <a:grpFill/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</a:t>
              </a:r>
            </a:p>
          </p:txBody>
        </p:sp>
        <p:sp>
          <p:nvSpPr>
            <p:cNvPr id="72" name="Oval 71">
              <a:extLst>
                <a:ext uri="{FF2B5EF4-FFF2-40B4-BE49-F238E27FC236}">
                  <a16:creationId xmlns:a16="http://schemas.microsoft.com/office/drawing/2014/main" id="{88054FD8-FFBC-41F7-AA82-6685DE803E2A}"/>
                </a:ext>
              </a:extLst>
            </p:cNvPr>
            <p:cNvSpPr/>
            <p:nvPr/>
          </p:nvSpPr>
          <p:spPr>
            <a:xfrm>
              <a:off x="2970659" y="3922259"/>
              <a:ext cx="469232" cy="469232"/>
            </a:xfrm>
            <a:prstGeom prst="ellipse">
              <a:avLst/>
            </a:prstGeom>
            <a:grpFill/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</a:t>
              </a:r>
            </a:p>
          </p:txBody>
        </p:sp>
      </p:grpSp>
      <p:pic>
        <p:nvPicPr>
          <p:cNvPr id="43" name="Picture 42" descr="A close up of a sign&#10;&#10;Description generated with high confidence">
            <a:extLst>
              <a:ext uri="{FF2B5EF4-FFF2-40B4-BE49-F238E27FC236}">
                <a16:creationId xmlns:a16="http://schemas.microsoft.com/office/drawing/2014/main" id="{AF141FD1-9006-4C85-BFF5-04AEABE5757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44" name="TextBox 8">
            <a:extLst>
              <a:ext uri="{FF2B5EF4-FFF2-40B4-BE49-F238E27FC236}">
                <a16:creationId xmlns:a16="http://schemas.microsoft.com/office/drawing/2014/main" id="{B24BD7E0-EB01-4339-AFE6-EBB869F9EC3D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</p:spTree>
    <p:extLst>
      <p:ext uri="{BB962C8B-B14F-4D97-AF65-F5344CB8AC3E}">
        <p14:creationId xmlns:p14="http://schemas.microsoft.com/office/powerpoint/2010/main" val="17227429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Introduction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marL="8890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Match each group of counters with their equivalent value.</a:t>
            </a:r>
          </a:p>
          <a:p>
            <a:pPr marL="88900" algn="ctr"/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88900" algn="ctr"/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88900" algn="ctr"/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88900" algn="ctr"/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88900" algn="ctr"/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88900" algn="ctr"/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88900" algn="ctr"/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88900" algn="ctr"/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88900" algn="ctr"/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431800" indent="-342900" algn="ctr">
              <a:buFont typeface="Arial" panose="020B0604020202020204" pitchFamily="34" charset="0"/>
              <a:buChar char="•"/>
            </a:pPr>
            <a:endParaRPr lang="en-GB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ED041B20-1B39-474A-96F2-C98E77E8ED39}"/>
              </a:ext>
            </a:extLst>
          </p:cNvPr>
          <p:cNvSpPr/>
          <p:nvPr/>
        </p:nvSpPr>
        <p:spPr>
          <a:xfrm>
            <a:off x="7151631" y="1831014"/>
            <a:ext cx="831273" cy="831273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b="1" dirty="0">
                <a:solidFill>
                  <a:schemeClr val="tx1"/>
                </a:solidFill>
                <a:latin typeface="Century Gothic" panose="020B0502020202020204" pitchFamily="34" charset="0"/>
              </a:rPr>
              <a:t>1,000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3333603B-BEA3-477F-A5F9-92A2D3B35EBD}"/>
              </a:ext>
            </a:extLst>
          </p:cNvPr>
          <p:cNvSpPr/>
          <p:nvPr/>
        </p:nvSpPr>
        <p:spPr>
          <a:xfrm>
            <a:off x="7151631" y="4755809"/>
            <a:ext cx="831273" cy="831273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100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01743F83-7899-46D3-9E04-F64F6BE202F9}"/>
              </a:ext>
            </a:extLst>
          </p:cNvPr>
          <p:cNvSpPr/>
          <p:nvPr/>
        </p:nvSpPr>
        <p:spPr>
          <a:xfrm>
            <a:off x="7151631" y="3293412"/>
            <a:ext cx="831273" cy="831273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10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5E0B206C-EEA5-45A9-B6AF-B73FF25AB578}"/>
              </a:ext>
            </a:extLst>
          </p:cNvPr>
          <p:cNvGrpSpPr/>
          <p:nvPr/>
        </p:nvGrpSpPr>
        <p:grpSpPr>
          <a:xfrm>
            <a:off x="850835" y="3225032"/>
            <a:ext cx="3561863" cy="968032"/>
            <a:chOff x="557283" y="3423459"/>
            <a:chExt cx="3561863" cy="968032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52FEEF14-216A-4E59-A010-9615E5A83B63}"/>
                </a:ext>
              </a:extLst>
            </p:cNvPr>
            <p:cNvSpPr/>
            <p:nvPr/>
          </p:nvSpPr>
          <p:spPr>
            <a:xfrm>
              <a:off x="557283" y="3423459"/>
              <a:ext cx="469232" cy="469232"/>
            </a:xfrm>
            <a:prstGeom prst="ellipse">
              <a:avLst/>
            </a:prstGeom>
            <a:grp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10</a:t>
              </a:r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3E662279-5DE5-464E-BC08-B6859CF5D92B}"/>
                </a:ext>
              </a:extLst>
            </p:cNvPr>
            <p:cNvSpPr/>
            <p:nvPr/>
          </p:nvSpPr>
          <p:spPr>
            <a:xfrm>
              <a:off x="1236540" y="3423459"/>
              <a:ext cx="469232" cy="469232"/>
            </a:xfrm>
            <a:prstGeom prst="ellipse">
              <a:avLst/>
            </a:prstGeom>
            <a:grp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10</a:t>
              </a:r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B70141C5-263E-432F-805E-18F60F9FD195}"/>
                </a:ext>
              </a:extLst>
            </p:cNvPr>
            <p:cNvSpPr/>
            <p:nvPr/>
          </p:nvSpPr>
          <p:spPr>
            <a:xfrm>
              <a:off x="3274309" y="3423459"/>
              <a:ext cx="469232" cy="469232"/>
            </a:xfrm>
            <a:prstGeom prst="ellipse">
              <a:avLst/>
            </a:prstGeom>
            <a:grp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10</a:t>
              </a:r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5016E151-5E70-420C-8974-37E4045B23F0}"/>
                </a:ext>
              </a:extLst>
            </p:cNvPr>
            <p:cNvSpPr/>
            <p:nvPr/>
          </p:nvSpPr>
          <p:spPr>
            <a:xfrm>
              <a:off x="1915797" y="3423459"/>
              <a:ext cx="469232" cy="469232"/>
            </a:xfrm>
            <a:prstGeom prst="ellipse">
              <a:avLst/>
            </a:prstGeom>
            <a:grp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10</a:t>
              </a:r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C58ED264-0C7E-4BE1-9CD2-B061D7A9A4A6}"/>
                </a:ext>
              </a:extLst>
            </p:cNvPr>
            <p:cNvSpPr/>
            <p:nvPr/>
          </p:nvSpPr>
          <p:spPr>
            <a:xfrm>
              <a:off x="2595054" y="3423459"/>
              <a:ext cx="469232" cy="469232"/>
            </a:xfrm>
            <a:prstGeom prst="ellipse">
              <a:avLst/>
            </a:prstGeom>
            <a:grp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10</a:t>
              </a:r>
            </a:p>
          </p:txBody>
        </p:sp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0987F200-630C-46C4-8DD6-F24B6C1DEC48}"/>
                </a:ext>
              </a:extLst>
            </p:cNvPr>
            <p:cNvSpPr/>
            <p:nvPr/>
          </p:nvSpPr>
          <p:spPr>
            <a:xfrm>
              <a:off x="932888" y="3922259"/>
              <a:ext cx="469232" cy="469232"/>
            </a:xfrm>
            <a:prstGeom prst="ellipse">
              <a:avLst/>
            </a:prstGeom>
            <a:grp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10</a:t>
              </a:r>
            </a:p>
          </p:txBody>
        </p:sp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18540538-4D14-4593-B6BD-4731B979894D}"/>
                </a:ext>
              </a:extLst>
            </p:cNvPr>
            <p:cNvSpPr/>
            <p:nvPr/>
          </p:nvSpPr>
          <p:spPr>
            <a:xfrm>
              <a:off x="1612145" y="3922259"/>
              <a:ext cx="469232" cy="469232"/>
            </a:xfrm>
            <a:prstGeom prst="ellipse">
              <a:avLst/>
            </a:prstGeom>
            <a:grp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10</a:t>
              </a:r>
            </a:p>
          </p:txBody>
        </p: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2B265257-BB88-4D26-BD18-A71ED02FC239}"/>
                </a:ext>
              </a:extLst>
            </p:cNvPr>
            <p:cNvSpPr/>
            <p:nvPr/>
          </p:nvSpPr>
          <p:spPr>
            <a:xfrm>
              <a:off x="3649914" y="3922259"/>
              <a:ext cx="469232" cy="469232"/>
            </a:xfrm>
            <a:prstGeom prst="ellipse">
              <a:avLst/>
            </a:prstGeom>
            <a:grp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10</a:t>
              </a:r>
            </a:p>
          </p:txBody>
        </p:sp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6ABC7141-9057-493E-A037-148A79C72F9A}"/>
                </a:ext>
              </a:extLst>
            </p:cNvPr>
            <p:cNvSpPr/>
            <p:nvPr/>
          </p:nvSpPr>
          <p:spPr>
            <a:xfrm>
              <a:off x="2291402" y="3922259"/>
              <a:ext cx="469232" cy="469232"/>
            </a:xfrm>
            <a:prstGeom prst="ellipse">
              <a:avLst/>
            </a:prstGeom>
            <a:grp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10</a:t>
              </a:r>
            </a:p>
          </p:txBody>
        </p:sp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881C0A60-573F-46E5-A482-62CA306E6C11}"/>
                </a:ext>
              </a:extLst>
            </p:cNvPr>
            <p:cNvSpPr/>
            <p:nvPr/>
          </p:nvSpPr>
          <p:spPr>
            <a:xfrm>
              <a:off x="2970659" y="3922259"/>
              <a:ext cx="469232" cy="469232"/>
            </a:xfrm>
            <a:prstGeom prst="ellipse">
              <a:avLst/>
            </a:prstGeom>
            <a:grp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10</a:t>
              </a:r>
            </a:p>
          </p:txBody>
        </p: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5B77A9BF-04F8-438C-943F-3091E1EFC2F5}"/>
              </a:ext>
            </a:extLst>
          </p:cNvPr>
          <p:cNvGrpSpPr/>
          <p:nvPr/>
        </p:nvGrpSpPr>
        <p:grpSpPr>
          <a:xfrm>
            <a:off x="850835" y="4702214"/>
            <a:ext cx="3561863" cy="968032"/>
            <a:chOff x="557283" y="3423459"/>
            <a:chExt cx="3561863" cy="968032"/>
          </a:xfrm>
        </p:grpSpPr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345CD9EA-C3FD-4104-A080-131100F413CE}"/>
                </a:ext>
              </a:extLst>
            </p:cNvPr>
            <p:cNvSpPr/>
            <p:nvPr/>
          </p:nvSpPr>
          <p:spPr>
            <a:xfrm>
              <a:off x="557283" y="3423459"/>
              <a:ext cx="469232" cy="469232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100</a:t>
              </a:r>
            </a:p>
          </p:txBody>
        </p:sp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4BB36ACC-CC8D-42CC-B02D-19044B0C4A9E}"/>
                </a:ext>
              </a:extLst>
            </p:cNvPr>
            <p:cNvSpPr/>
            <p:nvPr/>
          </p:nvSpPr>
          <p:spPr>
            <a:xfrm>
              <a:off x="1236540" y="3423459"/>
              <a:ext cx="469232" cy="469232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100</a:t>
              </a:r>
            </a:p>
          </p:txBody>
        </p:sp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65E98144-255B-4196-89CB-F2F8E2F35BB9}"/>
                </a:ext>
              </a:extLst>
            </p:cNvPr>
            <p:cNvSpPr/>
            <p:nvPr/>
          </p:nvSpPr>
          <p:spPr>
            <a:xfrm>
              <a:off x="3274309" y="3423459"/>
              <a:ext cx="469232" cy="469232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100</a:t>
              </a:r>
            </a:p>
          </p:txBody>
        </p:sp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B19D0C47-BB88-4E28-92D3-366562F2BF80}"/>
                </a:ext>
              </a:extLst>
            </p:cNvPr>
            <p:cNvSpPr/>
            <p:nvPr/>
          </p:nvSpPr>
          <p:spPr>
            <a:xfrm>
              <a:off x="1915797" y="3423459"/>
              <a:ext cx="469232" cy="469232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100</a:t>
              </a:r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A3321317-DE0C-428C-AB04-857FEB888779}"/>
                </a:ext>
              </a:extLst>
            </p:cNvPr>
            <p:cNvSpPr/>
            <p:nvPr/>
          </p:nvSpPr>
          <p:spPr>
            <a:xfrm>
              <a:off x="2595054" y="3423459"/>
              <a:ext cx="469232" cy="469232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100</a:t>
              </a:r>
            </a:p>
          </p:txBody>
        </p:sp>
        <p:sp>
          <p:nvSpPr>
            <p:cNvPr id="57" name="Oval 56">
              <a:extLst>
                <a:ext uri="{FF2B5EF4-FFF2-40B4-BE49-F238E27FC236}">
                  <a16:creationId xmlns:a16="http://schemas.microsoft.com/office/drawing/2014/main" id="{2FAFC287-6161-4E49-938E-CFC527FDF0FC}"/>
                </a:ext>
              </a:extLst>
            </p:cNvPr>
            <p:cNvSpPr/>
            <p:nvPr/>
          </p:nvSpPr>
          <p:spPr>
            <a:xfrm>
              <a:off x="932888" y="3922259"/>
              <a:ext cx="469232" cy="469232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100</a:t>
              </a:r>
            </a:p>
          </p:txBody>
        </p:sp>
        <p:sp>
          <p:nvSpPr>
            <p:cNvPr id="58" name="Oval 57">
              <a:extLst>
                <a:ext uri="{FF2B5EF4-FFF2-40B4-BE49-F238E27FC236}">
                  <a16:creationId xmlns:a16="http://schemas.microsoft.com/office/drawing/2014/main" id="{6F1DBED7-E21F-451C-9D52-D09397EFE3E8}"/>
                </a:ext>
              </a:extLst>
            </p:cNvPr>
            <p:cNvSpPr/>
            <p:nvPr/>
          </p:nvSpPr>
          <p:spPr>
            <a:xfrm>
              <a:off x="1612145" y="3922259"/>
              <a:ext cx="469232" cy="469232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100</a:t>
              </a:r>
            </a:p>
          </p:txBody>
        </p:sp>
        <p:sp>
          <p:nvSpPr>
            <p:cNvPr id="59" name="Oval 58">
              <a:extLst>
                <a:ext uri="{FF2B5EF4-FFF2-40B4-BE49-F238E27FC236}">
                  <a16:creationId xmlns:a16="http://schemas.microsoft.com/office/drawing/2014/main" id="{10906692-1EF6-4710-AEC4-D71329167FE0}"/>
                </a:ext>
              </a:extLst>
            </p:cNvPr>
            <p:cNvSpPr/>
            <p:nvPr/>
          </p:nvSpPr>
          <p:spPr>
            <a:xfrm>
              <a:off x="3649914" y="3922259"/>
              <a:ext cx="469232" cy="469232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100</a:t>
              </a:r>
            </a:p>
          </p:txBody>
        </p:sp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D317D6CA-E396-4CB2-9480-EA8D80DDE2F0}"/>
                </a:ext>
              </a:extLst>
            </p:cNvPr>
            <p:cNvSpPr/>
            <p:nvPr/>
          </p:nvSpPr>
          <p:spPr>
            <a:xfrm>
              <a:off x="2291402" y="3922259"/>
              <a:ext cx="469232" cy="469232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100</a:t>
              </a:r>
            </a:p>
          </p:txBody>
        </p:sp>
        <p:sp>
          <p:nvSpPr>
            <p:cNvPr id="61" name="Oval 60">
              <a:extLst>
                <a:ext uri="{FF2B5EF4-FFF2-40B4-BE49-F238E27FC236}">
                  <a16:creationId xmlns:a16="http://schemas.microsoft.com/office/drawing/2014/main" id="{B15A8AD7-94BF-41F3-9E85-FABB67DE3DFC}"/>
                </a:ext>
              </a:extLst>
            </p:cNvPr>
            <p:cNvSpPr/>
            <p:nvPr/>
          </p:nvSpPr>
          <p:spPr>
            <a:xfrm>
              <a:off x="2970659" y="3922259"/>
              <a:ext cx="469232" cy="469232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100</a:t>
              </a:r>
            </a:p>
          </p:txBody>
        </p:sp>
      </p:grpSp>
      <p:grpSp>
        <p:nvGrpSpPr>
          <p:cNvPr id="62" name="Group 61">
            <a:extLst>
              <a:ext uri="{FF2B5EF4-FFF2-40B4-BE49-F238E27FC236}">
                <a16:creationId xmlns:a16="http://schemas.microsoft.com/office/drawing/2014/main" id="{F2C868EC-5C1A-4814-833E-ED521249FED8}"/>
              </a:ext>
            </a:extLst>
          </p:cNvPr>
          <p:cNvGrpSpPr/>
          <p:nvPr/>
        </p:nvGrpSpPr>
        <p:grpSpPr>
          <a:xfrm>
            <a:off x="850835" y="1747851"/>
            <a:ext cx="3561863" cy="968032"/>
            <a:chOff x="557283" y="3423459"/>
            <a:chExt cx="3561863" cy="968032"/>
          </a:xfrm>
          <a:solidFill>
            <a:schemeClr val="accent5">
              <a:lumMod val="20000"/>
              <a:lumOff val="80000"/>
            </a:schemeClr>
          </a:solidFill>
        </p:grpSpPr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8E9AE25A-74B2-4793-A5BE-77C5073D9ADC}"/>
                </a:ext>
              </a:extLst>
            </p:cNvPr>
            <p:cNvSpPr/>
            <p:nvPr/>
          </p:nvSpPr>
          <p:spPr>
            <a:xfrm>
              <a:off x="557283" y="3423459"/>
              <a:ext cx="469232" cy="469232"/>
            </a:xfrm>
            <a:prstGeom prst="ellipse">
              <a:avLst/>
            </a:prstGeom>
            <a:grpFill/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</a:t>
              </a:r>
            </a:p>
          </p:txBody>
        </p:sp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9348AA3B-F274-4A2F-9174-8C3C18CAD6A2}"/>
                </a:ext>
              </a:extLst>
            </p:cNvPr>
            <p:cNvSpPr/>
            <p:nvPr/>
          </p:nvSpPr>
          <p:spPr>
            <a:xfrm>
              <a:off x="1236540" y="3423459"/>
              <a:ext cx="469232" cy="469232"/>
            </a:xfrm>
            <a:prstGeom prst="ellipse">
              <a:avLst/>
            </a:prstGeom>
            <a:grpFill/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</a:t>
              </a:r>
            </a:p>
          </p:txBody>
        </p:sp>
        <p:sp>
          <p:nvSpPr>
            <p:cNvPr id="65" name="Oval 64">
              <a:extLst>
                <a:ext uri="{FF2B5EF4-FFF2-40B4-BE49-F238E27FC236}">
                  <a16:creationId xmlns:a16="http://schemas.microsoft.com/office/drawing/2014/main" id="{E95D1D0D-F130-47D9-8CFF-7DD62B7B5AFB}"/>
                </a:ext>
              </a:extLst>
            </p:cNvPr>
            <p:cNvSpPr/>
            <p:nvPr/>
          </p:nvSpPr>
          <p:spPr>
            <a:xfrm>
              <a:off x="3274309" y="3423459"/>
              <a:ext cx="469232" cy="469232"/>
            </a:xfrm>
            <a:prstGeom prst="ellipse">
              <a:avLst/>
            </a:prstGeom>
            <a:grpFill/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</a:t>
              </a:r>
            </a:p>
          </p:txBody>
        </p:sp>
        <p:sp>
          <p:nvSpPr>
            <p:cNvPr id="66" name="Oval 65">
              <a:extLst>
                <a:ext uri="{FF2B5EF4-FFF2-40B4-BE49-F238E27FC236}">
                  <a16:creationId xmlns:a16="http://schemas.microsoft.com/office/drawing/2014/main" id="{B1AE7D55-7E88-4F62-820D-9948A9836982}"/>
                </a:ext>
              </a:extLst>
            </p:cNvPr>
            <p:cNvSpPr/>
            <p:nvPr/>
          </p:nvSpPr>
          <p:spPr>
            <a:xfrm>
              <a:off x="1915797" y="3423459"/>
              <a:ext cx="469232" cy="469232"/>
            </a:xfrm>
            <a:prstGeom prst="ellipse">
              <a:avLst/>
            </a:prstGeom>
            <a:grpFill/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</a:t>
              </a:r>
            </a:p>
          </p:txBody>
        </p:sp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C0BE8C46-73FA-453A-9C0A-5E195013B52C}"/>
                </a:ext>
              </a:extLst>
            </p:cNvPr>
            <p:cNvSpPr/>
            <p:nvPr/>
          </p:nvSpPr>
          <p:spPr>
            <a:xfrm>
              <a:off x="2595054" y="3423459"/>
              <a:ext cx="469232" cy="469232"/>
            </a:xfrm>
            <a:prstGeom prst="ellipse">
              <a:avLst/>
            </a:prstGeom>
            <a:grpFill/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</a:t>
              </a:r>
            </a:p>
          </p:txBody>
        </p:sp>
        <p:sp>
          <p:nvSpPr>
            <p:cNvPr id="68" name="Oval 67">
              <a:extLst>
                <a:ext uri="{FF2B5EF4-FFF2-40B4-BE49-F238E27FC236}">
                  <a16:creationId xmlns:a16="http://schemas.microsoft.com/office/drawing/2014/main" id="{CA2AC565-F3D5-43F7-81F4-4AF1C45D16FD}"/>
                </a:ext>
              </a:extLst>
            </p:cNvPr>
            <p:cNvSpPr/>
            <p:nvPr/>
          </p:nvSpPr>
          <p:spPr>
            <a:xfrm>
              <a:off x="932888" y="3922259"/>
              <a:ext cx="469232" cy="469232"/>
            </a:xfrm>
            <a:prstGeom prst="ellipse">
              <a:avLst/>
            </a:prstGeom>
            <a:grpFill/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</a:t>
              </a:r>
            </a:p>
          </p:txBody>
        </p:sp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C0E43E7B-1B79-494A-87F7-53C80A36AC18}"/>
                </a:ext>
              </a:extLst>
            </p:cNvPr>
            <p:cNvSpPr/>
            <p:nvPr/>
          </p:nvSpPr>
          <p:spPr>
            <a:xfrm>
              <a:off x="1612145" y="3922259"/>
              <a:ext cx="469232" cy="469232"/>
            </a:xfrm>
            <a:prstGeom prst="ellipse">
              <a:avLst/>
            </a:prstGeom>
            <a:grpFill/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</a:t>
              </a:r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329542DC-BB08-48D3-BB80-DD413EAF42F2}"/>
                </a:ext>
              </a:extLst>
            </p:cNvPr>
            <p:cNvSpPr/>
            <p:nvPr/>
          </p:nvSpPr>
          <p:spPr>
            <a:xfrm>
              <a:off x="3649914" y="3922259"/>
              <a:ext cx="469232" cy="469232"/>
            </a:xfrm>
            <a:prstGeom prst="ellipse">
              <a:avLst/>
            </a:prstGeom>
            <a:grpFill/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</a:t>
              </a:r>
            </a:p>
          </p:txBody>
        </p:sp>
        <p:sp>
          <p:nvSpPr>
            <p:cNvPr id="71" name="Oval 70">
              <a:extLst>
                <a:ext uri="{FF2B5EF4-FFF2-40B4-BE49-F238E27FC236}">
                  <a16:creationId xmlns:a16="http://schemas.microsoft.com/office/drawing/2014/main" id="{3047451F-2594-4054-8DF1-8664DB8E2DD6}"/>
                </a:ext>
              </a:extLst>
            </p:cNvPr>
            <p:cNvSpPr/>
            <p:nvPr/>
          </p:nvSpPr>
          <p:spPr>
            <a:xfrm>
              <a:off x="2291402" y="3922259"/>
              <a:ext cx="469232" cy="469232"/>
            </a:xfrm>
            <a:prstGeom prst="ellipse">
              <a:avLst/>
            </a:prstGeom>
            <a:grpFill/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</a:t>
              </a:r>
            </a:p>
          </p:txBody>
        </p:sp>
        <p:sp>
          <p:nvSpPr>
            <p:cNvPr id="72" name="Oval 71">
              <a:extLst>
                <a:ext uri="{FF2B5EF4-FFF2-40B4-BE49-F238E27FC236}">
                  <a16:creationId xmlns:a16="http://schemas.microsoft.com/office/drawing/2014/main" id="{88054FD8-FFBC-41F7-AA82-6685DE803E2A}"/>
                </a:ext>
              </a:extLst>
            </p:cNvPr>
            <p:cNvSpPr/>
            <p:nvPr/>
          </p:nvSpPr>
          <p:spPr>
            <a:xfrm>
              <a:off x="2970659" y="3922259"/>
              <a:ext cx="469232" cy="469232"/>
            </a:xfrm>
            <a:prstGeom prst="ellipse">
              <a:avLst/>
            </a:prstGeom>
            <a:grpFill/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</a:t>
              </a:r>
            </a:p>
          </p:txBody>
        </p:sp>
      </p:grp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7A0EB6C2-98DF-4311-B1E9-B94543426E10}"/>
              </a:ext>
            </a:extLst>
          </p:cNvPr>
          <p:cNvCxnSpPr/>
          <p:nvPr/>
        </p:nvCxnSpPr>
        <p:spPr>
          <a:xfrm>
            <a:off x="4572000" y="2217083"/>
            <a:ext cx="2382982" cy="1477181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6F380FF1-D877-47AF-8F6E-4BF82F6D64E9}"/>
              </a:ext>
            </a:extLst>
          </p:cNvPr>
          <p:cNvCxnSpPr/>
          <p:nvPr/>
        </p:nvCxnSpPr>
        <p:spPr>
          <a:xfrm>
            <a:off x="4582149" y="3668769"/>
            <a:ext cx="2382982" cy="1477181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268950D0-35B2-4F37-B553-E1FB6A4DF890}"/>
              </a:ext>
            </a:extLst>
          </p:cNvPr>
          <p:cNvCxnSpPr>
            <a:cxnSpLocks/>
          </p:cNvCxnSpPr>
          <p:nvPr/>
        </p:nvCxnSpPr>
        <p:spPr>
          <a:xfrm flipV="1">
            <a:off x="4769951" y="2481267"/>
            <a:ext cx="2195180" cy="2817083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4" name="Picture 73" descr="A close up of a sign&#10;&#10;Description generated with high confidence">
            <a:extLst>
              <a:ext uri="{FF2B5EF4-FFF2-40B4-BE49-F238E27FC236}">
                <a16:creationId xmlns:a16="http://schemas.microsoft.com/office/drawing/2014/main" id="{605ADE9D-95D3-49CC-93F7-F87AD03023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26" y="6446162"/>
            <a:ext cx="1174025" cy="278902"/>
          </a:xfrm>
          <a:prstGeom prst="rect">
            <a:avLst/>
          </a:prstGeom>
        </p:spPr>
      </p:pic>
      <p:sp>
        <p:nvSpPr>
          <p:cNvPr id="75" name="TextBox 8">
            <a:extLst>
              <a:ext uri="{FF2B5EF4-FFF2-40B4-BE49-F238E27FC236}">
                <a16:creationId xmlns:a16="http://schemas.microsoft.com/office/drawing/2014/main" id="{DED590E1-8E61-4020-B78B-0972A602F1F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</p:spTree>
    <p:extLst>
      <p:ext uri="{BB962C8B-B14F-4D97-AF65-F5344CB8AC3E}">
        <p14:creationId xmlns:p14="http://schemas.microsoft.com/office/powerpoint/2010/main" val="35949315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Match the calculation to the correct answer.</a:t>
            </a:r>
          </a:p>
        </p:txBody>
      </p:sp>
      <p:pic>
        <p:nvPicPr>
          <p:cNvPr id="32" name="Picture 31" descr="A close up of a sign&#10;&#10;Description generated with high confidence">
            <a:extLst>
              <a:ext uri="{FF2B5EF4-FFF2-40B4-BE49-F238E27FC236}">
                <a16:creationId xmlns:a16="http://schemas.microsoft.com/office/drawing/2014/main" id="{B18F5605-D1EC-418A-943F-CD32C6674C8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40" name="TextBox 8">
            <a:extLst>
              <a:ext uri="{FF2B5EF4-FFF2-40B4-BE49-F238E27FC236}">
                <a16:creationId xmlns:a16="http://schemas.microsoft.com/office/drawing/2014/main" id="{DA58C5E8-0FEE-4620-A581-FCF7EE474A90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152" name="Table 151">
            <a:extLst>
              <a:ext uri="{FF2B5EF4-FFF2-40B4-BE49-F238E27FC236}">
                <a16:creationId xmlns:a16="http://schemas.microsoft.com/office/drawing/2014/main" id="{A7FCDE8F-CEB1-4FD8-A7DC-BA7B2AA8AB58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899454" y="2522279"/>
          <a:ext cx="2733600" cy="1640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6720">
                  <a:extLst>
                    <a:ext uri="{9D8B030D-6E8A-4147-A177-3AD203B41FA5}">
                      <a16:colId xmlns:a16="http://schemas.microsoft.com/office/drawing/2014/main" val="3445209635"/>
                    </a:ext>
                  </a:extLst>
                </a:gridCol>
                <a:gridCol w="546720">
                  <a:extLst>
                    <a:ext uri="{9D8B030D-6E8A-4147-A177-3AD203B41FA5}">
                      <a16:colId xmlns:a16="http://schemas.microsoft.com/office/drawing/2014/main" val="85543246"/>
                    </a:ext>
                  </a:extLst>
                </a:gridCol>
                <a:gridCol w="546720">
                  <a:extLst>
                    <a:ext uri="{9D8B030D-6E8A-4147-A177-3AD203B41FA5}">
                      <a16:colId xmlns:a16="http://schemas.microsoft.com/office/drawing/2014/main" val="1534360540"/>
                    </a:ext>
                  </a:extLst>
                </a:gridCol>
                <a:gridCol w="546720">
                  <a:extLst>
                    <a:ext uri="{9D8B030D-6E8A-4147-A177-3AD203B41FA5}">
                      <a16:colId xmlns:a16="http://schemas.microsoft.com/office/drawing/2014/main" val="1539448882"/>
                    </a:ext>
                  </a:extLst>
                </a:gridCol>
                <a:gridCol w="546720">
                  <a:extLst>
                    <a:ext uri="{9D8B030D-6E8A-4147-A177-3AD203B41FA5}">
                      <a16:colId xmlns:a16="http://schemas.microsoft.com/office/drawing/2014/main" val="2780338946"/>
                    </a:ext>
                  </a:extLst>
                </a:gridCol>
              </a:tblGrid>
              <a:tr h="546720">
                <a:tc>
                  <a:txBody>
                    <a:bodyPr/>
                    <a:lstStyle/>
                    <a:p>
                      <a:pPr algn="ctr"/>
                      <a:endParaRPr lang="en-GB" sz="22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38866" marR="138866" marT="69433" marB="69433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138866" marR="138866" marT="69433" marB="69433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138866" marR="138866" marT="69433" marB="69433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marL="138866" marR="138866" marT="69433" marB="69433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138866" marR="138866" marT="69433" marB="69433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6858051"/>
                  </a:ext>
                </a:extLst>
              </a:tr>
              <a:tr h="546720"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marL="138866" marR="138866" marT="69433" marB="69433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138866" marR="138866" marT="69433" marB="69433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138866" marR="138866" marT="69433" marB="69433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138866" marR="138866" marT="69433" marB="69433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138866" marR="138866" marT="69433" marB="69433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9463373"/>
                  </a:ext>
                </a:extLst>
              </a:tr>
              <a:tr h="546720">
                <a:tc>
                  <a:txBody>
                    <a:bodyPr/>
                    <a:lstStyle/>
                    <a:p>
                      <a:pPr algn="ctr"/>
                      <a:endParaRPr lang="en-GB" sz="22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38866" marR="138866" marT="69433" marB="69433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38866" marR="138866" marT="69433" marB="69433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38866" marR="138866" marT="69433" marB="69433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38866" marR="138866" marT="69433" marB="69433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38866" marR="138866" marT="69433" marB="69433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0796636"/>
                  </a:ext>
                </a:extLst>
              </a:tr>
            </a:tbl>
          </a:graphicData>
        </a:graphic>
      </p:graphicFrame>
      <p:graphicFrame>
        <p:nvGraphicFramePr>
          <p:cNvPr id="153" name="Table 152">
            <a:extLst>
              <a:ext uri="{FF2B5EF4-FFF2-40B4-BE49-F238E27FC236}">
                <a16:creationId xmlns:a16="http://schemas.microsoft.com/office/drawing/2014/main" id="{1F9A9563-E04F-4E1A-B2CC-B629CD3CDCAC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4410985" y="1275672"/>
          <a:ext cx="3928973" cy="459543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03653">
                  <a:extLst>
                    <a:ext uri="{9D8B030D-6E8A-4147-A177-3AD203B41FA5}">
                      <a16:colId xmlns:a16="http://schemas.microsoft.com/office/drawing/2014/main" val="1097636111"/>
                    </a:ext>
                  </a:extLst>
                </a:gridCol>
                <a:gridCol w="3125320">
                  <a:extLst>
                    <a:ext uri="{9D8B030D-6E8A-4147-A177-3AD203B41FA5}">
                      <a16:colId xmlns:a16="http://schemas.microsoft.com/office/drawing/2014/main" val="3115512525"/>
                    </a:ext>
                  </a:extLst>
                </a:gridCol>
              </a:tblGrid>
              <a:tr h="201143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A</a:t>
                      </a:r>
                    </a:p>
                  </a:txBody>
                  <a:tcPr marL="182315" marR="182315" marT="91158" marB="91158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3600" b="1" dirty="0"/>
                    </a:p>
                  </a:txBody>
                  <a:tcPr marL="182315" marR="182315" marT="91158" marB="911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2400930"/>
                  </a:ext>
                </a:extLst>
              </a:tr>
              <a:tr h="1291997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B</a:t>
                      </a:r>
                    </a:p>
                  </a:txBody>
                  <a:tcPr marL="182315" marR="182315" marT="91158" marB="91158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Seven thousand one hundred and forty-three</a:t>
                      </a:r>
                    </a:p>
                  </a:txBody>
                  <a:tcPr marL="182315" marR="182315" marT="91158" marB="9115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8244771"/>
                  </a:ext>
                </a:extLst>
              </a:tr>
              <a:tr h="1291997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C</a:t>
                      </a:r>
                    </a:p>
                  </a:txBody>
                  <a:tcPr marL="182315" marR="182315" marT="91158" marB="91158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b="1" dirty="0">
                          <a:latin typeface="Century Gothic" panose="020B0502020202020204" pitchFamily="34" charset="0"/>
                        </a:rPr>
                        <a:t>7,134</a:t>
                      </a:r>
                    </a:p>
                  </a:txBody>
                  <a:tcPr marL="182315" marR="182315" marT="91158" marB="9115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1526839"/>
                  </a:ext>
                </a:extLst>
              </a:tr>
            </a:tbl>
          </a:graphicData>
        </a:graphic>
      </p:graphicFrame>
      <p:sp>
        <p:nvSpPr>
          <p:cNvPr id="166" name="TextBox 165">
            <a:extLst>
              <a:ext uri="{FF2B5EF4-FFF2-40B4-BE49-F238E27FC236}">
                <a16:creationId xmlns:a16="http://schemas.microsoft.com/office/drawing/2014/main" id="{9E5E6F4C-D801-4B8F-B665-ABC397B4AC94}"/>
              </a:ext>
            </a:extLst>
          </p:cNvPr>
          <p:cNvSpPr txBox="1">
            <a:spLocks noChangeAspect="1"/>
          </p:cNvSpPr>
          <p:nvPr/>
        </p:nvSpPr>
        <p:spPr>
          <a:xfrm>
            <a:off x="5273734" y="1305730"/>
            <a:ext cx="612000" cy="61200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1,000</a:t>
            </a:r>
            <a:endParaRPr lang="en-GB" sz="1100" b="1" dirty="0">
              <a:latin typeface="Century Gothic" panose="020B0502020202020204" pitchFamily="34" charset="0"/>
            </a:endParaRPr>
          </a:p>
        </p:txBody>
      </p:sp>
      <p:sp>
        <p:nvSpPr>
          <p:cNvPr id="167" name="TextBox 166">
            <a:extLst>
              <a:ext uri="{FF2B5EF4-FFF2-40B4-BE49-F238E27FC236}">
                <a16:creationId xmlns:a16="http://schemas.microsoft.com/office/drawing/2014/main" id="{32A490EA-73BD-42FF-80CE-A2D1117FB487}"/>
              </a:ext>
            </a:extLst>
          </p:cNvPr>
          <p:cNvSpPr txBox="1">
            <a:spLocks noChangeAspect="1"/>
          </p:cNvSpPr>
          <p:nvPr/>
        </p:nvSpPr>
        <p:spPr>
          <a:xfrm>
            <a:off x="6055456" y="1305730"/>
            <a:ext cx="612000" cy="61200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1,000</a:t>
            </a:r>
            <a:endParaRPr lang="en-GB" sz="1100" b="1" dirty="0">
              <a:latin typeface="Century Gothic" panose="020B0502020202020204" pitchFamily="34" charset="0"/>
            </a:endParaRPr>
          </a:p>
        </p:txBody>
      </p:sp>
      <p:sp>
        <p:nvSpPr>
          <p:cNvPr id="168" name="TextBox 167">
            <a:extLst>
              <a:ext uri="{FF2B5EF4-FFF2-40B4-BE49-F238E27FC236}">
                <a16:creationId xmlns:a16="http://schemas.microsoft.com/office/drawing/2014/main" id="{65A30F06-0FC6-4AA4-9422-E3DBE3DC68AF}"/>
              </a:ext>
            </a:extLst>
          </p:cNvPr>
          <p:cNvSpPr txBox="1">
            <a:spLocks noChangeAspect="1"/>
          </p:cNvSpPr>
          <p:nvPr/>
        </p:nvSpPr>
        <p:spPr>
          <a:xfrm>
            <a:off x="6837178" y="1305730"/>
            <a:ext cx="612000" cy="61200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b="1" dirty="0">
                <a:latin typeface="Century Gothic" panose="020B0502020202020204" pitchFamily="34" charset="0"/>
              </a:rPr>
              <a:t>1,000</a:t>
            </a:r>
            <a:endParaRPr lang="en-GB" sz="1100" b="1" dirty="0">
              <a:latin typeface="Century Gothic" panose="020B0502020202020204" pitchFamily="34" charset="0"/>
            </a:endParaRPr>
          </a:p>
        </p:txBody>
      </p:sp>
      <p:sp>
        <p:nvSpPr>
          <p:cNvPr id="187" name="TextBox 186">
            <a:extLst>
              <a:ext uri="{FF2B5EF4-FFF2-40B4-BE49-F238E27FC236}">
                <a16:creationId xmlns:a16="http://schemas.microsoft.com/office/drawing/2014/main" id="{367E8723-D003-4650-AC29-65603C6656D8}"/>
              </a:ext>
            </a:extLst>
          </p:cNvPr>
          <p:cNvSpPr txBox="1">
            <a:spLocks noChangeAspect="1"/>
          </p:cNvSpPr>
          <p:nvPr/>
        </p:nvSpPr>
        <p:spPr>
          <a:xfrm>
            <a:off x="7618899" y="1305730"/>
            <a:ext cx="612000" cy="61200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1,000</a:t>
            </a:r>
            <a:endParaRPr lang="en-GB" sz="1100" b="1" dirty="0">
              <a:latin typeface="Century Gothic" panose="020B0502020202020204" pitchFamily="34" charset="0"/>
            </a:endParaRPr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6D73A92B-36A2-4506-A594-11F500099A7F}"/>
              </a:ext>
            </a:extLst>
          </p:cNvPr>
          <p:cNvSpPr txBox="1">
            <a:spLocks noChangeAspect="1"/>
          </p:cNvSpPr>
          <p:nvPr/>
        </p:nvSpPr>
        <p:spPr>
          <a:xfrm>
            <a:off x="5273734" y="2620314"/>
            <a:ext cx="612000" cy="6120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</a:t>
            </a:r>
            <a:endParaRPr lang="en-GB" sz="2400" b="1" dirty="0">
              <a:latin typeface="Century Gothic" panose="020B0502020202020204" pitchFamily="34" charset="0"/>
            </a:endParaRPr>
          </a:p>
        </p:txBody>
      </p:sp>
      <p:sp>
        <p:nvSpPr>
          <p:cNvPr id="185" name="TextBox 184">
            <a:extLst>
              <a:ext uri="{FF2B5EF4-FFF2-40B4-BE49-F238E27FC236}">
                <a16:creationId xmlns:a16="http://schemas.microsoft.com/office/drawing/2014/main" id="{16348788-8527-44DA-A2E7-98F685FE9185}"/>
              </a:ext>
            </a:extLst>
          </p:cNvPr>
          <p:cNvSpPr txBox="1">
            <a:spLocks noChangeAspect="1"/>
          </p:cNvSpPr>
          <p:nvPr/>
        </p:nvSpPr>
        <p:spPr>
          <a:xfrm>
            <a:off x="5273734" y="1956607"/>
            <a:ext cx="612000" cy="611999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100</a:t>
            </a:r>
            <a:endParaRPr lang="en-GB" sz="1400" b="1" dirty="0">
              <a:latin typeface="Century Gothic" panose="020B0502020202020204" pitchFamily="34" charset="0"/>
            </a:endParaRPr>
          </a:p>
        </p:txBody>
      </p:sp>
      <p:sp>
        <p:nvSpPr>
          <p:cNvPr id="186" name="TextBox 185">
            <a:extLst>
              <a:ext uri="{FF2B5EF4-FFF2-40B4-BE49-F238E27FC236}">
                <a16:creationId xmlns:a16="http://schemas.microsoft.com/office/drawing/2014/main" id="{875CA227-C837-4CD1-BB36-81EB426297B5}"/>
              </a:ext>
            </a:extLst>
          </p:cNvPr>
          <p:cNvSpPr txBox="1">
            <a:spLocks noChangeAspect="1"/>
          </p:cNvSpPr>
          <p:nvPr/>
        </p:nvSpPr>
        <p:spPr>
          <a:xfrm>
            <a:off x="6055456" y="2620857"/>
            <a:ext cx="612000" cy="611999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10</a:t>
            </a:r>
            <a:endParaRPr lang="en-GB" sz="2400" b="1" dirty="0">
              <a:latin typeface="Century Gothic" panose="020B0502020202020204" pitchFamily="34" charset="0"/>
            </a:endParaRPr>
          </a:p>
        </p:txBody>
      </p:sp>
      <p:sp>
        <p:nvSpPr>
          <p:cNvPr id="188" name="TextBox 187">
            <a:extLst>
              <a:ext uri="{FF2B5EF4-FFF2-40B4-BE49-F238E27FC236}">
                <a16:creationId xmlns:a16="http://schemas.microsoft.com/office/drawing/2014/main" id="{D75483E9-D869-4FAB-B0FC-2318D24EE114}"/>
              </a:ext>
            </a:extLst>
          </p:cNvPr>
          <p:cNvSpPr txBox="1">
            <a:spLocks noChangeAspect="1"/>
          </p:cNvSpPr>
          <p:nvPr/>
        </p:nvSpPr>
        <p:spPr>
          <a:xfrm>
            <a:off x="6055456" y="1956607"/>
            <a:ext cx="612000" cy="611999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10</a:t>
            </a:r>
            <a:endParaRPr lang="en-GB" sz="2400" b="1" dirty="0">
              <a:latin typeface="Century Gothic" panose="020B0502020202020204" pitchFamily="34" charset="0"/>
            </a:endParaRPr>
          </a:p>
        </p:txBody>
      </p:sp>
      <p:sp>
        <p:nvSpPr>
          <p:cNvPr id="189" name="TextBox 188">
            <a:extLst>
              <a:ext uri="{FF2B5EF4-FFF2-40B4-BE49-F238E27FC236}">
                <a16:creationId xmlns:a16="http://schemas.microsoft.com/office/drawing/2014/main" id="{F5E68A70-0338-417E-839B-C1B555799413}"/>
              </a:ext>
            </a:extLst>
          </p:cNvPr>
          <p:cNvSpPr txBox="1">
            <a:spLocks noChangeAspect="1"/>
          </p:cNvSpPr>
          <p:nvPr/>
        </p:nvSpPr>
        <p:spPr>
          <a:xfrm>
            <a:off x="6837178" y="1956607"/>
            <a:ext cx="612000" cy="611999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10</a:t>
            </a:r>
            <a:endParaRPr lang="en-GB" sz="2400" b="1" dirty="0">
              <a:latin typeface="Century Gothic" panose="020B0502020202020204" pitchFamily="34" charset="0"/>
            </a:endParaRPr>
          </a:p>
        </p:txBody>
      </p:sp>
      <p:sp>
        <p:nvSpPr>
          <p:cNvPr id="190" name="TextBox 189">
            <a:extLst>
              <a:ext uri="{FF2B5EF4-FFF2-40B4-BE49-F238E27FC236}">
                <a16:creationId xmlns:a16="http://schemas.microsoft.com/office/drawing/2014/main" id="{B26B1AC7-8618-4F72-B857-6BDADD7DDF8D}"/>
              </a:ext>
            </a:extLst>
          </p:cNvPr>
          <p:cNvSpPr txBox="1">
            <a:spLocks noChangeAspect="1"/>
          </p:cNvSpPr>
          <p:nvPr/>
        </p:nvSpPr>
        <p:spPr>
          <a:xfrm>
            <a:off x="7618899" y="1956607"/>
            <a:ext cx="612000" cy="611999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10</a:t>
            </a:r>
            <a:endParaRPr lang="en-GB" sz="24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92225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Match the calculation to the correct answer.</a:t>
            </a:r>
          </a:p>
        </p:txBody>
      </p:sp>
      <p:pic>
        <p:nvPicPr>
          <p:cNvPr id="32" name="Picture 31" descr="A close up of a sign&#10;&#10;Description generated with high confidence">
            <a:extLst>
              <a:ext uri="{FF2B5EF4-FFF2-40B4-BE49-F238E27FC236}">
                <a16:creationId xmlns:a16="http://schemas.microsoft.com/office/drawing/2014/main" id="{B18F5605-D1EC-418A-943F-CD32C6674C8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40" name="TextBox 8">
            <a:extLst>
              <a:ext uri="{FF2B5EF4-FFF2-40B4-BE49-F238E27FC236}">
                <a16:creationId xmlns:a16="http://schemas.microsoft.com/office/drawing/2014/main" id="{DA58C5E8-0FEE-4620-A581-FCF7EE474A90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358302A0-4D78-424A-9890-159099F5D7FC}"/>
              </a:ext>
            </a:extLst>
          </p:cNvPr>
          <p:cNvCxnSpPr>
            <a:cxnSpLocks/>
          </p:cNvCxnSpPr>
          <p:nvPr/>
        </p:nvCxnSpPr>
        <p:spPr>
          <a:xfrm>
            <a:off x="3633054" y="3539362"/>
            <a:ext cx="164068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4EC77ACC-CB40-4123-9DE9-AD0E95B0A97C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899454" y="2522279"/>
          <a:ext cx="2733600" cy="1640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6720">
                  <a:extLst>
                    <a:ext uri="{9D8B030D-6E8A-4147-A177-3AD203B41FA5}">
                      <a16:colId xmlns:a16="http://schemas.microsoft.com/office/drawing/2014/main" val="3445209635"/>
                    </a:ext>
                  </a:extLst>
                </a:gridCol>
                <a:gridCol w="546720">
                  <a:extLst>
                    <a:ext uri="{9D8B030D-6E8A-4147-A177-3AD203B41FA5}">
                      <a16:colId xmlns:a16="http://schemas.microsoft.com/office/drawing/2014/main" val="85543246"/>
                    </a:ext>
                  </a:extLst>
                </a:gridCol>
                <a:gridCol w="546720">
                  <a:extLst>
                    <a:ext uri="{9D8B030D-6E8A-4147-A177-3AD203B41FA5}">
                      <a16:colId xmlns:a16="http://schemas.microsoft.com/office/drawing/2014/main" val="1534360540"/>
                    </a:ext>
                  </a:extLst>
                </a:gridCol>
                <a:gridCol w="546720">
                  <a:extLst>
                    <a:ext uri="{9D8B030D-6E8A-4147-A177-3AD203B41FA5}">
                      <a16:colId xmlns:a16="http://schemas.microsoft.com/office/drawing/2014/main" val="1539448882"/>
                    </a:ext>
                  </a:extLst>
                </a:gridCol>
                <a:gridCol w="546720">
                  <a:extLst>
                    <a:ext uri="{9D8B030D-6E8A-4147-A177-3AD203B41FA5}">
                      <a16:colId xmlns:a16="http://schemas.microsoft.com/office/drawing/2014/main" val="2780338946"/>
                    </a:ext>
                  </a:extLst>
                </a:gridCol>
              </a:tblGrid>
              <a:tr h="546720">
                <a:tc>
                  <a:txBody>
                    <a:bodyPr/>
                    <a:lstStyle/>
                    <a:p>
                      <a:pPr algn="ctr"/>
                      <a:endParaRPr lang="en-GB" sz="22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38866" marR="138866" marT="69433" marB="69433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138866" marR="138866" marT="69433" marB="69433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138866" marR="138866" marT="69433" marB="69433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marL="138866" marR="138866" marT="69433" marB="69433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138866" marR="138866" marT="69433" marB="69433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6858051"/>
                  </a:ext>
                </a:extLst>
              </a:tr>
              <a:tr h="546720"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marL="138866" marR="138866" marT="69433" marB="69433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138866" marR="138866" marT="69433" marB="69433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138866" marR="138866" marT="69433" marB="69433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138866" marR="138866" marT="69433" marB="69433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138866" marR="138866" marT="69433" marB="69433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9463373"/>
                  </a:ext>
                </a:extLst>
              </a:tr>
              <a:tr h="546720">
                <a:tc>
                  <a:txBody>
                    <a:bodyPr/>
                    <a:lstStyle/>
                    <a:p>
                      <a:pPr algn="ctr"/>
                      <a:endParaRPr lang="en-GB" sz="22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38866" marR="138866" marT="69433" marB="69433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38866" marR="138866" marT="69433" marB="69433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38866" marR="138866" marT="69433" marB="69433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38866" marR="138866" marT="69433" marB="69433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38866" marR="138866" marT="69433" marB="69433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0796636"/>
                  </a:ext>
                </a:extLst>
              </a:tr>
            </a:tbl>
          </a:graphicData>
        </a:graphic>
      </p:graphicFrame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097B6D44-8A7B-4801-A403-EF0F3122F2B3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4410985" y="1275672"/>
          <a:ext cx="3928973" cy="459543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03653">
                  <a:extLst>
                    <a:ext uri="{9D8B030D-6E8A-4147-A177-3AD203B41FA5}">
                      <a16:colId xmlns:a16="http://schemas.microsoft.com/office/drawing/2014/main" val="1097636111"/>
                    </a:ext>
                  </a:extLst>
                </a:gridCol>
                <a:gridCol w="3125320">
                  <a:extLst>
                    <a:ext uri="{9D8B030D-6E8A-4147-A177-3AD203B41FA5}">
                      <a16:colId xmlns:a16="http://schemas.microsoft.com/office/drawing/2014/main" val="3115512525"/>
                    </a:ext>
                  </a:extLst>
                </a:gridCol>
              </a:tblGrid>
              <a:tr h="201143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Century Gothic" panose="020B0502020202020204" pitchFamily="34" charset="0"/>
                        </a:rPr>
                        <a:t>A</a:t>
                      </a:r>
                    </a:p>
                  </a:txBody>
                  <a:tcPr marL="182315" marR="182315" marT="91158" marB="91158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3600" b="1" dirty="0"/>
                    </a:p>
                  </a:txBody>
                  <a:tcPr marL="182315" marR="182315" marT="91158" marB="911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2400930"/>
                  </a:ext>
                </a:extLst>
              </a:tr>
              <a:tr h="1291997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B</a:t>
                      </a:r>
                    </a:p>
                  </a:txBody>
                  <a:tcPr marL="182315" marR="182315" marT="91158" marB="91158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Seven thousand one hundred and forty-three</a:t>
                      </a:r>
                    </a:p>
                  </a:txBody>
                  <a:tcPr marL="182315" marR="182315" marT="91158" marB="9115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8244771"/>
                  </a:ext>
                </a:extLst>
              </a:tr>
              <a:tr h="1291997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Century Gothic" panose="020B0502020202020204" pitchFamily="34" charset="0"/>
                        </a:rPr>
                        <a:t>C</a:t>
                      </a:r>
                    </a:p>
                  </a:txBody>
                  <a:tcPr marL="182315" marR="182315" marT="91158" marB="91158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b="1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Century Gothic" panose="020B0502020202020204" pitchFamily="34" charset="0"/>
                        </a:rPr>
                        <a:t>7,134</a:t>
                      </a:r>
                    </a:p>
                  </a:txBody>
                  <a:tcPr marL="182315" marR="182315" marT="91158" marB="9115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1526839"/>
                  </a:ext>
                </a:extLst>
              </a:tr>
            </a:tbl>
          </a:graphicData>
        </a:graphic>
      </p:graphicFrame>
      <p:sp>
        <p:nvSpPr>
          <p:cNvPr id="23" name="TextBox 22">
            <a:extLst>
              <a:ext uri="{FF2B5EF4-FFF2-40B4-BE49-F238E27FC236}">
                <a16:creationId xmlns:a16="http://schemas.microsoft.com/office/drawing/2014/main" id="{450B1F47-9D3F-4FAD-B02B-1011DB71154A}"/>
              </a:ext>
            </a:extLst>
          </p:cNvPr>
          <p:cNvSpPr txBox="1">
            <a:spLocks noChangeAspect="1"/>
          </p:cNvSpPr>
          <p:nvPr/>
        </p:nvSpPr>
        <p:spPr>
          <a:xfrm>
            <a:off x="5273734" y="1305730"/>
            <a:ext cx="612000" cy="612000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1,000</a:t>
            </a:r>
            <a:endParaRPr lang="en-GB" sz="1100" b="1" dirty="0">
              <a:latin typeface="Century Gothic" panose="020B050202020202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425E9D2-CD6E-4C3C-9CCC-2878061FCED6}"/>
              </a:ext>
            </a:extLst>
          </p:cNvPr>
          <p:cNvSpPr txBox="1">
            <a:spLocks noChangeAspect="1"/>
          </p:cNvSpPr>
          <p:nvPr/>
        </p:nvSpPr>
        <p:spPr>
          <a:xfrm>
            <a:off x="6055456" y="1305730"/>
            <a:ext cx="612000" cy="612000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1,000</a:t>
            </a:r>
            <a:endParaRPr lang="en-GB" sz="1100" b="1" dirty="0">
              <a:latin typeface="Century Gothic" panose="020B050202020202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3C8576A-3427-4795-9096-D602DAA27A9A}"/>
              </a:ext>
            </a:extLst>
          </p:cNvPr>
          <p:cNvSpPr txBox="1">
            <a:spLocks noChangeAspect="1"/>
          </p:cNvSpPr>
          <p:nvPr/>
        </p:nvSpPr>
        <p:spPr>
          <a:xfrm>
            <a:off x="6837178" y="1305730"/>
            <a:ext cx="612000" cy="612000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b="1" dirty="0">
                <a:latin typeface="Century Gothic" panose="020B0502020202020204" pitchFamily="34" charset="0"/>
              </a:rPr>
              <a:t>1,000</a:t>
            </a:r>
            <a:endParaRPr lang="en-GB" sz="1100" b="1" dirty="0">
              <a:latin typeface="Century Gothic" panose="020B0502020202020204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6688EAC-8E67-4828-A167-B06FA880B2A3}"/>
              </a:ext>
            </a:extLst>
          </p:cNvPr>
          <p:cNvSpPr txBox="1">
            <a:spLocks noChangeAspect="1"/>
          </p:cNvSpPr>
          <p:nvPr/>
        </p:nvSpPr>
        <p:spPr>
          <a:xfrm>
            <a:off x="7618899" y="1305730"/>
            <a:ext cx="612000" cy="612000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1,000</a:t>
            </a:r>
            <a:endParaRPr lang="en-GB" sz="1100" b="1" dirty="0">
              <a:latin typeface="Century Gothic" panose="020B050202020202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484F464-216F-4865-9206-5813000A31B4}"/>
              </a:ext>
            </a:extLst>
          </p:cNvPr>
          <p:cNvSpPr txBox="1">
            <a:spLocks noChangeAspect="1"/>
          </p:cNvSpPr>
          <p:nvPr/>
        </p:nvSpPr>
        <p:spPr>
          <a:xfrm>
            <a:off x="5273734" y="2620314"/>
            <a:ext cx="612000" cy="612000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</a:t>
            </a:r>
            <a:endParaRPr lang="en-GB" sz="2400" b="1" dirty="0">
              <a:latin typeface="Century Gothic" panose="020B050202020202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E55BF39-3104-4722-B85A-0DB21F7CDDB8}"/>
              </a:ext>
            </a:extLst>
          </p:cNvPr>
          <p:cNvSpPr txBox="1">
            <a:spLocks noChangeAspect="1"/>
          </p:cNvSpPr>
          <p:nvPr/>
        </p:nvSpPr>
        <p:spPr>
          <a:xfrm>
            <a:off x="5273734" y="1956607"/>
            <a:ext cx="612000" cy="611999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100</a:t>
            </a:r>
            <a:endParaRPr lang="en-GB" sz="1400" b="1" dirty="0">
              <a:latin typeface="Century Gothic" panose="020B050202020202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41D81474-6271-4E72-ADB3-2E0C5DCBC0DA}"/>
              </a:ext>
            </a:extLst>
          </p:cNvPr>
          <p:cNvSpPr txBox="1">
            <a:spLocks noChangeAspect="1"/>
          </p:cNvSpPr>
          <p:nvPr/>
        </p:nvSpPr>
        <p:spPr>
          <a:xfrm>
            <a:off x="6055456" y="2620857"/>
            <a:ext cx="612000" cy="611999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10</a:t>
            </a:r>
            <a:endParaRPr lang="en-GB" sz="2400" b="1" dirty="0">
              <a:latin typeface="Century Gothic" panose="020B0502020202020204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EC430A38-532D-40B3-8381-02D916B2C2ED}"/>
              </a:ext>
            </a:extLst>
          </p:cNvPr>
          <p:cNvSpPr txBox="1">
            <a:spLocks noChangeAspect="1"/>
          </p:cNvSpPr>
          <p:nvPr/>
        </p:nvSpPr>
        <p:spPr>
          <a:xfrm>
            <a:off x="6055456" y="1956607"/>
            <a:ext cx="612000" cy="611999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10</a:t>
            </a:r>
            <a:endParaRPr lang="en-GB" sz="2400" b="1" dirty="0">
              <a:latin typeface="Century Gothic" panose="020B0502020202020204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6481AD96-FC34-4DAC-B04C-48109D5AFD77}"/>
              </a:ext>
            </a:extLst>
          </p:cNvPr>
          <p:cNvSpPr txBox="1">
            <a:spLocks noChangeAspect="1"/>
          </p:cNvSpPr>
          <p:nvPr/>
        </p:nvSpPr>
        <p:spPr>
          <a:xfrm>
            <a:off x="6837178" y="1956607"/>
            <a:ext cx="612000" cy="611999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10</a:t>
            </a:r>
            <a:endParaRPr lang="en-GB" sz="2400" b="1" dirty="0">
              <a:latin typeface="Century Gothic" panose="020B0502020202020204" pitchFamily="34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6069A12D-065A-492B-81E8-BF84535D7797}"/>
              </a:ext>
            </a:extLst>
          </p:cNvPr>
          <p:cNvSpPr txBox="1">
            <a:spLocks noChangeAspect="1"/>
          </p:cNvSpPr>
          <p:nvPr/>
        </p:nvSpPr>
        <p:spPr>
          <a:xfrm>
            <a:off x="7618899" y="1956607"/>
            <a:ext cx="612000" cy="611999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10</a:t>
            </a:r>
            <a:endParaRPr lang="en-GB" sz="24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68239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2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What number is missing from the calculation?</a:t>
            </a:r>
          </a:p>
          <a:p>
            <a:endParaRPr lang="en-GB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rgbClr val="E7E6E6">
                  <a:lumMod val="25000"/>
                </a:srgb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9" name="Picture 8" descr="A close up of a sign&#10;&#10;Description generated with high confidence">
            <a:extLst>
              <a:ext uri="{FF2B5EF4-FFF2-40B4-BE49-F238E27FC236}">
                <a16:creationId xmlns:a16="http://schemas.microsoft.com/office/drawing/2014/main" id="{660B76AD-65C2-4CC4-B53B-491BFBFD673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0" name="TextBox 8">
            <a:extLst>
              <a:ext uri="{FF2B5EF4-FFF2-40B4-BE49-F238E27FC236}">
                <a16:creationId xmlns:a16="http://schemas.microsoft.com/office/drawing/2014/main" id="{F252DB9C-2F82-43A8-9AB6-4E5083C7EDC1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40ED21EE-1B73-4B84-B658-65D6A0D6EB2E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570198" y="2099927"/>
          <a:ext cx="4003604" cy="32028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00721">
                  <a:extLst>
                    <a:ext uri="{9D8B030D-6E8A-4147-A177-3AD203B41FA5}">
                      <a16:colId xmlns:a16="http://schemas.microsoft.com/office/drawing/2014/main" val="3445209635"/>
                    </a:ext>
                  </a:extLst>
                </a:gridCol>
                <a:gridCol w="800721">
                  <a:extLst>
                    <a:ext uri="{9D8B030D-6E8A-4147-A177-3AD203B41FA5}">
                      <a16:colId xmlns:a16="http://schemas.microsoft.com/office/drawing/2014/main" val="85543246"/>
                    </a:ext>
                  </a:extLst>
                </a:gridCol>
                <a:gridCol w="800721">
                  <a:extLst>
                    <a:ext uri="{9D8B030D-6E8A-4147-A177-3AD203B41FA5}">
                      <a16:colId xmlns:a16="http://schemas.microsoft.com/office/drawing/2014/main" val="1534360540"/>
                    </a:ext>
                  </a:extLst>
                </a:gridCol>
                <a:gridCol w="800378">
                  <a:extLst>
                    <a:ext uri="{9D8B030D-6E8A-4147-A177-3AD203B41FA5}">
                      <a16:colId xmlns:a16="http://schemas.microsoft.com/office/drawing/2014/main" val="1539448882"/>
                    </a:ext>
                  </a:extLst>
                </a:gridCol>
                <a:gridCol w="801063">
                  <a:extLst>
                    <a:ext uri="{9D8B030D-6E8A-4147-A177-3AD203B41FA5}">
                      <a16:colId xmlns:a16="http://schemas.microsoft.com/office/drawing/2014/main" val="2780338946"/>
                    </a:ext>
                  </a:extLst>
                </a:gridCol>
              </a:tblGrid>
              <a:tr h="800721"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6858051"/>
                  </a:ext>
                </a:extLst>
              </a:tr>
              <a:tr h="800721"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9463373"/>
                  </a:ext>
                </a:extLst>
              </a:tr>
              <a:tr h="800721">
                <a:tc>
                  <a:txBody>
                    <a:bodyPr/>
                    <a:lstStyle/>
                    <a:p>
                      <a:pPr algn="ctr"/>
                      <a:endParaRPr lang="en-GB" sz="32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0796636"/>
                  </a:ext>
                </a:extLst>
              </a:tr>
              <a:tr h="800721">
                <a:tc>
                  <a:txBody>
                    <a:bodyPr/>
                    <a:lstStyle/>
                    <a:p>
                      <a:pPr algn="ctr"/>
                      <a:endParaRPr lang="en-GB" sz="32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7625262"/>
                  </a:ext>
                </a:extLst>
              </a:tr>
            </a:tbl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3CC71210-5A89-4D1C-AFEC-8CFAB67B111B}"/>
              </a:ext>
            </a:extLst>
          </p:cNvPr>
          <p:cNvSpPr>
            <a:spLocks noChangeAspect="1"/>
          </p:cNvSpPr>
          <p:nvPr/>
        </p:nvSpPr>
        <p:spPr>
          <a:xfrm>
            <a:off x="5029200" y="2159000"/>
            <a:ext cx="684000" cy="6840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D65282C-5DE6-4071-BCC2-3C17B3CB8C69}"/>
              </a:ext>
            </a:extLst>
          </p:cNvPr>
          <p:cNvSpPr txBox="1"/>
          <p:nvPr/>
        </p:nvSpPr>
        <p:spPr>
          <a:xfrm>
            <a:off x="4392095" y="4567968"/>
            <a:ext cx="7133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latin typeface="Century Gothic" panose="020B0502020202020204" pitchFamily="34" charset="0"/>
              </a:rPr>
              <a:t>1</a:t>
            </a:r>
            <a:endParaRPr lang="en-GB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48812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2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What number is missing from the calculation?</a:t>
            </a:r>
          </a:p>
          <a:p>
            <a:endParaRPr lang="en-GB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rgbClr val="E7E6E6">
                  <a:lumMod val="25000"/>
                </a:srgb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9" name="Picture 8" descr="A close up of a sign&#10;&#10;Description generated with high confidence">
            <a:extLst>
              <a:ext uri="{FF2B5EF4-FFF2-40B4-BE49-F238E27FC236}">
                <a16:creationId xmlns:a16="http://schemas.microsoft.com/office/drawing/2014/main" id="{660B76AD-65C2-4CC4-B53B-491BFBFD673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0" name="TextBox 8">
            <a:extLst>
              <a:ext uri="{FF2B5EF4-FFF2-40B4-BE49-F238E27FC236}">
                <a16:creationId xmlns:a16="http://schemas.microsoft.com/office/drawing/2014/main" id="{F252DB9C-2F82-43A8-9AB6-4E5083C7EDC1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63AA0BE9-6BBE-4A38-A30E-C907740B31D6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570198" y="2099927"/>
          <a:ext cx="4003604" cy="32028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00721">
                  <a:extLst>
                    <a:ext uri="{9D8B030D-6E8A-4147-A177-3AD203B41FA5}">
                      <a16:colId xmlns:a16="http://schemas.microsoft.com/office/drawing/2014/main" val="3445209635"/>
                    </a:ext>
                  </a:extLst>
                </a:gridCol>
                <a:gridCol w="800721">
                  <a:extLst>
                    <a:ext uri="{9D8B030D-6E8A-4147-A177-3AD203B41FA5}">
                      <a16:colId xmlns:a16="http://schemas.microsoft.com/office/drawing/2014/main" val="85543246"/>
                    </a:ext>
                  </a:extLst>
                </a:gridCol>
                <a:gridCol w="800721">
                  <a:extLst>
                    <a:ext uri="{9D8B030D-6E8A-4147-A177-3AD203B41FA5}">
                      <a16:colId xmlns:a16="http://schemas.microsoft.com/office/drawing/2014/main" val="1534360540"/>
                    </a:ext>
                  </a:extLst>
                </a:gridCol>
                <a:gridCol w="800378">
                  <a:extLst>
                    <a:ext uri="{9D8B030D-6E8A-4147-A177-3AD203B41FA5}">
                      <a16:colId xmlns:a16="http://schemas.microsoft.com/office/drawing/2014/main" val="1539448882"/>
                    </a:ext>
                  </a:extLst>
                </a:gridCol>
                <a:gridCol w="801063">
                  <a:extLst>
                    <a:ext uri="{9D8B030D-6E8A-4147-A177-3AD203B41FA5}">
                      <a16:colId xmlns:a16="http://schemas.microsoft.com/office/drawing/2014/main" val="2780338946"/>
                    </a:ext>
                  </a:extLst>
                </a:gridCol>
              </a:tblGrid>
              <a:tr h="800721"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6858051"/>
                  </a:ext>
                </a:extLst>
              </a:tr>
              <a:tr h="800721"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9463373"/>
                  </a:ext>
                </a:extLst>
              </a:tr>
              <a:tr h="800721">
                <a:tc>
                  <a:txBody>
                    <a:bodyPr/>
                    <a:lstStyle/>
                    <a:p>
                      <a:pPr algn="ctr"/>
                      <a:endParaRPr lang="en-GB" sz="32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0796636"/>
                  </a:ext>
                </a:extLst>
              </a:tr>
              <a:tr h="800721">
                <a:tc>
                  <a:txBody>
                    <a:bodyPr/>
                    <a:lstStyle/>
                    <a:p>
                      <a:pPr algn="ctr"/>
                      <a:endParaRPr lang="en-GB" sz="32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7625262"/>
                  </a:ext>
                </a:extLst>
              </a:tr>
            </a:tbl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C506D9C9-44BE-4262-BC44-7A235F02BD23}"/>
              </a:ext>
            </a:extLst>
          </p:cNvPr>
          <p:cNvSpPr>
            <a:spLocks noChangeAspect="1"/>
          </p:cNvSpPr>
          <p:nvPr/>
        </p:nvSpPr>
        <p:spPr>
          <a:xfrm>
            <a:off x="5029200" y="2159000"/>
            <a:ext cx="684000" cy="6840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5E73BCF-E3A3-4B55-9782-FA5B37E9F181}"/>
              </a:ext>
            </a:extLst>
          </p:cNvPr>
          <p:cNvSpPr txBox="1"/>
          <p:nvPr/>
        </p:nvSpPr>
        <p:spPr>
          <a:xfrm>
            <a:off x="4392095" y="4567968"/>
            <a:ext cx="7133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latin typeface="Century Gothic" panose="020B0502020202020204" pitchFamily="34" charset="0"/>
              </a:rPr>
              <a:t>1</a:t>
            </a:r>
            <a:endParaRPr lang="en-GB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93141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3</a:t>
            </a:r>
          </a:p>
          <a:p>
            <a:pPr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Complete the calculation.</a:t>
            </a:r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rgbClr val="E7E6E6">
                  <a:lumMod val="25000"/>
                </a:srgb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9" name="Picture 8" descr="A close up of a sign&#10;&#10;Description generated with high confidence">
            <a:extLst>
              <a:ext uri="{FF2B5EF4-FFF2-40B4-BE49-F238E27FC236}">
                <a16:creationId xmlns:a16="http://schemas.microsoft.com/office/drawing/2014/main" id="{F8CC9D4B-E07E-445A-A1B6-62A0A99D0DD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0" name="TextBox 8">
            <a:extLst>
              <a:ext uri="{FF2B5EF4-FFF2-40B4-BE49-F238E27FC236}">
                <a16:creationId xmlns:a16="http://schemas.microsoft.com/office/drawing/2014/main" id="{0587E959-1FF4-45E3-B4DD-49D46645E10D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6E82CB3E-03D4-48A7-9180-57A38E5145DF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570198" y="2099927"/>
          <a:ext cx="4003604" cy="32028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00721">
                  <a:extLst>
                    <a:ext uri="{9D8B030D-6E8A-4147-A177-3AD203B41FA5}">
                      <a16:colId xmlns:a16="http://schemas.microsoft.com/office/drawing/2014/main" val="3445209635"/>
                    </a:ext>
                  </a:extLst>
                </a:gridCol>
                <a:gridCol w="800721">
                  <a:extLst>
                    <a:ext uri="{9D8B030D-6E8A-4147-A177-3AD203B41FA5}">
                      <a16:colId xmlns:a16="http://schemas.microsoft.com/office/drawing/2014/main" val="85543246"/>
                    </a:ext>
                  </a:extLst>
                </a:gridCol>
                <a:gridCol w="800721">
                  <a:extLst>
                    <a:ext uri="{9D8B030D-6E8A-4147-A177-3AD203B41FA5}">
                      <a16:colId xmlns:a16="http://schemas.microsoft.com/office/drawing/2014/main" val="1534360540"/>
                    </a:ext>
                  </a:extLst>
                </a:gridCol>
                <a:gridCol w="800378">
                  <a:extLst>
                    <a:ext uri="{9D8B030D-6E8A-4147-A177-3AD203B41FA5}">
                      <a16:colId xmlns:a16="http://schemas.microsoft.com/office/drawing/2014/main" val="1539448882"/>
                    </a:ext>
                  </a:extLst>
                </a:gridCol>
                <a:gridCol w="801063">
                  <a:extLst>
                    <a:ext uri="{9D8B030D-6E8A-4147-A177-3AD203B41FA5}">
                      <a16:colId xmlns:a16="http://schemas.microsoft.com/office/drawing/2014/main" val="2780338946"/>
                    </a:ext>
                  </a:extLst>
                </a:gridCol>
              </a:tblGrid>
              <a:tr h="800721"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6858051"/>
                  </a:ext>
                </a:extLst>
              </a:tr>
              <a:tr h="800721"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9463373"/>
                  </a:ext>
                </a:extLst>
              </a:tr>
              <a:tr h="800721">
                <a:tc>
                  <a:txBody>
                    <a:bodyPr/>
                    <a:lstStyle/>
                    <a:p>
                      <a:pPr algn="ctr"/>
                      <a:endParaRPr lang="en-GB" sz="32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0796636"/>
                  </a:ext>
                </a:extLst>
              </a:tr>
              <a:tr h="800721">
                <a:tc>
                  <a:txBody>
                    <a:bodyPr/>
                    <a:lstStyle/>
                    <a:p>
                      <a:pPr algn="ctr"/>
                      <a:endParaRPr lang="en-GB" sz="32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39089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112716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3</a:t>
            </a:r>
          </a:p>
          <a:p>
            <a:pPr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Complete the calculation.</a:t>
            </a:r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rgbClr val="E7E6E6">
                  <a:lumMod val="25000"/>
                </a:srgb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9" name="Picture 8" descr="A close up of a sign&#10;&#10;Description generated with high confidence">
            <a:extLst>
              <a:ext uri="{FF2B5EF4-FFF2-40B4-BE49-F238E27FC236}">
                <a16:creationId xmlns:a16="http://schemas.microsoft.com/office/drawing/2014/main" id="{F8CC9D4B-E07E-445A-A1B6-62A0A99D0DD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0" name="TextBox 8">
            <a:extLst>
              <a:ext uri="{FF2B5EF4-FFF2-40B4-BE49-F238E27FC236}">
                <a16:creationId xmlns:a16="http://schemas.microsoft.com/office/drawing/2014/main" id="{0587E959-1FF4-45E3-B4DD-49D46645E10D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988AAA39-9AD9-4BB8-AA48-FCB140C343BD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570198" y="2099927"/>
          <a:ext cx="4003604" cy="32028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00721">
                  <a:extLst>
                    <a:ext uri="{9D8B030D-6E8A-4147-A177-3AD203B41FA5}">
                      <a16:colId xmlns:a16="http://schemas.microsoft.com/office/drawing/2014/main" val="3445209635"/>
                    </a:ext>
                  </a:extLst>
                </a:gridCol>
                <a:gridCol w="800721">
                  <a:extLst>
                    <a:ext uri="{9D8B030D-6E8A-4147-A177-3AD203B41FA5}">
                      <a16:colId xmlns:a16="http://schemas.microsoft.com/office/drawing/2014/main" val="85543246"/>
                    </a:ext>
                  </a:extLst>
                </a:gridCol>
                <a:gridCol w="800721">
                  <a:extLst>
                    <a:ext uri="{9D8B030D-6E8A-4147-A177-3AD203B41FA5}">
                      <a16:colId xmlns:a16="http://schemas.microsoft.com/office/drawing/2014/main" val="1534360540"/>
                    </a:ext>
                  </a:extLst>
                </a:gridCol>
                <a:gridCol w="800378">
                  <a:extLst>
                    <a:ext uri="{9D8B030D-6E8A-4147-A177-3AD203B41FA5}">
                      <a16:colId xmlns:a16="http://schemas.microsoft.com/office/drawing/2014/main" val="1539448882"/>
                    </a:ext>
                  </a:extLst>
                </a:gridCol>
                <a:gridCol w="801063">
                  <a:extLst>
                    <a:ext uri="{9D8B030D-6E8A-4147-A177-3AD203B41FA5}">
                      <a16:colId xmlns:a16="http://schemas.microsoft.com/office/drawing/2014/main" val="2780338946"/>
                    </a:ext>
                  </a:extLst>
                </a:gridCol>
              </a:tblGrid>
              <a:tr h="800721"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6858051"/>
                  </a:ext>
                </a:extLst>
              </a:tr>
              <a:tr h="800721"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9463373"/>
                  </a:ext>
                </a:extLst>
              </a:tr>
              <a:tr h="800721">
                <a:tc>
                  <a:txBody>
                    <a:bodyPr/>
                    <a:lstStyle/>
                    <a:p>
                      <a:pPr algn="ctr"/>
                      <a:endParaRPr lang="en-GB" sz="32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0796636"/>
                  </a:ext>
                </a:extLst>
              </a:tr>
              <a:tr h="800721">
                <a:tc>
                  <a:txBody>
                    <a:bodyPr/>
                    <a:lstStyle/>
                    <a:p>
                      <a:pPr algn="ctr"/>
                      <a:endParaRPr lang="en-GB" sz="32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3908906"/>
                  </a:ext>
                </a:extLst>
              </a:tr>
            </a:tbl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D5A26AA8-AF2E-4E86-AB74-0268A4F6F011}"/>
              </a:ext>
            </a:extLst>
          </p:cNvPr>
          <p:cNvSpPr txBox="1"/>
          <p:nvPr/>
        </p:nvSpPr>
        <p:spPr>
          <a:xfrm>
            <a:off x="5204895" y="4512310"/>
            <a:ext cx="7133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1</a:t>
            </a:r>
            <a:endParaRPr lang="en-GB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50447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2CC0C36368B3E43AA8704CB173414C6" ma:contentTypeVersion="10" ma:contentTypeDescription="Create a new document." ma:contentTypeScope="" ma:versionID="b6ec2e0150afea7d5776644d08e447da">
  <xsd:schema xmlns:xsd="http://www.w3.org/2001/XMLSchema" xmlns:xs="http://www.w3.org/2001/XMLSchema" xmlns:p="http://schemas.microsoft.com/office/2006/metadata/properties" xmlns:ns2="810dadb4-62c1-4fd3-aef3-0db6a8571ffe" targetNamespace="http://schemas.microsoft.com/office/2006/metadata/properties" ma:root="true" ma:fieldsID="98d808a8b07e59fd4b86833a1874b376" ns2:_="">
    <xsd:import namespace="810dadb4-62c1-4fd3-aef3-0db6a8571ff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0dadb4-62c1-4fd3-aef3-0db6a8571ff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7A6967B-8BE2-49A0-B9B2-D3CE8AF6FADB}"/>
</file>

<file path=customXml/itemProps2.xml><?xml version="1.0" encoding="utf-8"?>
<ds:datastoreItem xmlns:ds="http://schemas.openxmlformats.org/officeDocument/2006/customXml" ds:itemID="{99381E0D-D3E5-4A5D-8B26-289937932E5E}"/>
</file>

<file path=customXml/itemProps3.xml><?xml version="1.0" encoding="utf-8"?>
<ds:datastoreItem xmlns:ds="http://schemas.openxmlformats.org/officeDocument/2006/customXml" ds:itemID="{9526A600-3E6E-4A01-B327-10AF6BF902CA}"/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737</Words>
  <Application>Microsoft Office PowerPoint</Application>
  <PresentationFormat>On-screen Show (4:3)</PresentationFormat>
  <Paragraphs>493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Century Gothic</vt:lpstr>
      <vt:lpstr>Office Theme</vt:lpstr>
      <vt:lpstr>Year 4 Maths   03.03.2021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Duncan Nelson</cp:lastModifiedBy>
  <cp:revision>47</cp:revision>
  <dcterms:created xsi:type="dcterms:W3CDTF">2019-07-05T11:02:13Z</dcterms:created>
  <dcterms:modified xsi:type="dcterms:W3CDTF">2021-02-21T12:55:32Z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0x010100A2CC0C36368B3E43AA8704CB173414C6</vt:lpwstr>
  </property>
</Properties>
</file>