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90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</a:t>
            </a:r>
            <a:r>
              <a:rPr lang="en-GB" dirty="0" smtClean="0"/>
              <a:t>22</a:t>
            </a:r>
            <a:r>
              <a:rPr lang="en-GB" dirty="0" smtClean="0"/>
              <a:t>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calculate the perimeter of rectangles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82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this rectangle is 38mm. Calculate the missing sides.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99666-B8E6-4ADE-ACB6-42E147633C52}"/>
              </a:ext>
            </a:extLst>
          </p:cNvPr>
          <p:cNvSpPr txBox="1"/>
          <p:nvPr/>
        </p:nvSpPr>
        <p:spPr>
          <a:xfrm>
            <a:off x="4102965" y="4331451"/>
            <a:ext cx="938071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12mm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1F24B1-EAC3-4DEC-87F5-6CFEDA056A6F}"/>
              </a:ext>
            </a:extLst>
          </p:cNvPr>
          <p:cNvSpPr/>
          <p:nvPr/>
        </p:nvSpPr>
        <p:spPr>
          <a:xfrm>
            <a:off x="2244655" y="2411703"/>
            <a:ext cx="4654690" cy="19054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F6DF9E-F685-4927-91C4-C78290D2DA85}"/>
              </a:ext>
            </a:extLst>
          </p:cNvPr>
          <p:cNvSpPr txBox="1"/>
          <p:nvPr/>
        </p:nvSpPr>
        <p:spPr>
          <a:xfrm>
            <a:off x="4121267" y="2042371"/>
            <a:ext cx="901467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12mm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85F442-5A46-4BF2-8F8A-6A2FCD04A56B}"/>
              </a:ext>
            </a:extLst>
          </p:cNvPr>
          <p:cNvSpPr txBox="1"/>
          <p:nvPr/>
        </p:nvSpPr>
        <p:spPr>
          <a:xfrm rot="16200000">
            <a:off x="1635377" y="3179744"/>
            <a:ext cx="849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7mm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9909D-10BB-456E-9424-8FC2C56341AA}"/>
              </a:ext>
            </a:extLst>
          </p:cNvPr>
          <p:cNvSpPr txBox="1"/>
          <p:nvPr/>
        </p:nvSpPr>
        <p:spPr>
          <a:xfrm rot="5400000">
            <a:off x="6670525" y="3179744"/>
            <a:ext cx="849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7mm</a:t>
            </a:r>
          </a:p>
        </p:txBody>
      </p:sp>
    </p:spTree>
    <p:extLst>
      <p:ext uri="{BB962C8B-B14F-4D97-AF65-F5344CB8AC3E}">
        <p14:creationId xmlns:p14="http://schemas.microsoft.com/office/powerpoint/2010/main" val="3990107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two measurements which will make a rectangle with a perimeter of 24cm.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26B6DA7-0723-423E-947E-FDF3100CF1B5}"/>
              </a:ext>
            </a:extLst>
          </p:cNvPr>
          <p:cNvSpPr/>
          <p:nvPr/>
        </p:nvSpPr>
        <p:spPr>
          <a:xfrm>
            <a:off x="4859281" y="4011164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14cm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FCDFA0-515A-4C26-BE60-1AD80C06F54D}"/>
              </a:ext>
            </a:extLst>
          </p:cNvPr>
          <p:cNvSpPr/>
          <p:nvPr/>
        </p:nvSpPr>
        <p:spPr>
          <a:xfrm>
            <a:off x="849865" y="4003235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3517678-9AC5-4168-A33D-037D01A1BC3E}"/>
              </a:ext>
            </a:extLst>
          </p:cNvPr>
          <p:cNvSpPr/>
          <p:nvPr/>
        </p:nvSpPr>
        <p:spPr>
          <a:xfrm>
            <a:off x="4859281" y="2562536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8cm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EDA7E2-4809-41D7-A776-6C5D21B73515}"/>
              </a:ext>
            </a:extLst>
          </p:cNvPr>
          <p:cNvSpPr/>
          <p:nvPr/>
        </p:nvSpPr>
        <p:spPr>
          <a:xfrm>
            <a:off x="849865" y="2559160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10cm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357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two measurements which will make a rectangle with a perimeter of 24cm.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26B6DA7-0723-423E-947E-FDF3100CF1B5}"/>
              </a:ext>
            </a:extLst>
          </p:cNvPr>
          <p:cNvSpPr/>
          <p:nvPr/>
        </p:nvSpPr>
        <p:spPr>
          <a:xfrm>
            <a:off x="4859281" y="4011164"/>
            <a:ext cx="3295334" cy="8698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14cm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FCDFA0-515A-4C26-BE60-1AD80C06F54D}"/>
              </a:ext>
            </a:extLst>
          </p:cNvPr>
          <p:cNvSpPr/>
          <p:nvPr/>
        </p:nvSpPr>
        <p:spPr>
          <a:xfrm>
            <a:off x="849865" y="4003235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3517678-9AC5-4168-A33D-037D01A1BC3E}"/>
              </a:ext>
            </a:extLst>
          </p:cNvPr>
          <p:cNvSpPr/>
          <p:nvPr/>
        </p:nvSpPr>
        <p:spPr>
          <a:xfrm>
            <a:off x="4859281" y="2562536"/>
            <a:ext cx="3295334" cy="8698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8cm</a:t>
            </a:r>
            <a:endParaRPr lang="en-GB" sz="14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EDA7E2-4809-41D7-A776-6C5D21B73515}"/>
              </a:ext>
            </a:extLst>
          </p:cNvPr>
          <p:cNvSpPr/>
          <p:nvPr/>
        </p:nvSpPr>
        <p:spPr>
          <a:xfrm>
            <a:off x="849865" y="2559160"/>
            <a:ext cx="3295334" cy="8698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10cm</a:t>
            </a:r>
            <a:endParaRPr lang="en-GB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24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B6CEAB-648B-4733-9765-0E6388023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55A995-1860-4399-9C63-F39E83813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DBE096-2C99-4FCF-A1BE-3BFCD391D989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Zoe has drawn a rectangle with a perimeter of 40cm for her homework, but a paint splat has covered the dimensions of each side.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the measurements of each side be in cm?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60BD4A7C-492B-4717-A7EA-8A401079E6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40D9FC0D-0BDE-4E72-8B04-C333715DF33C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055937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B6CEAB-648B-4733-9765-0E6388023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55A995-1860-4399-9C63-F39E83813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DBE096-2C99-4FCF-A1BE-3BFCD391D989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Zoe has drawn a rectangle with a perimeter of 40cm for her homework, but a paint splat has covered the dimensions of each side.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the measurements of each side be in cm?</a:t>
            </a: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 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15cm + 15cm + 5cm + 5cm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8cm + 8cm + 12cm + 12cm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5B281B7F-65D6-4083-BC23-17465AEA70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D634F5C1-C89D-478F-BC62-385F34024125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267308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wall is made up of bricks. Each brick has a length of 10cm and a total perimeter of 38cm.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perimeter of the whole wall.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8045D2A-5F8F-4AE0-BC05-D46867D5C31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95652" y="1932345"/>
          <a:ext cx="4752696" cy="1818018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188174">
                  <a:extLst>
                    <a:ext uri="{9D8B030D-6E8A-4147-A177-3AD203B41FA5}">
                      <a16:colId xmlns:a16="http://schemas.microsoft.com/office/drawing/2014/main" val="736591390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277351801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1624165528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4006773478"/>
                    </a:ext>
                  </a:extLst>
                </a:gridCol>
              </a:tblGrid>
              <a:tr h="6060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589984"/>
                  </a:ext>
                </a:extLst>
              </a:tr>
              <a:tr h="60600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112242"/>
                  </a:ext>
                </a:extLst>
              </a:tr>
              <a:tr h="6060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317562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AA7E75-D521-473D-9E53-632A5B313996}"/>
              </a:ext>
            </a:extLst>
          </p:cNvPr>
          <p:cNvCxnSpPr>
            <a:cxnSpLocks/>
          </p:cNvCxnSpPr>
          <p:nvPr/>
        </p:nvCxnSpPr>
        <p:spPr>
          <a:xfrm>
            <a:off x="2125653" y="3876047"/>
            <a:ext cx="126690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61A2FD2-E371-4807-81F2-B43C0A162145}"/>
              </a:ext>
            </a:extLst>
          </p:cNvPr>
          <p:cNvSpPr txBox="1"/>
          <p:nvPr/>
        </p:nvSpPr>
        <p:spPr>
          <a:xfrm>
            <a:off x="2407687" y="3886268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3590423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wall is made up of bricks. Each brick has a length of 10cm and a total perimeter of 38cm.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perimeter of the whole wall.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40cm + 40cm + 27cm + 27cm = 134cm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8045D2A-5F8F-4AE0-BC05-D46867D5C31C}"/>
              </a:ext>
            </a:extLst>
          </p:cNvPr>
          <p:cNvGraphicFramePr>
            <a:graphicFrameLocks noGrp="1"/>
          </p:cNvGraphicFramePr>
          <p:nvPr/>
        </p:nvGraphicFramePr>
        <p:xfrm>
          <a:off x="2195652" y="1932345"/>
          <a:ext cx="4752696" cy="1818018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188174">
                  <a:extLst>
                    <a:ext uri="{9D8B030D-6E8A-4147-A177-3AD203B41FA5}">
                      <a16:colId xmlns:a16="http://schemas.microsoft.com/office/drawing/2014/main" val="736591390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277351801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1624165528"/>
                    </a:ext>
                  </a:extLst>
                </a:gridCol>
                <a:gridCol w="1188174">
                  <a:extLst>
                    <a:ext uri="{9D8B030D-6E8A-4147-A177-3AD203B41FA5}">
                      <a16:colId xmlns:a16="http://schemas.microsoft.com/office/drawing/2014/main" val="4006773478"/>
                    </a:ext>
                  </a:extLst>
                </a:gridCol>
              </a:tblGrid>
              <a:tr h="6060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589984"/>
                  </a:ext>
                </a:extLst>
              </a:tr>
              <a:tr h="60600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112242"/>
                  </a:ext>
                </a:extLst>
              </a:tr>
              <a:tr h="6060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2B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317562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8CA3012-E5D5-450B-BC8A-791FDE1824EF}"/>
              </a:ext>
            </a:extLst>
          </p:cNvPr>
          <p:cNvCxnSpPr>
            <a:cxnSpLocks/>
          </p:cNvCxnSpPr>
          <p:nvPr/>
        </p:nvCxnSpPr>
        <p:spPr>
          <a:xfrm>
            <a:off x="2125653" y="3875941"/>
            <a:ext cx="4822695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61A2FD2-E371-4807-81F2-B43C0A162145}"/>
              </a:ext>
            </a:extLst>
          </p:cNvPr>
          <p:cNvSpPr txBox="1"/>
          <p:nvPr/>
        </p:nvSpPr>
        <p:spPr>
          <a:xfrm>
            <a:off x="2407687" y="3886268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10cm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57FC34-795F-4B08-ADC7-E946A5A7B1A8}"/>
              </a:ext>
            </a:extLst>
          </p:cNvPr>
          <p:cNvSpPr txBox="1"/>
          <p:nvPr/>
        </p:nvSpPr>
        <p:spPr>
          <a:xfrm>
            <a:off x="3601600" y="3896136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B3122E-9D16-49BE-AD2C-4D4966DEDB78}"/>
              </a:ext>
            </a:extLst>
          </p:cNvPr>
          <p:cNvSpPr txBox="1"/>
          <p:nvPr/>
        </p:nvSpPr>
        <p:spPr>
          <a:xfrm>
            <a:off x="4795513" y="3906004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B75909-A6A9-424F-937D-170D881EC948}"/>
              </a:ext>
            </a:extLst>
          </p:cNvPr>
          <p:cNvSpPr txBox="1"/>
          <p:nvPr/>
        </p:nvSpPr>
        <p:spPr>
          <a:xfrm>
            <a:off x="5989426" y="3906004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3555A7-8406-4379-9331-1A1CBEB028C1}"/>
              </a:ext>
            </a:extLst>
          </p:cNvPr>
          <p:cNvSpPr txBox="1"/>
          <p:nvPr/>
        </p:nvSpPr>
        <p:spPr>
          <a:xfrm rot="16200000">
            <a:off x="1217617" y="2990479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7D7B02-6410-4403-A2EF-3AD813FB1B7B}"/>
              </a:ext>
            </a:extLst>
          </p:cNvPr>
          <p:cNvSpPr txBox="1"/>
          <p:nvPr/>
        </p:nvSpPr>
        <p:spPr>
          <a:xfrm rot="16200000">
            <a:off x="1217618" y="2360024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D99D3F-CE72-4669-8783-DF58E91AF446}"/>
              </a:ext>
            </a:extLst>
          </p:cNvPr>
          <p:cNvSpPr txBox="1"/>
          <p:nvPr/>
        </p:nvSpPr>
        <p:spPr>
          <a:xfrm rot="16200000">
            <a:off x="1217618" y="1765125"/>
            <a:ext cx="1193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9cm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7A61B1-9CA4-4820-A019-8C580EC85FD0}"/>
              </a:ext>
            </a:extLst>
          </p:cNvPr>
          <p:cNvCxnSpPr>
            <a:cxnSpLocks/>
          </p:cNvCxnSpPr>
          <p:nvPr/>
        </p:nvCxnSpPr>
        <p:spPr>
          <a:xfrm flipV="1">
            <a:off x="2049453" y="1932345"/>
            <a:ext cx="0" cy="181801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059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00608C-72C7-43FF-BEA3-DCCA6B150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2A77F0B8-EB37-444F-BBB2-8F72FCD07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0B6F061-25A1-4FF7-AC75-68A72D21096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752294-71F1-4CBA-86D9-CF565AD2D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63DFC168-9273-478D-A4EB-6AAE56CE8F6D}"/>
              </a:ext>
            </a:extLst>
          </p:cNvPr>
          <p:cNvSpPr/>
          <p:nvPr/>
        </p:nvSpPr>
        <p:spPr>
          <a:xfrm>
            <a:off x="3655358" y="2037092"/>
            <a:ext cx="4228991" cy="1205197"/>
          </a:xfrm>
          <a:prstGeom prst="wedgeRoundRectCallout">
            <a:avLst>
              <a:gd name="adj1" fmla="val -71172"/>
              <a:gd name="adj2" fmla="val 3486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If a rectangle has sides which are all even numbers, the perimeter will be an odd number.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2FA785-EA2D-4B47-B83C-B6D91E7DEC1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John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John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60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00608C-72C7-43FF-BEA3-DCCA6B150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2A77F0B8-EB37-444F-BBB2-8F72FCD07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0B6F061-25A1-4FF7-AC75-68A72D21096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752294-71F1-4CBA-86D9-CF565AD2D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63DFC168-9273-478D-A4EB-6AAE56CE8F6D}"/>
              </a:ext>
            </a:extLst>
          </p:cNvPr>
          <p:cNvSpPr/>
          <p:nvPr/>
        </p:nvSpPr>
        <p:spPr>
          <a:xfrm>
            <a:off x="3655358" y="2037092"/>
            <a:ext cx="4228991" cy="1205197"/>
          </a:xfrm>
          <a:prstGeom prst="wedgeRoundRectCallout">
            <a:avLst>
              <a:gd name="adj1" fmla="val -71172"/>
              <a:gd name="adj2" fmla="val 3486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If a rectangle has sides which are all even numbers, the perimeter will be an odd number.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2FA785-EA2D-4B47-B83C-B6D91E7DEC1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John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John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John is not 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196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00608C-72C7-43FF-BEA3-DCCA6B150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2A77F0B8-EB37-444F-BBB2-8F72FCD07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0B6F061-25A1-4FF7-AC75-68A72D21096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752294-71F1-4CBA-86D9-CF565AD2D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63DFC168-9273-478D-A4EB-6AAE56CE8F6D}"/>
              </a:ext>
            </a:extLst>
          </p:cNvPr>
          <p:cNvSpPr/>
          <p:nvPr/>
        </p:nvSpPr>
        <p:spPr>
          <a:xfrm>
            <a:off x="3655358" y="2037092"/>
            <a:ext cx="4228991" cy="1205197"/>
          </a:xfrm>
          <a:prstGeom prst="wedgeRoundRectCallout">
            <a:avLst>
              <a:gd name="adj1" fmla="val -71172"/>
              <a:gd name="adj2" fmla="val 3486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If a rectangle has sides which are all even numbers, the perimeter will be an odd number.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2FA785-EA2D-4B47-B83C-B6D91E7DEC1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John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John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John is not correct because adding four even numbers will always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make an even total. For example, 4cm + 4cm + 6cm + 6cm = 20cm.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0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quickly can you add the following amounts. Use knowledge of number bonds to help you.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1EC0858-E21A-42E6-BF06-A36E02C1E5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43999" y="1783577"/>
          <a:ext cx="34560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6000">
                  <a:extLst>
                    <a:ext uri="{9D8B030D-6E8A-4147-A177-3AD203B41FA5}">
                      <a16:colId xmlns:a16="http://schemas.microsoft.com/office/drawing/2014/main" val="13603539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40820786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 + 5 + 2 + 5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3215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 + 3 + 8 + 4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45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24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14 + 6 + 15 + 5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7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2001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19 + 4 + 1 + 5 + 6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526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253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23 + 8 + 7 + 2 + 3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257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0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Introduction</a:t>
            </a: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quickly can you add the following amounts. Use knowledge of number bonds to help you.</a:t>
            </a: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8890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1EC0858-E21A-42E6-BF06-A36E02C1E5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43999" y="1783577"/>
          <a:ext cx="34560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6000">
                  <a:extLst>
                    <a:ext uri="{9D8B030D-6E8A-4147-A177-3AD203B41FA5}">
                      <a16:colId xmlns:a16="http://schemas.microsoft.com/office/drawing/2014/main" val="13603539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40820786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 + 5 + 2 + 5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3215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 + 3 + 8 + 4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45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24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14 + 6 + 15 + 5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7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2001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19 + 4 + 1 + 5 + 6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526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253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23 + 8 + 7 + 2 + 3 =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257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04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Mr Nelson demonstrates drawing and measuring the perimeter of rectangles.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237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perimeter of the rectangle.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60DA20-BB7D-447F-AAFA-92A65DF49958}"/>
              </a:ext>
            </a:extLst>
          </p:cNvPr>
          <p:cNvSpPr txBox="1"/>
          <p:nvPr/>
        </p:nvSpPr>
        <p:spPr>
          <a:xfrm>
            <a:off x="3893676" y="4508658"/>
            <a:ext cx="1173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7cm</a:t>
            </a:r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437E8F-E75F-4D1B-99D1-9BBD339C57D0}"/>
              </a:ext>
            </a:extLst>
          </p:cNvPr>
          <p:cNvSpPr/>
          <p:nvPr/>
        </p:nvSpPr>
        <p:spPr>
          <a:xfrm>
            <a:off x="1542811" y="2984084"/>
            <a:ext cx="7328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6cm</a:t>
            </a:r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0B856D-A2B0-42CE-ACAE-BEA263FE67CF}"/>
              </a:ext>
            </a:extLst>
          </p:cNvPr>
          <p:cNvSpPr/>
          <p:nvPr/>
        </p:nvSpPr>
        <p:spPr>
          <a:xfrm>
            <a:off x="2217598" y="1806828"/>
            <a:ext cx="4526098" cy="2754623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11" name="Rectangle: Rounded Corners 46">
            <a:extLst>
              <a:ext uri="{FF2B5EF4-FFF2-40B4-BE49-F238E27FC236}">
                <a16:creationId xmlns:a16="http://schemas.microsoft.com/office/drawing/2014/main" id="{DEF7F83F-ED53-4098-9C7C-C975D467D694}"/>
              </a:ext>
            </a:extLst>
          </p:cNvPr>
          <p:cNvSpPr/>
          <p:nvPr/>
        </p:nvSpPr>
        <p:spPr>
          <a:xfrm>
            <a:off x="1572082" y="5042631"/>
            <a:ext cx="1291031" cy="805819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28cm</a:t>
            </a:r>
          </a:p>
        </p:txBody>
      </p:sp>
      <p:sp>
        <p:nvSpPr>
          <p:cNvPr id="12" name="Rectangle: Rounded Corners 47">
            <a:extLst>
              <a:ext uri="{FF2B5EF4-FFF2-40B4-BE49-F238E27FC236}">
                <a16:creationId xmlns:a16="http://schemas.microsoft.com/office/drawing/2014/main" id="{562A8D23-CC09-48C8-860B-1E8997F5FB08}"/>
              </a:ext>
            </a:extLst>
          </p:cNvPr>
          <p:cNvSpPr/>
          <p:nvPr/>
        </p:nvSpPr>
        <p:spPr>
          <a:xfrm>
            <a:off x="3926485" y="5042632"/>
            <a:ext cx="1291031" cy="805819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24cm</a:t>
            </a:r>
          </a:p>
        </p:txBody>
      </p:sp>
      <p:sp>
        <p:nvSpPr>
          <p:cNvPr id="13" name="Rectangle: Rounded Corners 48">
            <a:extLst>
              <a:ext uri="{FF2B5EF4-FFF2-40B4-BE49-F238E27FC236}">
                <a16:creationId xmlns:a16="http://schemas.microsoft.com/office/drawing/2014/main" id="{2836F307-631F-4741-A049-A1BD78F00A75}"/>
              </a:ext>
            </a:extLst>
          </p:cNvPr>
          <p:cNvSpPr/>
          <p:nvPr/>
        </p:nvSpPr>
        <p:spPr>
          <a:xfrm>
            <a:off x="6270905" y="5042631"/>
            <a:ext cx="1291031" cy="805819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26cm</a:t>
            </a:r>
          </a:p>
        </p:txBody>
      </p:sp>
    </p:spTree>
    <p:extLst>
      <p:ext uri="{BB962C8B-B14F-4D97-AF65-F5344CB8AC3E}">
        <p14:creationId xmlns:p14="http://schemas.microsoft.com/office/powerpoint/2010/main" val="428030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perimeter of the rectangle.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60DA20-BB7D-447F-AAFA-92A65DF49958}"/>
              </a:ext>
            </a:extLst>
          </p:cNvPr>
          <p:cNvSpPr txBox="1"/>
          <p:nvPr/>
        </p:nvSpPr>
        <p:spPr>
          <a:xfrm>
            <a:off x="3893676" y="4508658"/>
            <a:ext cx="1173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7cm</a:t>
            </a:r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437E8F-E75F-4D1B-99D1-9BBD339C57D0}"/>
              </a:ext>
            </a:extLst>
          </p:cNvPr>
          <p:cNvSpPr/>
          <p:nvPr/>
        </p:nvSpPr>
        <p:spPr>
          <a:xfrm>
            <a:off x="1542811" y="2984084"/>
            <a:ext cx="7328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6cm</a:t>
            </a:r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0B856D-A2B0-42CE-ACAE-BEA263FE67CF}"/>
              </a:ext>
            </a:extLst>
          </p:cNvPr>
          <p:cNvSpPr/>
          <p:nvPr/>
        </p:nvSpPr>
        <p:spPr>
          <a:xfrm>
            <a:off x="2217598" y="1806828"/>
            <a:ext cx="4526098" cy="2754623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latin typeface="Century Gothic" panose="020B0502020202020204" pitchFamily="34" charset="0"/>
            </a:endParaRPr>
          </a:p>
        </p:txBody>
      </p:sp>
      <p:sp>
        <p:nvSpPr>
          <p:cNvPr id="11" name="Rectangle: Rounded Corners 46">
            <a:extLst>
              <a:ext uri="{FF2B5EF4-FFF2-40B4-BE49-F238E27FC236}">
                <a16:creationId xmlns:a16="http://schemas.microsoft.com/office/drawing/2014/main" id="{DEF7F83F-ED53-4098-9C7C-C975D467D694}"/>
              </a:ext>
            </a:extLst>
          </p:cNvPr>
          <p:cNvSpPr/>
          <p:nvPr/>
        </p:nvSpPr>
        <p:spPr>
          <a:xfrm>
            <a:off x="1572082" y="5042631"/>
            <a:ext cx="1291031" cy="80581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28cm</a:t>
            </a:r>
          </a:p>
        </p:txBody>
      </p:sp>
      <p:sp>
        <p:nvSpPr>
          <p:cNvPr id="12" name="Rectangle: Rounded Corners 47">
            <a:extLst>
              <a:ext uri="{FF2B5EF4-FFF2-40B4-BE49-F238E27FC236}">
                <a16:creationId xmlns:a16="http://schemas.microsoft.com/office/drawing/2014/main" id="{562A8D23-CC09-48C8-860B-1E8997F5FB08}"/>
              </a:ext>
            </a:extLst>
          </p:cNvPr>
          <p:cNvSpPr/>
          <p:nvPr/>
        </p:nvSpPr>
        <p:spPr>
          <a:xfrm>
            <a:off x="3926485" y="5042632"/>
            <a:ext cx="1291031" cy="80581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24cm</a:t>
            </a:r>
          </a:p>
        </p:txBody>
      </p:sp>
      <p:sp>
        <p:nvSpPr>
          <p:cNvPr id="13" name="Rectangle: Rounded Corners 48">
            <a:extLst>
              <a:ext uri="{FF2B5EF4-FFF2-40B4-BE49-F238E27FC236}">
                <a16:creationId xmlns:a16="http://schemas.microsoft.com/office/drawing/2014/main" id="{2836F307-631F-4741-A049-A1BD78F00A75}"/>
              </a:ext>
            </a:extLst>
          </p:cNvPr>
          <p:cNvSpPr/>
          <p:nvPr/>
        </p:nvSpPr>
        <p:spPr>
          <a:xfrm>
            <a:off x="6270905" y="5042631"/>
            <a:ext cx="1291031" cy="8058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26cm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8ADBE02-13D0-445A-9833-FDFD1400B83A}"/>
              </a:ext>
            </a:extLst>
          </p:cNvPr>
          <p:cNvSpPr/>
          <p:nvPr/>
        </p:nvSpPr>
        <p:spPr>
          <a:xfrm>
            <a:off x="6021671" y="4731165"/>
            <a:ext cx="1743075" cy="14287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60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82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rectangle to the correct perimeter.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7B903C8-DC8F-4427-BBFF-5A608EE67085}"/>
              </a:ext>
            </a:extLst>
          </p:cNvPr>
          <p:cNvGrpSpPr/>
          <p:nvPr/>
        </p:nvGrpSpPr>
        <p:grpSpPr>
          <a:xfrm>
            <a:off x="904102" y="1785678"/>
            <a:ext cx="6782897" cy="2618632"/>
            <a:chOff x="823772" y="1785678"/>
            <a:chExt cx="6782897" cy="261863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97A783D-6D62-4F6E-BB0D-C14A4F7660FB}"/>
                </a:ext>
              </a:extLst>
            </p:cNvPr>
            <p:cNvGrpSpPr/>
            <p:nvPr/>
          </p:nvGrpSpPr>
          <p:grpSpPr>
            <a:xfrm>
              <a:off x="823772" y="1785678"/>
              <a:ext cx="1731927" cy="2618632"/>
              <a:chOff x="823772" y="1785677"/>
              <a:chExt cx="1731927" cy="261863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D01132F-E073-4E85-9BE6-0BCC718C8FE3}"/>
                  </a:ext>
                </a:extLst>
              </p:cNvPr>
              <p:cNvSpPr/>
              <p:nvPr/>
            </p:nvSpPr>
            <p:spPr>
              <a:xfrm>
                <a:off x="1158959" y="2116612"/>
                <a:ext cx="1396740" cy="228769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F063D04-5DEA-4E25-90F2-A650AE0116B4}"/>
                  </a:ext>
                </a:extLst>
              </p:cNvPr>
              <p:cNvSpPr txBox="1"/>
              <p:nvPr/>
            </p:nvSpPr>
            <p:spPr>
              <a:xfrm>
                <a:off x="1322252" y="1785677"/>
                <a:ext cx="10701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8cm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9C8E844-6D1F-4449-9267-4A598976D888}"/>
                  </a:ext>
                </a:extLst>
              </p:cNvPr>
              <p:cNvSpPr txBox="1"/>
              <p:nvPr/>
            </p:nvSpPr>
            <p:spPr>
              <a:xfrm rot="16200000">
                <a:off x="367487" y="3075794"/>
                <a:ext cx="12819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11cm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71A05B-F54B-4B8C-A8EB-FAC349E6DF79}"/>
                </a:ext>
              </a:extLst>
            </p:cNvPr>
            <p:cNvGrpSpPr/>
            <p:nvPr/>
          </p:nvGrpSpPr>
          <p:grpSpPr>
            <a:xfrm>
              <a:off x="6237474" y="2049416"/>
              <a:ext cx="1369195" cy="2354894"/>
              <a:chOff x="6237474" y="2049416"/>
              <a:chExt cx="1369195" cy="2354894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02B5D85-3E3D-4D83-924F-91B5B3E42FBB}"/>
                  </a:ext>
                </a:extLst>
              </p:cNvPr>
              <p:cNvSpPr/>
              <p:nvPr/>
            </p:nvSpPr>
            <p:spPr>
              <a:xfrm rot="5400000">
                <a:off x="6041352" y="2945242"/>
                <a:ext cx="2024444" cy="893691"/>
              </a:xfrm>
              <a:prstGeom prst="rect">
                <a:avLst/>
              </a:prstGeom>
              <a:solidFill>
                <a:srgbClr val="CC99FF"/>
              </a:solidFill>
              <a:ln>
                <a:solidFill>
                  <a:srgbClr val="CC99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C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E17856A-A1A0-4F00-B442-1A4744D729A2}"/>
                  </a:ext>
                </a:extLst>
              </p:cNvPr>
              <p:cNvSpPr txBox="1"/>
              <p:nvPr/>
            </p:nvSpPr>
            <p:spPr>
              <a:xfrm>
                <a:off x="6500480" y="2049416"/>
                <a:ext cx="11061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3cm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0014567-234C-48EB-870D-9AA7C45B3409}"/>
                  </a:ext>
                </a:extLst>
              </p:cNvPr>
              <p:cNvSpPr txBox="1"/>
              <p:nvPr/>
            </p:nvSpPr>
            <p:spPr>
              <a:xfrm rot="16200000">
                <a:off x="5778965" y="3207422"/>
                <a:ext cx="12863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10cm</a:t>
                </a: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8C48838-F899-49B7-AC67-CE6F78157768}"/>
                </a:ext>
              </a:extLst>
            </p:cNvPr>
            <p:cNvGrpSpPr/>
            <p:nvPr/>
          </p:nvGrpSpPr>
          <p:grpSpPr>
            <a:xfrm>
              <a:off x="3498447" y="2781399"/>
              <a:ext cx="1796279" cy="1622911"/>
              <a:chOff x="3511596" y="2686211"/>
              <a:chExt cx="1796279" cy="1622911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6118DEE-EC1D-46CA-A682-80AF7EA89CC0}"/>
                  </a:ext>
                </a:extLst>
              </p:cNvPr>
              <p:cNvSpPr/>
              <p:nvPr/>
            </p:nvSpPr>
            <p:spPr>
              <a:xfrm>
                <a:off x="3836126" y="3011402"/>
                <a:ext cx="1471749" cy="1199041"/>
              </a:xfrm>
              <a:prstGeom prst="rect">
                <a:avLst/>
              </a:prstGeom>
              <a:solidFill>
                <a:srgbClr val="FF99FF"/>
              </a:solidFill>
              <a:ln>
                <a:solidFill>
                  <a:srgbClr val="FF99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D9D8EC0-D27B-4AE8-A835-C742875293D0}"/>
                  </a:ext>
                </a:extLst>
              </p:cNvPr>
              <p:cNvSpPr txBox="1"/>
              <p:nvPr/>
            </p:nvSpPr>
            <p:spPr>
              <a:xfrm>
                <a:off x="4046428" y="2686211"/>
                <a:ext cx="10511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6cm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9B34447-6081-44B2-8AFA-A5C32E682155}"/>
                  </a:ext>
                </a:extLst>
              </p:cNvPr>
              <p:cNvSpPr txBox="1"/>
              <p:nvPr/>
            </p:nvSpPr>
            <p:spPr>
              <a:xfrm rot="16200000">
                <a:off x="2998063" y="3426257"/>
                <a:ext cx="1396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>
                    <a:latin typeface="Century Gothic" panose="020B0502020202020204" pitchFamily="34" charset="0"/>
                  </a:rPr>
                  <a:t>4cm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3607C7F-5175-4C7A-AADA-8B2A8EDCF544}"/>
              </a:ext>
            </a:extLst>
          </p:cNvPr>
          <p:cNvGrpSpPr/>
          <p:nvPr/>
        </p:nvGrpSpPr>
        <p:grpSpPr>
          <a:xfrm>
            <a:off x="2046067" y="4966352"/>
            <a:ext cx="5051867" cy="904361"/>
            <a:chOff x="1714773" y="4966352"/>
            <a:chExt cx="5051867" cy="904361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F391A42D-D3BB-4FE6-AD2F-113DBB798201}"/>
                </a:ext>
              </a:extLst>
            </p:cNvPr>
            <p:cNvSpPr/>
            <p:nvPr/>
          </p:nvSpPr>
          <p:spPr>
            <a:xfrm>
              <a:off x="1714773" y="4979558"/>
              <a:ext cx="1487903" cy="891155"/>
            </a:xfrm>
            <a:prstGeom prst="round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20cm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2487A48C-23DF-4DFA-8BFF-8B0FD4FC9BA1}"/>
                </a:ext>
              </a:extLst>
            </p:cNvPr>
            <p:cNvSpPr/>
            <p:nvPr/>
          </p:nvSpPr>
          <p:spPr>
            <a:xfrm>
              <a:off x="3496755" y="4966352"/>
              <a:ext cx="1487903" cy="891155"/>
            </a:xfrm>
            <a:prstGeom prst="round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26cm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0C414518-326E-4B79-8FEF-3D394F4C51BB}"/>
                </a:ext>
              </a:extLst>
            </p:cNvPr>
            <p:cNvSpPr/>
            <p:nvPr/>
          </p:nvSpPr>
          <p:spPr>
            <a:xfrm>
              <a:off x="5278737" y="4979558"/>
              <a:ext cx="1487903" cy="891155"/>
            </a:xfrm>
            <a:prstGeom prst="round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38cm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044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820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rectangle to the correct perimeter.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391A42D-D3BB-4FE6-AD2F-113DBB798201}"/>
              </a:ext>
            </a:extLst>
          </p:cNvPr>
          <p:cNvSpPr/>
          <p:nvPr/>
        </p:nvSpPr>
        <p:spPr>
          <a:xfrm>
            <a:off x="3881214" y="4520774"/>
            <a:ext cx="1487903" cy="89115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20cm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487A48C-23DF-4DFA-8BFF-8B0FD4FC9BA1}"/>
              </a:ext>
            </a:extLst>
          </p:cNvPr>
          <p:cNvSpPr/>
          <p:nvPr/>
        </p:nvSpPr>
        <p:spPr>
          <a:xfrm>
            <a:off x="6353981" y="4520774"/>
            <a:ext cx="1487903" cy="89115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26cm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C414518-326E-4B79-8FEF-3D394F4C51BB}"/>
              </a:ext>
            </a:extLst>
          </p:cNvPr>
          <p:cNvSpPr/>
          <p:nvPr/>
        </p:nvSpPr>
        <p:spPr>
          <a:xfrm>
            <a:off x="1148126" y="4520774"/>
            <a:ext cx="1487903" cy="89115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38cm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1D0A00F-F2EE-48DD-9757-F6ED5E87F330}"/>
              </a:ext>
            </a:extLst>
          </p:cNvPr>
          <p:cNvSpPr/>
          <p:nvPr/>
        </p:nvSpPr>
        <p:spPr>
          <a:xfrm>
            <a:off x="1239289" y="2116613"/>
            <a:ext cx="1396740" cy="228769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A83E8A-0A10-42C9-859F-583574F197BA}"/>
              </a:ext>
            </a:extLst>
          </p:cNvPr>
          <p:cNvSpPr txBox="1"/>
          <p:nvPr/>
        </p:nvSpPr>
        <p:spPr>
          <a:xfrm>
            <a:off x="1402582" y="1785678"/>
            <a:ext cx="10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8cm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6245173-B4B8-46D4-A895-24744EA8746C}"/>
              </a:ext>
            </a:extLst>
          </p:cNvPr>
          <p:cNvSpPr txBox="1"/>
          <p:nvPr/>
        </p:nvSpPr>
        <p:spPr>
          <a:xfrm rot="16200000">
            <a:off x="447817" y="3075795"/>
            <a:ext cx="1281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11cm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175E4F0-83C3-4BA4-BE46-C4E67422293E}"/>
              </a:ext>
            </a:extLst>
          </p:cNvPr>
          <p:cNvGrpSpPr/>
          <p:nvPr/>
        </p:nvGrpSpPr>
        <p:grpSpPr>
          <a:xfrm>
            <a:off x="6317804" y="2049416"/>
            <a:ext cx="1369195" cy="2354894"/>
            <a:chOff x="6237474" y="2049416"/>
            <a:chExt cx="1369195" cy="2354894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0FAD7E4-172D-44FF-AE00-AD915CFF025B}"/>
                </a:ext>
              </a:extLst>
            </p:cNvPr>
            <p:cNvSpPr/>
            <p:nvPr/>
          </p:nvSpPr>
          <p:spPr>
            <a:xfrm rot="5400000">
              <a:off x="6041352" y="2945242"/>
              <a:ext cx="2024444" cy="893691"/>
            </a:xfrm>
            <a:prstGeom prst="rect">
              <a:avLst/>
            </a:prstGeom>
            <a:solidFill>
              <a:srgbClr val="CC99FF"/>
            </a:solidFill>
            <a:ln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2DEB263-2163-4ADF-B2D5-988B8BE96970}"/>
                </a:ext>
              </a:extLst>
            </p:cNvPr>
            <p:cNvSpPr txBox="1"/>
            <p:nvPr/>
          </p:nvSpPr>
          <p:spPr>
            <a:xfrm>
              <a:off x="6500480" y="2049416"/>
              <a:ext cx="1106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Century Gothic" panose="020B0502020202020204" pitchFamily="34" charset="0"/>
                </a:rPr>
                <a:t>3cm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5F65C9A-8E4F-43C9-93B2-0FEA420F0F6F}"/>
                </a:ext>
              </a:extLst>
            </p:cNvPr>
            <p:cNvSpPr txBox="1"/>
            <p:nvPr/>
          </p:nvSpPr>
          <p:spPr>
            <a:xfrm rot="16200000">
              <a:off x="5778965" y="3207422"/>
              <a:ext cx="1286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Century Gothic" panose="020B0502020202020204" pitchFamily="34" charset="0"/>
                </a:rPr>
                <a:t>10cm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533913B-D76F-440D-9C35-5AAA659F40FF}"/>
              </a:ext>
            </a:extLst>
          </p:cNvPr>
          <p:cNvGrpSpPr/>
          <p:nvPr/>
        </p:nvGrpSpPr>
        <p:grpSpPr>
          <a:xfrm>
            <a:off x="3578777" y="2781399"/>
            <a:ext cx="1796279" cy="1622911"/>
            <a:chOff x="3511596" y="2686211"/>
            <a:chExt cx="1796279" cy="162291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A1AA3D-657A-4F83-A4BA-380590B60208}"/>
                </a:ext>
              </a:extLst>
            </p:cNvPr>
            <p:cNvSpPr/>
            <p:nvPr/>
          </p:nvSpPr>
          <p:spPr>
            <a:xfrm>
              <a:off x="3836126" y="3011402"/>
              <a:ext cx="1471749" cy="1199041"/>
            </a:xfrm>
            <a:prstGeom prst="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401DCBD-83B5-4CF2-933A-FC0AE6C16D96}"/>
                </a:ext>
              </a:extLst>
            </p:cNvPr>
            <p:cNvSpPr txBox="1"/>
            <p:nvPr/>
          </p:nvSpPr>
          <p:spPr>
            <a:xfrm>
              <a:off x="4046428" y="2686211"/>
              <a:ext cx="10511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Century Gothic" panose="020B0502020202020204" pitchFamily="34" charset="0"/>
                </a:rPr>
                <a:t>6cm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960FEFB-B535-4B3E-BC4C-F04ED3588819}"/>
                </a:ext>
              </a:extLst>
            </p:cNvPr>
            <p:cNvSpPr txBox="1"/>
            <p:nvPr/>
          </p:nvSpPr>
          <p:spPr>
            <a:xfrm rot="16200000">
              <a:off x="2998063" y="3426257"/>
              <a:ext cx="1396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Century Gothic" panose="020B0502020202020204" pitchFamily="34" charset="0"/>
                </a:rPr>
                <a:t>4cm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812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82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perimeter of this rectangle is 38mm. Calculate the missing sides.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99666-B8E6-4ADE-ACB6-42E147633C52}"/>
              </a:ext>
            </a:extLst>
          </p:cNvPr>
          <p:cNvSpPr txBox="1"/>
          <p:nvPr/>
        </p:nvSpPr>
        <p:spPr>
          <a:xfrm>
            <a:off x="4102965" y="4331451"/>
            <a:ext cx="938071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12mm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1F24B1-EAC3-4DEC-87F5-6CFEDA056A6F}"/>
              </a:ext>
            </a:extLst>
          </p:cNvPr>
          <p:cNvSpPr/>
          <p:nvPr/>
        </p:nvSpPr>
        <p:spPr>
          <a:xfrm>
            <a:off x="2244655" y="2411703"/>
            <a:ext cx="4654690" cy="19054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2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D9DA09-693E-4B0F-A82C-1838F0CF9D92}"/>
</file>

<file path=customXml/itemProps2.xml><?xml version="1.0" encoding="utf-8"?>
<ds:datastoreItem xmlns:ds="http://schemas.openxmlformats.org/officeDocument/2006/customXml" ds:itemID="{1174A5A1-BE6B-46F8-8F77-48436F237D76}"/>
</file>

<file path=customXml/itemProps3.xml><?xml version="1.0" encoding="utf-8"?>
<ds:datastoreItem xmlns:ds="http://schemas.openxmlformats.org/officeDocument/2006/customXml" ds:itemID="{6EF4F518-B02A-4341-9CED-61A6C42141C3}"/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708</Words>
  <Application>Microsoft Office PowerPoint</Application>
  <PresentationFormat>On-screen Show (4:3)</PresentationFormat>
  <Paragraphs>281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SassoonCRInfantMedium</vt:lpstr>
      <vt:lpstr>Office Theme</vt:lpstr>
      <vt:lpstr>Year 4 Maths   22.02.2021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45</cp:revision>
  <dcterms:created xsi:type="dcterms:W3CDTF">2019-07-05T11:02:13Z</dcterms:created>
  <dcterms:modified xsi:type="dcterms:W3CDTF">2021-02-10T11:24:52Z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