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1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90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51" autoAdjust="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211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Year 4 Maths			25.02.2021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689315"/>
            <a:ext cx="7886700" cy="28006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5400" dirty="0"/>
              <a:t>LO:  </a:t>
            </a:r>
            <a:r>
              <a:rPr lang="en-GB" sz="5400" dirty="0" smtClean="0"/>
              <a:t>To calculate the perimeter of </a:t>
            </a:r>
            <a:r>
              <a:rPr lang="en-GB" sz="5400" dirty="0" smtClean="0"/>
              <a:t>irregular polygons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81190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Draw a compound rectilinear shape with a perimeter of 16cm. </a:t>
            </a: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4280025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Draw a compound rectilinear shape with a perimeter of 16cm.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Possible answer:</a:t>
            </a: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6" name="L-Shape 5">
            <a:extLst>
              <a:ext uri="{FF2B5EF4-FFF2-40B4-BE49-F238E27FC236}">
                <a16:creationId xmlns:a16="http://schemas.microsoft.com/office/drawing/2014/main" id="{4C6CC0DC-F6BA-490B-9A50-6DC716EC00E6}"/>
              </a:ext>
            </a:extLst>
          </p:cNvPr>
          <p:cNvSpPr/>
          <p:nvPr/>
        </p:nvSpPr>
        <p:spPr>
          <a:xfrm rot="10800000">
            <a:off x="2436311" y="2817384"/>
            <a:ext cx="4445231" cy="1764196"/>
          </a:xfrm>
          <a:prstGeom prst="corner">
            <a:avLst>
              <a:gd name="adj1" fmla="val 48039"/>
              <a:gd name="adj2" fmla="val 87244"/>
            </a:avLst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 b="1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7C74DB4-EB36-49FA-8C4B-314AEC601699}"/>
              </a:ext>
            </a:extLst>
          </p:cNvPr>
          <p:cNvSpPr txBox="1"/>
          <p:nvPr/>
        </p:nvSpPr>
        <p:spPr>
          <a:xfrm>
            <a:off x="1535854" y="3005272"/>
            <a:ext cx="858751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1cm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79FA618-5E67-4AF8-9AFD-D35CA9693B27}"/>
              </a:ext>
            </a:extLst>
          </p:cNvPr>
          <p:cNvSpPr txBox="1"/>
          <p:nvPr/>
        </p:nvSpPr>
        <p:spPr>
          <a:xfrm>
            <a:off x="6903710" y="3333070"/>
            <a:ext cx="858751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2cm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186111D-54D5-4042-8FB5-B649E068EA0A}"/>
              </a:ext>
            </a:extLst>
          </p:cNvPr>
          <p:cNvSpPr txBox="1"/>
          <p:nvPr/>
        </p:nvSpPr>
        <p:spPr>
          <a:xfrm>
            <a:off x="5735059" y="4597923"/>
            <a:ext cx="858751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2cm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59D8C7A-34EF-49A4-B96A-2D4201FDCED5}"/>
              </a:ext>
            </a:extLst>
          </p:cNvPr>
          <p:cNvSpPr txBox="1"/>
          <p:nvPr/>
        </p:nvSpPr>
        <p:spPr>
          <a:xfrm>
            <a:off x="4425368" y="2388464"/>
            <a:ext cx="858751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6cm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DF2965F-7F9B-4EEE-9606-62903DD3909A}"/>
              </a:ext>
            </a:extLst>
          </p:cNvPr>
          <p:cNvSpPr txBox="1"/>
          <p:nvPr/>
        </p:nvSpPr>
        <p:spPr>
          <a:xfrm rot="16200000">
            <a:off x="4703180" y="3967539"/>
            <a:ext cx="858751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1cm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847B127-AC95-49EE-8E0E-D254BE74F533}"/>
              </a:ext>
            </a:extLst>
          </p:cNvPr>
          <p:cNvSpPr txBox="1"/>
          <p:nvPr/>
        </p:nvSpPr>
        <p:spPr>
          <a:xfrm>
            <a:off x="3134239" y="3678563"/>
            <a:ext cx="858751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7F1DA5C-5885-4650-B59D-E4462D1CFFEE}"/>
              </a:ext>
            </a:extLst>
          </p:cNvPr>
          <p:cNvSpPr txBox="1"/>
          <p:nvPr/>
        </p:nvSpPr>
        <p:spPr>
          <a:xfrm>
            <a:off x="3743357" y="5695230"/>
            <a:ext cx="1657287" cy="4001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0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</p:spTree>
    <p:extLst>
      <p:ext uri="{BB962C8B-B14F-4D97-AF65-F5344CB8AC3E}">
        <p14:creationId xmlns:p14="http://schemas.microsoft.com/office/powerpoint/2010/main" val="9990572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shape is the odd one out?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how you know.</a:t>
            </a:r>
          </a:p>
          <a:p>
            <a:pPr algn="ctr"/>
            <a:endParaRPr lang="en-GB" sz="28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6" name="L-Shape 5">
            <a:extLst>
              <a:ext uri="{FF2B5EF4-FFF2-40B4-BE49-F238E27FC236}">
                <a16:creationId xmlns:a16="http://schemas.microsoft.com/office/drawing/2014/main" id="{B64192BD-2C1A-4FD4-B0A5-3DB4164D2D12}"/>
              </a:ext>
            </a:extLst>
          </p:cNvPr>
          <p:cNvSpPr/>
          <p:nvPr/>
        </p:nvSpPr>
        <p:spPr>
          <a:xfrm rot="5400000">
            <a:off x="1568091" y="1211844"/>
            <a:ext cx="1625443" cy="2257298"/>
          </a:xfrm>
          <a:prstGeom prst="corner">
            <a:avLst>
              <a:gd name="adj1" fmla="val 54688"/>
              <a:gd name="adj2" fmla="val 40893"/>
            </a:avLst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>
              <a:latin typeface="Century Gothic" panose="020B0502020202020204" pitchFamily="34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81F4844-246A-4928-BEC4-9E0084456A8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159227" y="1563486"/>
          <a:ext cx="539642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642">
                  <a:extLst>
                    <a:ext uri="{9D8B030D-6E8A-4147-A177-3AD203B41FA5}">
                      <a16:colId xmlns:a16="http://schemas.microsoft.com/office/drawing/2014/main" val="2784203388"/>
                    </a:ext>
                  </a:extLst>
                </a:gridCol>
              </a:tblGrid>
              <a:tr h="25045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9263846"/>
                  </a:ext>
                </a:extLst>
              </a:tr>
              <a:tr h="25045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34410"/>
                  </a:ext>
                </a:extLst>
              </a:tr>
              <a:tr h="25045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481890"/>
                  </a:ext>
                </a:extLst>
              </a:tr>
              <a:tr h="25045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364239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D9E6E70-8775-4C71-84C5-42489FFDAB5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872317" y="1563201"/>
          <a:ext cx="1286910" cy="7296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6910">
                  <a:extLst>
                    <a:ext uri="{9D8B030D-6E8A-4147-A177-3AD203B41FA5}">
                      <a16:colId xmlns:a16="http://schemas.microsoft.com/office/drawing/2014/main" val="3373973076"/>
                    </a:ext>
                  </a:extLst>
                </a:gridCol>
              </a:tblGrid>
              <a:tr h="72962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19899" marR="1989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69644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35AA1C5-673A-4EF4-B1D5-D35B7BA33DE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332675" y="1563313"/>
          <a:ext cx="542981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981">
                  <a:extLst>
                    <a:ext uri="{9D8B030D-6E8A-4147-A177-3AD203B41FA5}">
                      <a16:colId xmlns:a16="http://schemas.microsoft.com/office/drawing/2014/main" val="2784203388"/>
                    </a:ext>
                  </a:extLst>
                </a:gridCol>
              </a:tblGrid>
              <a:tr h="25201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926384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34410"/>
                  </a:ext>
                </a:extLst>
              </a:tr>
              <a:tr h="25201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481890"/>
                  </a:ext>
                </a:extLst>
              </a:tr>
              <a:tr h="25201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364239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886367A8-4362-4CB4-AB63-240258BAC505}"/>
              </a:ext>
            </a:extLst>
          </p:cNvPr>
          <p:cNvSpPr txBox="1"/>
          <p:nvPr/>
        </p:nvSpPr>
        <p:spPr>
          <a:xfrm>
            <a:off x="1386297" y="3178064"/>
            <a:ext cx="63272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69B0B68-FB0F-4454-8BAC-9D1AC67BFD8A}"/>
              </a:ext>
            </a:extLst>
          </p:cNvPr>
          <p:cNvSpPr txBox="1"/>
          <p:nvPr/>
        </p:nvSpPr>
        <p:spPr>
          <a:xfrm rot="16200000">
            <a:off x="3118110" y="4457766"/>
            <a:ext cx="536484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C61123D-1E82-4243-9957-D15A09DC7212}"/>
              </a:ext>
            </a:extLst>
          </p:cNvPr>
          <p:cNvSpPr txBox="1"/>
          <p:nvPr/>
        </p:nvSpPr>
        <p:spPr>
          <a:xfrm rot="5400000">
            <a:off x="3402172" y="1724940"/>
            <a:ext cx="517448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38C6AF6-211F-4ACE-AB6A-CDFF0191C71B}"/>
              </a:ext>
            </a:extLst>
          </p:cNvPr>
          <p:cNvSpPr txBox="1"/>
          <p:nvPr/>
        </p:nvSpPr>
        <p:spPr>
          <a:xfrm rot="16200000">
            <a:off x="787124" y="2235108"/>
            <a:ext cx="627048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8cm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E4D2C50-9416-4EB4-B6D0-884866E8E455}"/>
              </a:ext>
            </a:extLst>
          </p:cNvPr>
          <p:cNvSpPr txBox="1"/>
          <p:nvPr/>
        </p:nvSpPr>
        <p:spPr>
          <a:xfrm>
            <a:off x="6179104" y="2286563"/>
            <a:ext cx="66928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6cm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7EF2DFF-2BFC-4E21-A599-7C04A13DBE5C}"/>
              </a:ext>
            </a:extLst>
          </p:cNvPr>
          <p:cNvSpPr txBox="1"/>
          <p:nvPr/>
        </p:nvSpPr>
        <p:spPr>
          <a:xfrm>
            <a:off x="2262049" y="3716747"/>
            <a:ext cx="576220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5cm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34CA134-0912-47DA-8833-5ED9FA59F9BF}"/>
              </a:ext>
            </a:extLst>
          </p:cNvPr>
          <p:cNvSpPr txBox="1"/>
          <p:nvPr/>
        </p:nvSpPr>
        <p:spPr>
          <a:xfrm>
            <a:off x="2146702" y="1285640"/>
            <a:ext cx="492443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9cm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FD88CAA-645C-40A9-8829-29E704C29203}"/>
              </a:ext>
            </a:extLst>
          </p:cNvPr>
          <p:cNvSpPr txBox="1"/>
          <p:nvPr/>
        </p:nvSpPr>
        <p:spPr>
          <a:xfrm>
            <a:off x="5355320" y="3003943"/>
            <a:ext cx="539642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2cm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5C41B1B-B867-47E6-AE32-17D3174B78EA}"/>
              </a:ext>
            </a:extLst>
          </p:cNvPr>
          <p:cNvSpPr txBox="1"/>
          <p:nvPr/>
        </p:nvSpPr>
        <p:spPr>
          <a:xfrm>
            <a:off x="6296168" y="1326694"/>
            <a:ext cx="701130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8cm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B1CE74A-AFB1-42A1-BEC2-B9D7A3073EA7}"/>
              </a:ext>
            </a:extLst>
          </p:cNvPr>
          <p:cNvSpPr txBox="1"/>
          <p:nvPr/>
        </p:nvSpPr>
        <p:spPr>
          <a:xfrm>
            <a:off x="7137045" y="3003943"/>
            <a:ext cx="57191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2cm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CD716AD-805C-4CEE-B605-D480FF1886F0}"/>
              </a:ext>
            </a:extLst>
          </p:cNvPr>
          <p:cNvSpPr txBox="1"/>
          <p:nvPr/>
        </p:nvSpPr>
        <p:spPr>
          <a:xfrm rot="5400000">
            <a:off x="7569673" y="2167807"/>
            <a:ext cx="492444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7cm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D9C76EC-B9F2-47AE-B200-688432BE8D9B}"/>
              </a:ext>
            </a:extLst>
          </p:cNvPr>
          <p:cNvSpPr txBox="1"/>
          <p:nvPr/>
        </p:nvSpPr>
        <p:spPr>
          <a:xfrm>
            <a:off x="3212435" y="3049799"/>
            <a:ext cx="54298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85E8303-782E-4529-8314-18863AD530A4}"/>
              </a:ext>
            </a:extLst>
          </p:cNvPr>
          <p:cNvSpPr txBox="1"/>
          <p:nvPr/>
        </p:nvSpPr>
        <p:spPr>
          <a:xfrm rot="5400000">
            <a:off x="5425773" y="4128980"/>
            <a:ext cx="56726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3907C88-8E47-4B5A-B885-E466C43801A4}"/>
              </a:ext>
            </a:extLst>
          </p:cNvPr>
          <p:cNvSpPr txBox="1"/>
          <p:nvPr/>
        </p:nvSpPr>
        <p:spPr>
          <a:xfrm>
            <a:off x="1616689" y="1848050"/>
            <a:ext cx="222175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3200" b="1" dirty="0"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BBE6B9B-00FF-4C7B-9AB8-E22A0168A476}"/>
              </a:ext>
            </a:extLst>
          </p:cNvPr>
          <p:cNvSpPr txBox="1"/>
          <p:nvPr/>
        </p:nvSpPr>
        <p:spPr>
          <a:xfrm>
            <a:off x="6437418" y="1709341"/>
            <a:ext cx="222175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3200" b="1" dirty="0">
                <a:latin typeface="Century Gothic" panose="020B0502020202020204" pitchFamily="34" charset="0"/>
              </a:rPr>
              <a:t>B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8B3E237-27F7-419E-8C4F-839E1093E77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825462" y="3302015"/>
          <a:ext cx="1368000" cy="100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4000">
                  <a:extLst>
                    <a:ext uri="{9D8B030D-6E8A-4147-A177-3AD203B41FA5}">
                      <a16:colId xmlns:a16="http://schemas.microsoft.com/office/drawing/2014/main" val="234297221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1648748075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B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B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58755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B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B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273938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1CF350B-CC7E-4206-813E-EE7D5930BAA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509462" y="4307119"/>
          <a:ext cx="2052000" cy="50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4000">
                  <a:extLst>
                    <a:ext uri="{9D8B030D-6E8A-4147-A177-3AD203B41FA5}">
                      <a16:colId xmlns:a16="http://schemas.microsoft.com/office/drawing/2014/main" val="829419309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2231553575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3605747388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B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B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B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003641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96ADB34-AF1C-4E8C-86ED-6A77FD47E68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877462" y="3660182"/>
          <a:ext cx="684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4000">
                  <a:extLst>
                    <a:ext uri="{9D8B030D-6E8A-4147-A177-3AD203B41FA5}">
                      <a16:colId xmlns:a16="http://schemas.microsoft.com/office/drawing/2014/main" val="174075198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B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6455007"/>
                  </a:ext>
                </a:extLst>
              </a:tr>
            </a:tbl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C209523C-1572-4BC1-82B5-A5E36A87F788}"/>
              </a:ext>
            </a:extLst>
          </p:cNvPr>
          <p:cNvSpPr txBox="1"/>
          <p:nvPr/>
        </p:nvSpPr>
        <p:spPr>
          <a:xfrm>
            <a:off x="3422538" y="3520821"/>
            <a:ext cx="222175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3200" b="1" dirty="0">
                <a:latin typeface="Century Gothic" panose="020B0502020202020204" pitchFamily="34" charset="0"/>
              </a:rPr>
              <a:t>C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B25FFA1-9EB3-483B-A709-BF0B956B286F}"/>
              </a:ext>
            </a:extLst>
          </p:cNvPr>
          <p:cNvSpPr txBox="1"/>
          <p:nvPr/>
        </p:nvSpPr>
        <p:spPr>
          <a:xfrm>
            <a:off x="4968988" y="3427714"/>
            <a:ext cx="492443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2cm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AEA6CD2-B1A9-4C74-BA22-F56E97D35F17}"/>
              </a:ext>
            </a:extLst>
          </p:cNvPr>
          <p:cNvSpPr txBox="1"/>
          <p:nvPr/>
        </p:nvSpPr>
        <p:spPr>
          <a:xfrm>
            <a:off x="4174592" y="4060898"/>
            <a:ext cx="63272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1cm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ABAF16C-D148-4F7B-86B8-10DF0D229518}"/>
              </a:ext>
            </a:extLst>
          </p:cNvPr>
          <p:cNvSpPr txBox="1"/>
          <p:nvPr/>
        </p:nvSpPr>
        <p:spPr>
          <a:xfrm>
            <a:off x="4214553" y="4816649"/>
            <a:ext cx="63272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5cm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F634522-23A9-443B-AE16-6B56667529DA}"/>
              </a:ext>
            </a:extLst>
          </p:cNvPr>
          <p:cNvSpPr txBox="1"/>
          <p:nvPr/>
        </p:nvSpPr>
        <p:spPr>
          <a:xfrm rot="5400000">
            <a:off x="5707408" y="2572690"/>
            <a:ext cx="57191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BFE8F67-3F7A-4567-AE5E-547E1FA9D102}"/>
              </a:ext>
            </a:extLst>
          </p:cNvPr>
          <p:cNvSpPr txBox="1"/>
          <p:nvPr/>
        </p:nvSpPr>
        <p:spPr>
          <a:xfrm rot="16200000">
            <a:off x="4449188" y="3748334"/>
            <a:ext cx="627048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4521C35-FD6D-48C5-B941-75C7FF762B69}"/>
              </a:ext>
            </a:extLst>
          </p:cNvPr>
          <p:cNvSpPr txBox="1"/>
          <p:nvPr/>
        </p:nvSpPr>
        <p:spPr>
          <a:xfrm>
            <a:off x="3743357" y="5898430"/>
            <a:ext cx="1657287" cy="4001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0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</p:spTree>
    <p:extLst>
      <p:ext uri="{BB962C8B-B14F-4D97-AF65-F5344CB8AC3E}">
        <p14:creationId xmlns:p14="http://schemas.microsoft.com/office/powerpoint/2010/main" val="17169090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shape is the odd one out?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how you know.</a:t>
            </a: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B. The perimeter of B = ? but both A and C have a perimeter of …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6" name="L-Shape 5">
            <a:extLst>
              <a:ext uri="{FF2B5EF4-FFF2-40B4-BE49-F238E27FC236}">
                <a16:creationId xmlns:a16="http://schemas.microsoft.com/office/drawing/2014/main" id="{B64192BD-2C1A-4FD4-B0A5-3DB4164D2D12}"/>
              </a:ext>
            </a:extLst>
          </p:cNvPr>
          <p:cNvSpPr/>
          <p:nvPr/>
        </p:nvSpPr>
        <p:spPr>
          <a:xfrm rot="5400000">
            <a:off x="1568091" y="1211844"/>
            <a:ext cx="1625443" cy="2257298"/>
          </a:xfrm>
          <a:prstGeom prst="corner">
            <a:avLst>
              <a:gd name="adj1" fmla="val 54688"/>
              <a:gd name="adj2" fmla="val 40893"/>
            </a:avLst>
          </a:prstGeom>
          <a:solidFill>
            <a:schemeClr val="bg2">
              <a:lumMod val="75000"/>
            </a:schemeClr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>
              <a:latin typeface="Century Gothic" panose="020B0502020202020204" pitchFamily="34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81F4844-246A-4928-BEC4-9E0084456A8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159227" y="1563486"/>
          <a:ext cx="539642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642">
                  <a:extLst>
                    <a:ext uri="{9D8B030D-6E8A-4147-A177-3AD203B41FA5}">
                      <a16:colId xmlns:a16="http://schemas.microsoft.com/office/drawing/2014/main" val="2784203388"/>
                    </a:ext>
                  </a:extLst>
                </a:gridCol>
              </a:tblGrid>
              <a:tr h="25045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9263846"/>
                  </a:ext>
                </a:extLst>
              </a:tr>
              <a:tr h="25045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34410"/>
                  </a:ext>
                </a:extLst>
              </a:tr>
              <a:tr h="25045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481890"/>
                  </a:ext>
                </a:extLst>
              </a:tr>
              <a:tr h="25045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364239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D9E6E70-8775-4C71-84C5-42489FFDAB5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872317" y="1563201"/>
          <a:ext cx="1286910" cy="7296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6910">
                  <a:extLst>
                    <a:ext uri="{9D8B030D-6E8A-4147-A177-3AD203B41FA5}">
                      <a16:colId xmlns:a16="http://schemas.microsoft.com/office/drawing/2014/main" val="3373973076"/>
                    </a:ext>
                  </a:extLst>
                </a:gridCol>
              </a:tblGrid>
              <a:tr h="72962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19899" marR="1989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69644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35AA1C5-673A-4EF4-B1D5-D35B7BA33DE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332675" y="1563313"/>
          <a:ext cx="542981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981">
                  <a:extLst>
                    <a:ext uri="{9D8B030D-6E8A-4147-A177-3AD203B41FA5}">
                      <a16:colId xmlns:a16="http://schemas.microsoft.com/office/drawing/2014/main" val="2784203388"/>
                    </a:ext>
                  </a:extLst>
                </a:gridCol>
              </a:tblGrid>
              <a:tr h="25201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926384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34410"/>
                  </a:ext>
                </a:extLst>
              </a:tr>
              <a:tr h="25201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481890"/>
                  </a:ext>
                </a:extLst>
              </a:tr>
              <a:tr h="25201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364239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886367A8-4362-4CB4-AB63-240258BAC505}"/>
              </a:ext>
            </a:extLst>
          </p:cNvPr>
          <p:cNvSpPr txBox="1"/>
          <p:nvPr/>
        </p:nvSpPr>
        <p:spPr>
          <a:xfrm>
            <a:off x="1386297" y="3178064"/>
            <a:ext cx="63272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7EF2DFF-2BFC-4E21-A599-7C04A13DBE5C}"/>
              </a:ext>
            </a:extLst>
          </p:cNvPr>
          <p:cNvSpPr txBox="1"/>
          <p:nvPr/>
        </p:nvSpPr>
        <p:spPr>
          <a:xfrm>
            <a:off x="2262049" y="3716747"/>
            <a:ext cx="576220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5cm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34CA134-0912-47DA-8833-5ED9FA59F9BF}"/>
              </a:ext>
            </a:extLst>
          </p:cNvPr>
          <p:cNvSpPr txBox="1"/>
          <p:nvPr/>
        </p:nvSpPr>
        <p:spPr>
          <a:xfrm>
            <a:off x="2146702" y="1285640"/>
            <a:ext cx="492443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9cm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FD88CAA-645C-40A9-8829-29E704C29203}"/>
              </a:ext>
            </a:extLst>
          </p:cNvPr>
          <p:cNvSpPr txBox="1"/>
          <p:nvPr/>
        </p:nvSpPr>
        <p:spPr>
          <a:xfrm>
            <a:off x="5355320" y="3003943"/>
            <a:ext cx="539642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2cm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5C41B1B-B867-47E6-AE32-17D3174B78EA}"/>
              </a:ext>
            </a:extLst>
          </p:cNvPr>
          <p:cNvSpPr txBox="1"/>
          <p:nvPr/>
        </p:nvSpPr>
        <p:spPr>
          <a:xfrm>
            <a:off x="6296168" y="1326694"/>
            <a:ext cx="701130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8cm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B1CE74A-AFB1-42A1-BEC2-B9D7A3073EA7}"/>
              </a:ext>
            </a:extLst>
          </p:cNvPr>
          <p:cNvSpPr txBox="1"/>
          <p:nvPr/>
        </p:nvSpPr>
        <p:spPr>
          <a:xfrm>
            <a:off x="7137045" y="3003943"/>
            <a:ext cx="57191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2cm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CD716AD-805C-4CEE-B605-D480FF1886F0}"/>
              </a:ext>
            </a:extLst>
          </p:cNvPr>
          <p:cNvSpPr txBox="1"/>
          <p:nvPr/>
        </p:nvSpPr>
        <p:spPr>
          <a:xfrm rot="5400000">
            <a:off x="7569673" y="2167807"/>
            <a:ext cx="492444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7cm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D9C76EC-B9F2-47AE-B200-688432BE8D9B}"/>
              </a:ext>
            </a:extLst>
          </p:cNvPr>
          <p:cNvSpPr txBox="1"/>
          <p:nvPr/>
        </p:nvSpPr>
        <p:spPr>
          <a:xfrm>
            <a:off x="3212435" y="3049799"/>
            <a:ext cx="54298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3907C88-8E47-4B5A-B885-E466C43801A4}"/>
              </a:ext>
            </a:extLst>
          </p:cNvPr>
          <p:cNvSpPr txBox="1"/>
          <p:nvPr/>
        </p:nvSpPr>
        <p:spPr>
          <a:xfrm>
            <a:off x="1616689" y="1848050"/>
            <a:ext cx="222175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3200" b="1" dirty="0"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BBE6B9B-00FF-4C7B-9AB8-E22A0168A476}"/>
              </a:ext>
            </a:extLst>
          </p:cNvPr>
          <p:cNvSpPr txBox="1"/>
          <p:nvPr/>
        </p:nvSpPr>
        <p:spPr>
          <a:xfrm>
            <a:off x="6437418" y="1709341"/>
            <a:ext cx="222175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8B3E237-27F7-419E-8C4F-839E1093E77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825462" y="3302015"/>
          <a:ext cx="1368000" cy="100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4000">
                  <a:extLst>
                    <a:ext uri="{9D8B030D-6E8A-4147-A177-3AD203B41FA5}">
                      <a16:colId xmlns:a16="http://schemas.microsoft.com/office/drawing/2014/main" val="234297221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1648748075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58755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273938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1CF350B-CC7E-4206-813E-EE7D5930BAA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509462" y="4307119"/>
          <a:ext cx="2052000" cy="50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4000">
                  <a:extLst>
                    <a:ext uri="{9D8B030D-6E8A-4147-A177-3AD203B41FA5}">
                      <a16:colId xmlns:a16="http://schemas.microsoft.com/office/drawing/2014/main" val="829419309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2231553575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3605747388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003641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96ADB34-AF1C-4E8C-86ED-6A77FD47E68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877462" y="3660182"/>
          <a:ext cx="684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4000">
                  <a:extLst>
                    <a:ext uri="{9D8B030D-6E8A-4147-A177-3AD203B41FA5}">
                      <a16:colId xmlns:a16="http://schemas.microsoft.com/office/drawing/2014/main" val="174075198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6455007"/>
                  </a:ext>
                </a:extLst>
              </a:tr>
            </a:tbl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C209523C-1572-4BC1-82B5-A5E36A87F788}"/>
              </a:ext>
            </a:extLst>
          </p:cNvPr>
          <p:cNvSpPr txBox="1"/>
          <p:nvPr/>
        </p:nvSpPr>
        <p:spPr>
          <a:xfrm>
            <a:off x="3422538" y="3520821"/>
            <a:ext cx="222175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3200" b="1" dirty="0">
                <a:latin typeface="Century Gothic" panose="020B0502020202020204" pitchFamily="34" charset="0"/>
              </a:rPr>
              <a:t>C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B25FFA1-9EB3-483B-A709-BF0B956B286F}"/>
              </a:ext>
            </a:extLst>
          </p:cNvPr>
          <p:cNvSpPr txBox="1"/>
          <p:nvPr/>
        </p:nvSpPr>
        <p:spPr>
          <a:xfrm>
            <a:off x="4968988" y="3427714"/>
            <a:ext cx="492443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2cm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F634522-23A9-443B-AE16-6B56667529DA}"/>
              </a:ext>
            </a:extLst>
          </p:cNvPr>
          <p:cNvSpPr txBox="1"/>
          <p:nvPr/>
        </p:nvSpPr>
        <p:spPr>
          <a:xfrm rot="5400000">
            <a:off x="5707408" y="2572690"/>
            <a:ext cx="57191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9B5F335-5344-452D-8677-8C5846D411C6}"/>
              </a:ext>
            </a:extLst>
          </p:cNvPr>
          <p:cNvSpPr txBox="1"/>
          <p:nvPr/>
        </p:nvSpPr>
        <p:spPr>
          <a:xfrm>
            <a:off x="3743357" y="5898430"/>
            <a:ext cx="1657287" cy="4001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0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55A2CA4-35E6-4B49-A4C5-5FE84D9D2009}"/>
              </a:ext>
            </a:extLst>
          </p:cNvPr>
          <p:cNvSpPr txBox="1"/>
          <p:nvPr/>
        </p:nvSpPr>
        <p:spPr>
          <a:xfrm>
            <a:off x="6179104" y="2286563"/>
            <a:ext cx="66928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6cm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7372EF5-B4B1-4185-829F-476AA2814843}"/>
              </a:ext>
            </a:extLst>
          </p:cNvPr>
          <p:cNvSpPr txBox="1"/>
          <p:nvPr/>
        </p:nvSpPr>
        <p:spPr>
          <a:xfrm rot="16200000">
            <a:off x="787124" y="2235108"/>
            <a:ext cx="627048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8cm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C3D89DA-CC43-4903-8DC5-86F6ECFA9921}"/>
              </a:ext>
            </a:extLst>
          </p:cNvPr>
          <p:cNvSpPr txBox="1"/>
          <p:nvPr/>
        </p:nvSpPr>
        <p:spPr>
          <a:xfrm rot="5400000">
            <a:off x="5425773" y="4128980"/>
            <a:ext cx="56726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BED86F1-F01B-4B89-A149-35F9ACD78165}"/>
              </a:ext>
            </a:extLst>
          </p:cNvPr>
          <p:cNvSpPr txBox="1"/>
          <p:nvPr/>
        </p:nvSpPr>
        <p:spPr>
          <a:xfrm>
            <a:off x="4174592" y="4060898"/>
            <a:ext cx="63272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1cm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B5CEB1D-A0DF-4F61-8A8E-4EA384E82C62}"/>
              </a:ext>
            </a:extLst>
          </p:cNvPr>
          <p:cNvSpPr txBox="1"/>
          <p:nvPr/>
        </p:nvSpPr>
        <p:spPr>
          <a:xfrm rot="5400000">
            <a:off x="3402172" y="1724940"/>
            <a:ext cx="517448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F2C4025-EAB2-4139-9344-3B5BB2D74A02}"/>
              </a:ext>
            </a:extLst>
          </p:cNvPr>
          <p:cNvSpPr txBox="1"/>
          <p:nvPr/>
        </p:nvSpPr>
        <p:spPr>
          <a:xfrm rot="16200000">
            <a:off x="4449188" y="3748334"/>
            <a:ext cx="627048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A2E191A-8A31-459D-B297-A928B92AB887}"/>
              </a:ext>
            </a:extLst>
          </p:cNvPr>
          <p:cNvSpPr txBox="1"/>
          <p:nvPr/>
        </p:nvSpPr>
        <p:spPr>
          <a:xfrm rot="16200000">
            <a:off x="3118110" y="4457766"/>
            <a:ext cx="536484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562AB33-5C15-4410-A1E4-1529CE10A3CA}"/>
              </a:ext>
            </a:extLst>
          </p:cNvPr>
          <p:cNvSpPr txBox="1"/>
          <p:nvPr/>
        </p:nvSpPr>
        <p:spPr>
          <a:xfrm>
            <a:off x="4214553" y="4816649"/>
            <a:ext cx="63272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5cm</a:t>
            </a:r>
          </a:p>
        </p:txBody>
      </p:sp>
    </p:spTree>
    <p:extLst>
      <p:ext uri="{BB962C8B-B14F-4D97-AF65-F5344CB8AC3E}">
        <p14:creationId xmlns:p14="http://schemas.microsoft.com/office/powerpoint/2010/main" val="18490191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shape is the odd one out?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how you know.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B. The perimeter of B = 38cm, but both A and C have a perimeter of 34cm.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6" name="L-Shape 5">
            <a:extLst>
              <a:ext uri="{FF2B5EF4-FFF2-40B4-BE49-F238E27FC236}">
                <a16:creationId xmlns:a16="http://schemas.microsoft.com/office/drawing/2014/main" id="{B64192BD-2C1A-4FD4-B0A5-3DB4164D2D12}"/>
              </a:ext>
            </a:extLst>
          </p:cNvPr>
          <p:cNvSpPr/>
          <p:nvPr/>
        </p:nvSpPr>
        <p:spPr>
          <a:xfrm rot="5400000">
            <a:off x="1568091" y="1211844"/>
            <a:ext cx="1625443" cy="2257298"/>
          </a:xfrm>
          <a:prstGeom prst="corner">
            <a:avLst>
              <a:gd name="adj1" fmla="val 54688"/>
              <a:gd name="adj2" fmla="val 40893"/>
            </a:avLst>
          </a:prstGeom>
          <a:solidFill>
            <a:schemeClr val="bg2">
              <a:lumMod val="75000"/>
            </a:schemeClr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>
              <a:latin typeface="Century Gothic" panose="020B0502020202020204" pitchFamily="34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81F4844-246A-4928-BEC4-9E0084456A8D}"/>
              </a:ext>
            </a:extLst>
          </p:cNvPr>
          <p:cNvGraphicFramePr>
            <a:graphicFrameLocks noGrp="1"/>
          </p:cNvGraphicFramePr>
          <p:nvPr/>
        </p:nvGraphicFramePr>
        <p:xfrm>
          <a:off x="7159227" y="1563486"/>
          <a:ext cx="539642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642">
                  <a:extLst>
                    <a:ext uri="{9D8B030D-6E8A-4147-A177-3AD203B41FA5}">
                      <a16:colId xmlns:a16="http://schemas.microsoft.com/office/drawing/2014/main" val="2784203388"/>
                    </a:ext>
                  </a:extLst>
                </a:gridCol>
              </a:tblGrid>
              <a:tr h="25045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9263846"/>
                  </a:ext>
                </a:extLst>
              </a:tr>
              <a:tr h="25045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34410"/>
                  </a:ext>
                </a:extLst>
              </a:tr>
              <a:tr h="25045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481890"/>
                  </a:ext>
                </a:extLst>
              </a:tr>
              <a:tr h="25045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364239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D9E6E70-8775-4C71-84C5-42489FFDAB5C}"/>
              </a:ext>
            </a:extLst>
          </p:cNvPr>
          <p:cNvGraphicFramePr>
            <a:graphicFrameLocks noGrp="1"/>
          </p:cNvGraphicFramePr>
          <p:nvPr/>
        </p:nvGraphicFramePr>
        <p:xfrm>
          <a:off x="5872317" y="1563201"/>
          <a:ext cx="1286910" cy="7296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6910">
                  <a:extLst>
                    <a:ext uri="{9D8B030D-6E8A-4147-A177-3AD203B41FA5}">
                      <a16:colId xmlns:a16="http://schemas.microsoft.com/office/drawing/2014/main" val="3373973076"/>
                    </a:ext>
                  </a:extLst>
                </a:gridCol>
              </a:tblGrid>
              <a:tr h="72962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19899" marR="1989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69644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35AA1C5-673A-4EF4-B1D5-D35B7BA33DE1}"/>
              </a:ext>
            </a:extLst>
          </p:cNvPr>
          <p:cNvGraphicFramePr>
            <a:graphicFrameLocks noGrp="1"/>
          </p:cNvGraphicFramePr>
          <p:nvPr/>
        </p:nvGraphicFramePr>
        <p:xfrm>
          <a:off x="5332675" y="1563313"/>
          <a:ext cx="542981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981">
                  <a:extLst>
                    <a:ext uri="{9D8B030D-6E8A-4147-A177-3AD203B41FA5}">
                      <a16:colId xmlns:a16="http://schemas.microsoft.com/office/drawing/2014/main" val="2784203388"/>
                    </a:ext>
                  </a:extLst>
                </a:gridCol>
              </a:tblGrid>
              <a:tr h="25201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926384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34410"/>
                  </a:ext>
                </a:extLst>
              </a:tr>
              <a:tr h="25201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481890"/>
                  </a:ext>
                </a:extLst>
              </a:tr>
              <a:tr h="25201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364239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886367A8-4362-4CB4-AB63-240258BAC505}"/>
              </a:ext>
            </a:extLst>
          </p:cNvPr>
          <p:cNvSpPr txBox="1"/>
          <p:nvPr/>
        </p:nvSpPr>
        <p:spPr>
          <a:xfrm>
            <a:off x="1386297" y="3178064"/>
            <a:ext cx="63272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7EF2DFF-2BFC-4E21-A599-7C04A13DBE5C}"/>
              </a:ext>
            </a:extLst>
          </p:cNvPr>
          <p:cNvSpPr txBox="1"/>
          <p:nvPr/>
        </p:nvSpPr>
        <p:spPr>
          <a:xfrm>
            <a:off x="2262049" y="3716747"/>
            <a:ext cx="576220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5cm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34CA134-0912-47DA-8833-5ED9FA59F9BF}"/>
              </a:ext>
            </a:extLst>
          </p:cNvPr>
          <p:cNvSpPr txBox="1"/>
          <p:nvPr/>
        </p:nvSpPr>
        <p:spPr>
          <a:xfrm>
            <a:off x="2146702" y="1285640"/>
            <a:ext cx="492443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9cm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FD88CAA-645C-40A9-8829-29E704C29203}"/>
              </a:ext>
            </a:extLst>
          </p:cNvPr>
          <p:cNvSpPr txBox="1"/>
          <p:nvPr/>
        </p:nvSpPr>
        <p:spPr>
          <a:xfrm>
            <a:off x="5355320" y="3003943"/>
            <a:ext cx="539642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2cm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5C41B1B-B867-47E6-AE32-17D3174B78EA}"/>
              </a:ext>
            </a:extLst>
          </p:cNvPr>
          <p:cNvSpPr txBox="1"/>
          <p:nvPr/>
        </p:nvSpPr>
        <p:spPr>
          <a:xfrm>
            <a:off x="6296168" y="1326694"/>
            <a:ext cx="701130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8cm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B1CE74A-AFB1-42A1-BEC2-B9D7A3073EA7}"/>
              </a:ext>
            </a:extLst>
          </p:cNvPr>
          <p:cNvSpPr txBox="1"/>
          <p:nvPr/>
        </p:nvSpPr>
        <p:spPr>
          <a:xfrm>
            <a:off x="7137045" y="3003943"/>
            <a:ext cx="57191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2cm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CD716AD-805C-4CEE-B605-D480FF1886F0}"/>
              </a:ext>
            </a:extLst>
          </p:cNvPr>
          <p:cNvSpPr txBox="1"/>
          <p:nvPr/>
        </p:nvSpPr>
        <p:spPr>
          <a:xfrm rot="5400000">
            <a:off x="7569673" y="2167807"/>
            <a:ext cx="492444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7cm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D9C76EC-B9F2-47AE-B200-688432BE8D9B}"/>
              </a:ext>
            </a:extLst>
          </p:cNvPr>
          <p:cNvSpPr txBox="1"/>
          <p:nvPr/>
        </p:nvSpPr>
        <p:spPr>
          <a:xfrm>
            <a:off x="3212435" y="3049799"/>
            <a:ext cx="54298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3907C88-8E47-4B5A-B885-E466C43801A4}"/>
              </a:ext>
            </a:extLst>
          </p:cNvPr>
          <p:cNvSpPr txBox="1"/>
          <p:nvPr/>
        </p:nvSpPr>
        <p:spPr>
          <a:xfrm>
            <a:off x="1616689" y="1848050"/>
            <a:ext cx="222175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3200" b="1" dirty="0"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BBE6B9B-00FF-4C7B-9AB8-E22A0168A476}"/>
              </a:ext>
            </a:extLst>
          </p:cNvPr>
          <p:cNvSpPr txBox="1"/>
          <p:nvPr/>
        </p:nvSpPr>
        <p:spPr>
          <a:xfrm>
            <a:off x="6437418" y="1709341"/>
            <a:ext cx="222175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8B3E237-27F7-419E-8C4F-839E1093E774}"/>
              </a:ext>
            </a:extLst>
          </p:cNvPr>
          <p:cNvGraphicFramePr>
            <a:graphicFrameLocks noGrp="1"/>
          </p:cNvGraphicFramePr>
          <p:nvPr/>
        </p:nvGraphicFramePr>
        <p:xfrm>
          <a:off x="2825462" y="3302015"/>
          <a:ext cx="1368000" cy="100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4000">
                  <a:extLst>
                    <a:ext uri="{9D8B030D-6E8A-4147-A177-3AD203B41FA5}">
                      <a16:colId xmlns:a16="http://schemas.microsoft.com/office/drawing/2014/main" val="234297221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1648748075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58755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273938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1CF350B-CC7E-4206-813E-EE7D5930BAA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509462" y="4307119"/>
          <a:ext cx="2052000" cy="50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4000">
                  <a:extLst>
                    <a:ext uri="{9D8B030D-6E8A-4147-A177-3AD203B41FA5}">
                      <a16:colId xmlns:a16="http://schemas.microsoft.com/office/drawing/2014/main" val="829419309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2231553575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3605747388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003641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96ADB34-AF1C-4E8C-86ED-6A77FD47E68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877462" y="3660182"/>
          <a:ext cx="684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4000">
                  <a:extLst>
                    <a:ext uri="{9D8B030D-6E8A-4147-A177-3AD203B41FA5}">
                      <a16:colId xmlns:a16="http://schemas.microsoft.com/office/drawing/2014/main" val="174075198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6455007"/>
                  </a:ext>
                </a:extLst>
              </a:tr>
            </a:tbl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C209523C-1572-4BC1-82B5-A5E36A87F788}"/>
              </a:ext>
            </a:extLst>
          </p:cNvPr>
          <p:cNvSpPr txBox="1"/>
          <p:nvPr/>
        </p:nvSpPr>
        <p:spPr>
          <a:xfrm>
            <a:off x="3422538" y="3520821"/>
            <a:ext cx="222175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3200" b="1" dirty="0">
                <a:latin typeface="Century Gothic" panose="020B0502020202020204" pitchFamily="34" charset="0"/>
              </a:rPr>
              <a:t>C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B25FFA1-9EB3-483B-A709-BF0B956B286F}"/>
              </a:ext>
            </a:extLst>
          </p:cNvPr>
          <p:cNvSpPr txBox="1"/>
          <p:nvPr/>
        </p:nvSpPr>
        <p:spPr>
          <a:xfrm>
            <a:off x="4968988" y="3427714"/>
            <a:ext cx="492443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2cm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F634522-23A9-443B-AE16-6B56667529DA}"/>
              </a:ext>
            </a:extLst>
          </p:cNvPr>
          <p:cNvSpPr txBox="1"/>
          <p:nvPr/>
        </p:nvSpPr>
        <p:spPr>
          <a:xfrm rot="5400000">
            <a:off x="5707408" y="2572690"/>
            <a:ext cx="57191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9B5F335-5344-452D-8677-8C5846D411C6}"/>
              </a:ext>
            </a:extLst>
          </p:cNvPr>
          <p:cNvSpPr txBox="1"/>
          <p:nvPr/>
        </p:nvSpPr>
        <p:spPr>
          <a:xfrm>
            <a:off x="3743357" y="5898430"/>
            <a:ext cx="1657287" cy="4001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0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55A2CA4-35E6-4B49-A4C5-5FE84D9D2009}"/>
              </a:ext>
            </a:extLst>
          </p:cNvPr>
          <p:cNvSpPr txBox="1"/>
          <p:nvPr/>
        </p:nvSpPr>
        <p:spPr>
          <a:xfrm>
            <a:off x="6179104" y="2286563"/>
            <a:ext cx="66928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6cm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7372EF5-B4B1-4185-829F-476AA2814843}"/>
              </a:ext>
            </a:extLst>
          </p:cNvPr>
          <p:cNvSpPr txBox="1"/>
          <p:nvPr/>
        </p:nvSpPr>
        <p:spPr>
          <a:xfrm rot="16200000">
            <a:off x="787124" y="2235108"/>
            <a:ext cx="627048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8cm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C3D89DA-CC43-4903-8DC5-86F6ECFA9921}"/>
              </a:ext>
            </a:extLst>
          </p:cNvPr>
          <p:cNvSpPr txBox="1"/>
          <p:nvPr/>
        </p:nvSpPr>
        <p:spPr>
          <a:xfrm rot="5400000">
            <a:off x="5425773" y="4128980"/>
            <a:ext cx="56726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BED86F1-F01B-4B89-A149-35F9ACD78165}"/>
              </a:ext>
            </a:extLst>
          </p:cNvPr>
          <p:cNvSpPr txBox="1"/>
          <p:nvPr/>
        </p:nvSpPr>
        <p:spPr>
          <a:xfrm>
            <a:off x="4174592" y="4060898"/>
            <a:ext cx="63272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1cm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B5CEB1D-A0DF-4F61-8A8E-4EA384E82C62}"/>
              </a:ext>
            </a:extLst>
          </p:cNvPr>
          <p:cNvSpPr txBox="1"/>
          <p:nvPr/>
        </p:nvSpPr>
        <p:spPr>
          <a:xfrm rot="5400000">
            <a:off x="3402172" y="1724940"/>
            <a:ext cx="517448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F2C4025-EAB2-4139-9344-3B5BB2D74A02}"/>
              </a:ext>
            </a:extLst>
          </p:cNvPr>
          <p:cNvSpPr txBox="1"/>
          <p:nvPr/>
        </p:nvSpPr>
        <p:spPr>
          <a:xfrm rot="16200000">
            <a:off x="4449188" y="3748334"/>
            <a:ext cx="627048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A2E191A-8A31-459D-B297-A928B92AB887}"/>
              </a:ext>
            </a:extLst>
          </p:cNvPr>
          <p:cNvSpPr txBox="1"/>
          <p:nvPr/>
        </p:nvSpPr>
        <p:spPr>
          <a:xfrm rot="16200000">
            <a:off x="3118110" y="4457766"/>
            <a:ext cx="536484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47C290C-4C98-4489-96C6-5B23D63951C4}"/>
              </a:ext>
            </a:extLst>
          </p:cNvPr>
          <p:cNvSpPr txBox="1"/>
          <p:nvPr/>
        </p:nvSpPr>
        <p:spPr>
          <a:xfrm>
            <a:off x="4214553" y="4816649"/>
            <a:ext cx="63272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5cm</a:t>
            </a:r>
          </a:p>
        </p:txBody>
      </p:sp>
    </p:spTree>
    <p:extLst>
      <p:ext uri="{BB962C8B-B14F-4D97-AF65-F5344CB8AC3E}">
        <p14:creationId xmlns:p14="http://schemas.microsoft.com/office/powerpoint/2010/main" val="32793011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8F476F7-2157-44E4-A8C7-0C772F6E14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33040"/>
            <a:ext cx="8913124" cy="63221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6D03816-C5A8-413A-BF18-BD8F8D9C7520}"/>
              </a:ext>
            </a:extLst>
          </p:cNvPr>
          <p:cNvSpPr txBox="1"/>
          <p:nvPr/>
        </p:nvSpPr>
        <p:spPr>
          <a:xfrm>
            <a:off x="5968448" y="3298389"/>
            <a:ext cx="707851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8mm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D27E9C2-C770-464F-BD83-7D6EF28BD78A}"/>
              </a:ext>
            </a:extLst>
          </p:cNvPr>
          <p:cNvSpPr txBox="1"/>
          <p:nvPr/>
        </p:nvSpPr>
        <p:spPr>
          <a:xfrm>
            <a:off x="4441109" y="4761045"/>
            <a:ext cx="707851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6mm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723C8A0-FBF4-403D-B208-63EDBBDCBD18}"/>
              </a:ext>
            </a:extLst>
          </p:cNvPr>
          <p:cNvSpPr txBox="1"/>
          <p:nvPr/>
        </p:nvSpPr>
        <p:spPr>
          <a:xfrm>
            <a:off x="2800821" y="4076085"/>
            <a:ext cx="707851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5mm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E4DDB7F-DF20-48E7-9130-67AFA4BB6F27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ten sided shape below has a perimeter of 36mm.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What are the possible missing measurements?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5563448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ten sided shape below has a perimeter of 36mm.</a:t>
            </a:r>
          </a:p>
          <a:p>
            <a:pPr lvl="0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Possible answer: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What are the possible missing measurements?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7C5F5668-6AA0-4837-A98B-71CB83C93748}"/>
              </a:ext>
            </a:extLst>
          </p:cNvPr>
          <p:cNvGraphicFramePr>
            <a:graphicFrameLocks noGrp="1"/>
          </p:cNvGraphicFramePr>
          <p:nvPr/>
        </p:nvGraphicFramePr>
        <p:xfrm>
          <a:off x="3508671" y="2410934"/>
          <a:ext cx="2459778" cy="2391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9926">
                  <a:extLst>
                    <a:ext uri="{9D8B030D-6E8A-4147-A177-3AD203B41FA5}">
                      <a16:colId xmlns:a16="http://schemas.microsoft.com/office/drawing/2014/main" val="2635171731"/>
                    </a:ext>
                  </a:extLst>
                </a:gridCol>
                <a:gridCol w="819926">
                  <a:extLst>
                    <a:ext uri="{9D8B030D-6E8A-4147-A177-3AD203B41FA5}">
                      <a16:colId xmlns:a16="http://schemas.microsoft.com/office/drawing/2014/main" val="1388662109"/>
                    </a:ext>
                  </a:extLst>
                </a:gridCol>
                <a:gridCol w="819926">
                  <a:extLst>
                    <a:ext uri="{9D8B030D-6E8A-4147-A177-3AD203B41FA5}">
                      <a16:colId xmlns:a16="http://schemas.microsoft.com/office/drawing/2014/main" val="2603959302"/>
                    </a:ext>
                  </a:extLst>
                </a:gridCol>
              </a:tblGrid>
              <a:tr h="1195607">
                <a:tc>
                  <a:txBody>
                    <a:bodyPr/>
                    <a:lstStyle/>
                    <a:p>
                      <a:endParaRPr lang="en-GB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7137317"/>
                  </a:ext>
                </a:extLst>
              </a:tr>
              <a:tr h="1195607">
                <a:tc>
                  <a:txBody>
                    <a:bodyPr/>
                    <a:lstStyle/>
                    <a:p>
                      <a:endParaRPr lang="en-GB" sz="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6155151"/>
                  </a:ext>
                </a:extLst>
              </a:tr>
            </a:tbl>
          </a:graphicData>
        </a:graphic>
      </p:graphicFrame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D96BB88D-650A-483E-BF34-FA3F8F579017}"/>
              </a:ext>
            </a:extLst>
          </p:cNvPr>
          <p:cNvGraphicFramePr>
            <a:graphicFrameLocks noGrp="1"/>
          </p:cNvGraphicFramePr>
          <p:nvPr/>
        </p:nvGraphicFramePr>
        <p:xfrm>
          <a:off x="2570453" y="2410934"/>
          <a:ext cx="939193" cy="1195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9193">
                  <a:extLst>
                    <a:ext uri="{9D8B030D-6E8A-4147-A177-3AD203B41FA5}">
                      <a16:colId xmlns:a16="http://schemas.microsoft.com/office/drawing/2014/main" val="2301641742"/>
                    </a:ext>
                  </a:extLst>
                </a:gridCol>
              </a:tblGrid>
              <a:tr h="4826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5601482"/>
                  </a:ext>
                </a:extLst>
              </a:tr>
              <a:tr h="712578">
                <a:tc>
                  <a:txBody>
                    <a:bodyPr/>
                    <a:lstStyle/>
                    <a:p>
                      <a:endParaRPr lang="en-GB" sz="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2768229"/>
                  </a:ext>
                </a:extLst>
              </a:tr>
            </a:tbl>
          </a:graphicData>
        </a:graphic>
      </p:graphicFrame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0CF349D6-03DC-4DC2-9587-9A25D75895EA}"/>
              </a:ext>
            </a:extLst>
          </p:cNvPr>
          <p:cNvGraphicFramePr>
            <a:graphicFrameLocks noGrp="1"/>
          </p:cNvGraphicFramePr>
          <p:nvPr/>
        </p:nvGraphicFramePr>
        <p:xfrm>
          <a:off x="4328160" y="1798934"/>
          <a:ext cx="820800" cy="61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0800">
                  <a:extLst>
                    <a:ext uri="{9D8B030D-6E8A-4147-A177-3AD203B41FA5}">
                      <a16:colId xmlns:a16="http://schemas.microsoft.com/office/drawing/2014/main" val="3633655005"/>
                    </a:ext>
                  </a:extLst>
                </a:gridCol>
              </a:tblGrid>
              <a:tr h="612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1626067"/>
                  </a:ext>
                </a:extLst>
              </a:tr>
            </a:tbl>
          </a:graphicData>
        </a:graphic>
      </p:graphicFrame>
      <p:sp>
        <p:nvSpPr>
          <p:cNvPr id="47" name="TextBox 46">
            <a:extLst>
              <a:ext uri="{FF2B5EF4-FFF2-40B4-BE49-F238E27FC236}">
                <a16:creationId xmlns:a16="http://schemas.microsoft.com/office/drawing/2014/main" id="{0EA9B2A0-915F-4FA2-B961-0B3554084110}"/>
              </a:ext>
            </a:extLst>
          </p:cNvPr>
          <p:cNvSpPr txBox="1"/>
          <p:nvPr/>
        </p:nvSpPr>
        <p:spPr>
          <a:xfrm>
            <a:off x="5968448" y="3298389"/>
            <a:ext cx="707851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8mm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8309A71-204B-4CF5-B8B9-35E198C9F880}"/>
              </a:ext>
            </a:extLst>
          </p:cNvPr>
          <p:cNvSpPr txBox="1"/>
          <p:nvPr/>
        </p:nvSpPr>
        <p:spPr>
          <a:xfrm>
            <a:off x="4441109" y="4761045"/>
            <a:ext cx="707851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6mm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8F66195-56DC-4508-B223-FA9858FD87F7}"/>
              </a:ext>
            </a:extLst>
          </p:cNvPr>
          <p:cNvSpPr txBox="1"/>
          <p:nvPr/>
        </p:nvSpPr>
        <p:spPr>
          <a:xfrm>
            <a:off x="2800821" y="4076085"/>
            <a:ext cx="707851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5mm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B230B3D-4E6B-456C-9763-D024363B6D36}"/>
              </a:ext>
            </a:extLst>
          </p:cNvPr>
          <p:cNvSpPr txBox="1"/>
          <p:nvPr/>
        </p:nvSpPr>
        <p:spPr>
          <a:xfrm>
            <a:off x="4383979" y="1497796"/>
            <a:ext cx="707851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1mm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6EB2F36-2AD9-4E4A-81F4-49EE58AF2A30}"/>
              </a:ext>
            </a:extLst>
          </p:cNvPr>
          <p:cNvSpPr txBox="1"/>
          <p:nvPr/>
        </p:nvSpPr>
        <p:spPr>
          <a:xfrm>
            <a:off x="2693728" y="3569830"/>
            <a:ext cx="707851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3mm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017455-EF9E-4049-AB74-AF3B3A9C74D5}"/>
              </a:ext>
            </a:extLst>
          </p:cNvPr>
          <p:cNvSpPr txBox="1"/>
          <p:nvPr/>
        </p:nvSpPr>
        <p:spPr>
          <a:xfrm>
            <a:off x="2908887" y="2105800"/>
            <a:ext cx="707851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6mm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1DD3604-5D3F-4BED-974E-67A69E0DA67F}"/>
              </a:ext>
            </a:extLst>
          </p:cNvPr>
          <p:cNvSpPr txBox="1"/>
          <p:nvPr/>
        </p:nvSpPr>
        <p:spPr>
          <a:xfrm rot="16200000">
            <a:off x="2041898" y="2841188"/>
            <a:ext cx="707851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3mm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3212197-CC27-45F3-A03E-6ED83C0C8CE1}"/>
              </a:ext>
            </a:extLst>
          </p:cNvPr>
          <p:cNvSpPr txBox="1"/>
          <p:nvPr/>
        </p:nvSpPr>
        <p:spPr>
          <a:xfrm rot="16200000">
            <a:off x="3817533" y="1942371"/>
            <a:ext cx="707851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1mm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2ABB9EA-C658-4D56-8A33-9ED615BBA3A9}"/>
              </a:ext>
            </a:extLst>
          </p:cNvPr>
          <p:cNvSpPr txBox="1"/>
          <p:nvPr/>
        </p:nvSpPr>
        <p:spPr>
          <a:xfrm rot="5400000">
            <a:off x="4944760" y="1904679"/>
            <a:ext cx="707851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1mm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AB8C0CA-DD6C-4BEC-B15F-66B3FA00D80F}"/>
              </a:ext>
            </a:extLst>
          </p:cNvPr>
          <p:cNvSpPr txBox="1"/>
          <p:nvPr/>
        </p:nvSpPr>
        <p:spPr>
          <a:xfrm>
            <a:off x="5325780" y="2119268"/>
            <a:ext cx="707851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2mm</a:t>
            </a:r>
          </a:p>
        </p:txBody>
      </p:sp>
    </p:spTree>
    <p:extLst>
      <p:ext uri="{BB962C8B-B14F-4D97-AF65-F5344CB8AC3E}">
        <p14:creationId xmlns:p14="http://schemas.microsoft.com/office/powerpoint/2010/main" val="26825112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Jack thinks that this shape has a perimeter of 38cm.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Do you agree? Convince me.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9AC744-C8A7-4996-B758-D1D1987004FD}"/>
              </a:ext>
            </a:extLst>
          </p:cNvPr>
          <p:cNvSpPr txBox="1"/>
          <p:nvPr/>
        </p:nvSpPr>
        <p:spPr>
          <a:xfrm>
            <a:off x="5936008" y="2892560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E4E783-7861-4B3E-B611-9D4B795137E5}"/>
              </a:ext>
            </a:extLst>
          </p:cNvPr>
          <p:cNvSpPr txBox="1"/>
          <p:nvPr/>
        </p:nvSpPr>
        <p:spPr>
          <a:xfrm>
            <a:off x="3544064" y="4167614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9cm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1B66F9-7F8C-4F19-988D-21E9356514DB}"/>
              </a:ext>
            </a:extLst>
          </p:cNvPr>
          <p:cNvSpPr txBox="1"/>
          <p:nvPr/>
        </p:nvSpPr>
        <p:spPr>
          <a:xfrm>
            <a:off x="2048008" y="2584783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0FF2E9A-77EA-45F2-849D-52094B562316}"/>
              </a:ext>
            </a:extLst>
          </p:cNvPr>
          <p:cNvSpPr txBox="1"/>
          <p:nvPr/>
        </p:nvSpPr>
        <p:spPr>
          <a:xfrm rot="5400000">
            <a:off x="5471457" y="3476206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4cm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270EDCB-6928-49B6-86D0-4D6C84E28140}"/>
              </a:ext>
            </a:extLst>
          </p:cNvPr>
          <p:cNvGraphicFramePr>
            <a:graphicFrameLocks noGrp="1"/>
          </p:cNvGraphicFramePr>
          <p:nvPr/>
        </p:nvGraphicFramePr>
        <p:xfrm>
          <a:off x="3105656" y="1662852"/>
          <a:ext cx="2592000" cy="25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000">
                  <a:extLst>
                    <a:ext uri="{9D8B030D-6E8A-4147-A177-3AD203B41FA5}">
                      <a16:colId xmlns:a16="http://schemas.microsoft.com/office/drawing/2014/main" val="1572480891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286904794"/>
                    </a:ext>
                  </a:extLst>
                </a:gridCol>
              </a:tblGrid>
              <a:tr h="12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4051017"/>
                  </a:ext>
                </a:extLst>
              </a:tr>
              <a:tr h="12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539740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15DE2D9-5F8C-439B-814E-C69DA7736F31}"/>
              </a:ext>
            </a:extLst>
          </p:cNvPr>
          <p:cNvGraphicFramePr>
            <a:graphicFrameLocks noGrp="1"/>
          </p:cNvGraphicFramePr>
          <p:nvPr/>
        </p:nvGraphicFramePr>
        <p:xfrm>
          <a:off x="1809656" y="2922852"/>
          <a:ext cx="1296000" cy="12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000">
                  <a:extLst>
                    <a:ext uri="{9D8B030D-6E8A-4147-A177-3AD203B41FA5}">
                      <a16:colId xmlns:a16="http://schemas.microsoft.com/office/drawing/2014/main" val="2298067780"/>
                    </a:ext>
                  </a:extLst>
                </a:gridCol>
              </a:tblGrid>
              <a:tr h="12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4776875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D4EAD15-9976-4E8B-B45A-5F60C6186EC2}"/>
              </a:ext>
            </a:extLst>
          </p:cNvPr>
          <p:cNvGraphicFramePr>
            <a:graphicFrameLocks noGrp="1"/>
          </p:cNvGraphicFramePr>
          <p:nvPr/>
        </p:nvGraphicFramePr>
        <p:xfrm>
          <a:off x="5697656" y="1662852"/>
          <a:ext cx="1296000" cy="12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000">
                  <a:extLst>
                    <a:ext uri="{9D8B030D-6E8A-4147-A177-3AD203B41FA5}">
                      <a16:colId xmlns:a16="http://schemas.microsoft.com/office/drawing/2014/main" val="2387915018"/>
                    </a:ext>
                  </a:extLst>
                </a:gridCol>
              </a:tblGrid>
              <a:tr h="12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8483326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6485578C-F30D-46A0-A1F8-3A4AAEA51BE2}"/>
              </a:ext>
            </a:extLst>
          </p:cNvPr>
          <p:cNvSpPr txBox="1"/>
          <p:nvPr/>
        </p:nvSpPr>
        <p:spPr>
          <a:xfrm rot="5400000">
            <a:off x="6765159" y="2064747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5cm</a:t>
            </a:r>
          </a:p>
        </p:txBody>
      </p:sp>
    </p:spTree>
    <p:extLst>
      <p:ext uri="{BB962C8B-B14F-4D97-AF65-F5344CB8AC3E}">
        <p14:creationId xmlns:p14="http://schemas.microsoft.com/office/powerpoint/2010/main" val="22565999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Jack thinks that this shape has a perimeter of 38cm.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Do you agree? Convince me.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No because…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9AC744-C8A7-4996-B758-D1D1987004FD}"/>
              </a:ext>
            </a:extLst>
          </p:cNvPr>
          <p:cNvSpPr txBox="1"/>
          <p:nvPr/>
        </p:nvSpPr>
        <p:spPr>
          <a:xfrm>
            <a:off x="5936008" y="2892560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E4E783-7861-4B3E-B611-9D4B795137E5}"/>
              </a:ext>
            </a:extLst>
          </p:cNvPr>
          <p:cNvSpPr txBox="1"/>
          <p:nvPr/>
        </p:nvSpPr>
        <p:spPr>
          <a:xfrm>
            <a:off x="3544064" y="4167614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9cm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1B66F9-7F8C-4F19-988D-21E9356514DB}"/>
              </a:ext>
            </a:extLst>
          </p:cNvPr>
          <p:cNvSpPr txBox="1"/>
          <p:nvPr/>
        </p:nvSpPr>
        <p:spPr>
          <a:xfrm>
            <a:off x="2048008" y="2584783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0FF2E9A-77EA-45F2-849D-52094B562316}"/>
              </a:ext>
            </a:extLst>
          </p:cNvPr>
          <p:cNvSpPr txBox="1"/>
          <p:nvPr/>
        </p:nvSpPr>
        <p:spPr>
          <a:xfrm rot="5400000">
            <a:off x="5471457" y="3476206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4cm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270EDCB-6928-49B6-86D0-4D6C84E2814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105656" y="1662852"/>
          <a:ext cx="2592000" cy="25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000">
                  <a:extLst>
                    <a:ext uri="{9D8B030D-6E8A-4147-A177-3AD203B41FA5}">
                      <a16:colId xmlns:a16="http://schemas.microsoft.com/office/drawing/2014/main" val="1572480891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286904794"/>
                    </a:ext>
                  </a:extLst>
                </a:gridCol>
              </a:tblGrid>
              <a:tr h="12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4051017"/>
                  </a:ext>
                </a:extLst>
              </a:tr>
              <a:tr h="12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539740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15DE2D9-5F8C-439B-814E-C69DA7736F3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809656" y="2922852"/>
          <a:ext cx="1296000" cy="12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000">
                  <a:extLst>
                    <a:ext uri="{9D8B030D-6E8A-4147-A177-3AD203B41FA5}">
                      <a16:colId xmlns:a16="http://schemas.microsoft.com/office/drawing/2014/main" val="2298067780"/>
                    </a:ext>
                  </a:extLst>
                </a:gridCol>
              </a:tblGrid>
              <a:tr h="12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4776875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D4EAD15-9976-4E8B-B45A-5F60C6186EC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697656" y="1662852"/>
          <a:ext cx="1296000" cy="12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000">
                  <a:extLst>
                    <a:ext uri="{9D8B030D-6E8A-4147-A177-3AD203B41FA5}">
                      <a16:colId xmlns:a16="http://schemas.microsoft.com/office/drawing/2014/main" val="2387915018"/>
                    </a:ext>
                  </a:extLst>
                </a:gridCol>
              </a:tblGrid>
              <a:tr h="12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8483326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6485578C-F30D-46A0-A1F8-3A4AAEA51BE2}"/>
              </a:ext>
            </a:extLst>
          </p:cNvPr>
          <p:cNvSpPr txBox="1"/>
          <p:nvPr/>
        </p:nvSpPr>
        <p:spPr>
          <a:xfrm rot="5400000">
            <a:off x="6765159" y="2064747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5cm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641CF68-A283-4B2B-8E48-AC8D67E4F110}"/>
              </a:ext>
            </a:extLst>
          </p:cNvPr>
          <p:cNvSpPr txBox="1"/>
          <p:nvPr/>
        </p:nvSpPr>
        <p:spPr>
          <a:xfrm rot="16200000">
            <a:off x="1289620" y="3398964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F91AA67-110B-4906-87F5-9D8E3FFC576D}"/>
              </a:ext>
            </a:extLst>
          </p:cNvPr>
          <p:cNvSpPr txBox="1"/>
          <p:nvPr/>
        </p:nvSpPr>
        <p:spPr>
          <a:xfrm rot="16200000">
            <a:off x="2576832" y="2093432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5cm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3EF8E9C-B26B-4F64-8038-878EA237EC49}"/>
              </a:ext>
            </a:extLst>
          </p:cNvPr>
          <p:cNvSpPr txBox="1"/>
          <p:nvPr/>
        </p:nvSpPr>
        <p:spPr>
          <a:xfrm>
            <a:off x="4582210" y="1355075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8cm</a:t>
            </a:r>
          </a:p>
        </p:txBody>
      </p:sp>
    </p:spTree>
    <p:extLst>
      <p:ext uri="{BB962C8B-B14F-4D97-AF65-F5344CB8AC3E}">
        <p14:creationId xmlns:p14="http://schemas.microsoft.com/office/powerpoint/2010/main" val="17681102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Jack thinks that this shape has a perimeter of 38cm.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Do you agree? Convince me.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No because the missing measurements are 8cm, 5cm and 4cm. When added together, the perimeter is 42cm.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9AC744-C8A7-4996-B758-D1D1987004FD}"/>
              </a:ext>
            </a:extLst>
          </p:cNvPr>
          <p:cNvSpPr txBox="1"/>
          <p:nvPr/>
        </p:nvSpPr>
        <p:spPr>
          <a:xfrm>
            <a:off x="5936008" y="2892560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E4E783-7861-4B3E-B611-9D4B795137E5}"/>
              </a:ext>
            </a:extLst>
          </p:cNvPr>
          <p:cNvSpPr txBox="1"/>
          <p:nvPr/>
        </p:nvSpPr>
        <p:spPr>
          <a:xfrm>
            <a:off x="3544064" y="4167614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9cm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1B66F9-7F8C-4F19-988D-21E9356514DB}"/>
              </a:ext>
            </a:extLst>
          </p:cNvPr>
          <p:cNvSpPr txBox="1"/>
          <p:nvPr/>
        </p:nvSpPr>
        <p:spPr>
          <a:xfrm>
            <a:off x="2048008" y="2584783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0FF2E9A-77EA-45F2-849D-52094B562316}"/>
              </a:ext>
            </a:extLst>
          </p:cNvPr>
          <p:cNvSpPr txBox="1"/>
          <p:nvPr/>
        </p:nvSpPr>
        <p:spPr>
          <a:xfrm rot="5400000">
            <a:off x="5471457" y="3476206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4cm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270EDCB-6928-49B6-86D0-4D6C84E28140}"/>
              </a:ext>
            </a:extLst>
          </p:cNvPr>
          <p:cNvGraphicFramePr>
            <a:graphicFrameLocks noGrp="1"/>
          </p:cNvGraphicFramePr>
          <p:nvPr/>
        </p:nvGraphicFramePr>
        <p:xfrm>
          <a:off x="3105656" y="1662852"/>
          <a:ext cx="2592000" cy="25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000">
                  <a:extLst>
                    <a:ext uri="{9D8B030D-6E8A-4147-A177-3AD203B41FA5}">
                      <a16:colId xmlns:a16="http://schemas.microsoft.com/office/drawing/2014/main" val="1572480891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286904794"/>
                    </a:ext>
                  </a:extLst>
                </a:gridCol>
              </a:tblGrid>
              <a:tr h="12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4051017"/>
                  </a:ext>
                </a:extLst>
              </a:tr>
              <a:tr h="12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539740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15DE2D9-5F8C-439B-814E-C69DA7736F31}"/>
              </a:ext>
            </a:extLst>
          </p:cNvPr>
          <p:cNvGraphicFramePr>
            <a:graphicFrameLocks noGrp="1"/>
          </p:cNvGraphicFramePr>
          <p:nvPr/>
        </p:nvGraphicFramePr>
        <p:xfrm>
          <a:off x="1809656" y="2922852"/>
          <a:ext cx="1296000" cy="12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000">
                  <a:extLst>
                    <a:ext uri="{9D8B030D-6E8A-4147-A177-3AD203B41FA5}">
                      <a16:colId xmlns:a16="http://schemas.microsoft.com/office/drawing/2014/main" val="2298067780"/>
                    </a:ext>
                  </a:extLst>
                </a:gridCol>
              </a:tblGrid>
              <a:tr h="12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4776875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D4EAD15-9976-4E8B-B45A-5F60C6186EC2}"/>
              </a:ext>
            </a:extLst>
          </p:cNvPr>
          <p:cNvGraphicFramePr>
            <a:graphicFrameLocks noGrp="1"/>
          </p:cNvGraphicFramePr>
          <p:nvPr/>
        </p:nvGraphicFramePr>
        <p:xfrm>
          <a:off x="5697656" y="1662852"/>
          <a:ext cx="1296000" cy="12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000">
                  <a:extLst>
                    <a:ext uri="{9D8B030D-6E8A-4147-A177-3AD203B41FA5}">
                      <a16:colId xmlns:a16="http://schemas.microsoft.com/office/drawing/2014/main" val="2387915018"/>
                    </a:ext>
                  </a:extLst>
                </a:gridCol>
              </a:tblGrid>
              <a:tr h="12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8483326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6485578C-F30D-46A0-A1F8-3A4AAEA51BE2}"/>
              </a:ext>
            </a:extLst>
          </p:cNvPr>
          <p:cNvSpPr txBox="1"/>
          <p:nvPr/>
        </p:nvSpPr>
        <p:spPr>
          <a:xfrm rot="5400000">
            <a:off x="6765159" y="2064747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5cm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641CF68-A283-4B2B-8E48-AC8D67E4F110}"/>
              </a:ext>
            </a:extLst>
          </p:cNvPr>
          <p:cNvSpPr txBox="1"/>
          <p:nvPr/>
        </p:nvSpPr>
        <p:spPr>
          <a:xfrm rot="16200000">
            <a:off x="1289620" y="3398964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F91AA67-110B-4906-87F5-9D8E3FFC576D}"/>
              </a:ext>
            </a:extLst>
          </p:cNvPr>
          <p:cNvSpPr txBox="1"/>
          <p:nvPr/>
        </p:nvSpPr>
        <p:spPr>
          <a:xfrm rot="16200000">
            <a:off x="2576832" y="2093432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5cm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3EF8E9C-B26B-4F64-8038-878EA237EC49}"/>
              </a:ext>
            </a:extLst>
          </p:cNvPr>
          <p:cNvSpPr txBox="1"/>
          <p:nvPr/>
        </p:nvSpPr>
        <p:spPr>
          <a:xfrm>
            <a:off x="4582210" y="1355075"/>
            <a:ext cx="73229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8cm</a:t>
            </a:r>
          </a:p>
        </p:txBody>
      </p:sp>
    </p:spTree>
    <p:extLst>
      <p:ext uri="{BB962C8B-B14F-4D97-AF65-F5344CB8AC3E}">
        <p14:creationId xmlns:p14="http://schemas.microsoft.com/office/powerpoint/2010/main" val="308821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sng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Introduction</a:t>
            </a:r>
            <a:endParaRPr kumimoji="0" lang="en-GB" sz="2000" b="1" i="0" u="sng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sng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This shape has a perimeter of 32cm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. </a:t>
            </a: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What could the length of each side be?</a:t>
            </a: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charset="0"/>
              </a:rPr>
              <a:t>© Classroom Secrets Limited 2018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9981AFC-B561-4E69-B7E6-FB5C1027DD75}"/>
              </a:ext>
            </a:extLst>
          </p:cNvPr>
          <p:cNvSpPr/>
          <p:nvPr/>
        </p:nvSpPr>
        <p:spPr>
          <a:xfrm>
            <a:off x="2560357" y="1967018"/>
            <a:ext cx="4019106" cy="1802764"/>
          </a:xfrm>
          <a:prstGeom prst="rect">
            <a:avLst/>
          </a:prstGeom>
          <a:solidFill>
            <a:srgbClr val="ECD9FF"/>
          </a:solidFill>
          <a:ln w="38100">
            <a:solidFill>
              <a:srgbClr val="CC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E3383E-EB7B-43E6-AA75-A1DE419AACD6}"/>
              </a:ext>
            </a:extLst>
          </p:cNvPr>
          <p:cNvSpPr txBox="1"/>
          <p:nvPr/>
        </p:nvSpPr>
        <p:spPr>
          <a:xfrm>
            <a:off x="2005385" y="2619367"/>
            <a:ext cx="5422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A</a:t>
            </a:r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3A74CEB-034B-41A4-B195-73F4EC6F562F}"/>
              </a:ext>
            </a:extLst>
          </p:cNvPr>
          <p:cNvSpPr txBox="1"/>
          <p:nvPr/>
        </p:nvSpPr>
        <p:spPr>
          <a:xfrm>
            <a:off x="4300869" y="1547445"/>
            <a:ext cx="5422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B</a:t>
            </a:r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90CE69B-561C-47A8-B2CC-73F1135AE9EE}"/>
              </a:ext>
            </a:extLst>
          </p:cNvPr>
          <p:cNvSpPr txBox="1"/>
          <p:nvPr/>
        </p:nvSpPr>
        <p:spPr>
          <a:xfrm>
            <a:off x="6602811" y="2613917"/>
            <a:ext cx="5422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C</a:t>
            </a:r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5ED4080-3EE5-4E34-8EC3-93E52225283A}"/>
              </a:ext>
            </a:extLst>
          </p:cNvPr>
          <p:cNvSpPr txBox="1"/>
          <p:nvPr/>
        </p:nvSpPr>
        <p:spPr>
          <a:xfrm>
            <a:off x="4300868" y="3787690"/>
            <a:ext cx="5422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D</a:t>
            </a:r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C1C8FBA-6CEE-4371-ABF6-207D80414035}"/>
              </a:ext>
            </a:extLst>
          </p:cNvPr>
          <p:cNvSpPr/>
          <p:nvPr/>
        </p:nvSpPr>
        <p:spPr>
          <a:xfrm>
            <a:off x="1922976" y="5573217"/>
            <a:ext cx="5293868" cy="53162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 = 4cm, b = 12cm, c = 4cm, d = 12cm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044336E-ED39-4E19-8961-03549B3C75D0}"/>
              </a:ext>
            </a:extLst>
          </p:cNvPr>
          <p:cNvSpPr/>
          <p:nvPr/>
        </p:nvSpPr>
        <p:spPr>
          <a:xfrm>
            <a:off x="1922976" y="4235481"/>
            <a:ext cx="5293868" cy="53162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 = 12cm, b = 4cm, c = 12cm, d = 4cm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C5DF0AB7-6513-4CD4-A52D-76076E3D0A93}"/>
              </a:ext>
            </a:extLst>
          </p:cNvPr>
          <p:cNvSpPr/>
          <p:nvPr/>
        </p:nvSpPr>
        <p:spPr>
          <a:xfrm>
            <a:off x="1922976" y="4904349"/>
            <a:ext cx="5293868" cy="53162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 = 4cm, b = 12cm, c = 4cm, d = 14cm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CA87D2E-96B8-48A7-99B1-A49A6D410711}"/>
              </a:ext>
            </a:extLst>
          </p:cNvPr>
          <p:cNvSpPr txBox="1"/>
          <p:nvPr/>
        </p:nvSpPr>
        <p:spPr>
          <a:xfrm>
            <a:off x="393954" y="3642059"/>
            <a:ext cx="28646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</p:spTree>
    <p:extLst>
      <p:ext uri="{BB962C8B-B14F-4D97-AF65-F5344CB8AC3E}">
        <p14:creationId xmlns:p14="http://schemas.microsoft.com/office/powerpoint/2010/main" val="482602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sng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Introduction</a:t>
            </a:r>
            <a:endParaRPr kumimoji="0" lang="en-GB" sz="2000" b="1" i="0" u="sng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sng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This shape has a perimeter of 32cm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. </a:t>
            </a: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What could the length of each side be?</a:t>
            </a: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charset="0"/>
              </a:rPr>
              <a:t>© Classroom Secrets Limited 2018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9981AFC-B561-4E69-B7E6-FB5C1027DD75}"/>
              </a:ext>
            </a:extLst>
          </p:cNvPr>
          <p:cNvSpPr/>
          <p:nvPr/>
        </p:nvSpPr>
        <p:spPr>
          <a:xfrm>
            <a:off x="2560357" y="1967018"/>
            <a:ext cx="4019106" cy="1802764"/>
          </a:xfrm>
          <a:prstGeom prst="rect">
            <a:avLst/>
          </a:prstGeom>
          <a:solidFill>
            <a:srgbClr val="ECD9FF"/>
          </a:solidFill>
          <a:ln w="38100">
            <a:solidFill>
              <a:srgbClr val="CC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E3383E-EB7B-43E6-AA75-A1DE419AACD6}"/>
              </a:ext>
            </a:extLst>
          </p:cNvPr>
          <p:cNvSpPr txBox="1"/>
          <p:nvPr/>
        </p:nvSpPr>
        <p:spPr>
          <a:xfrm>
            <a:off x="2005385" y="2619367"/>
            <a:ext cx="5422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A</a:t>
            </a:r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3A74CEB-034B-41A4-B195-73F4EC6F562F}"/>
              </a:ext>
            </a:extLst>
          </p:cNvPr>
          <p:cNvSpPr txBox="1"/>
          <p:nvPr/>
        </p:nvSpPr>
        <p:spPr>
          <a:xfrm>
            <a:off x="4300869" y="1547445"/>
            <a:ext cx="5422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B</a:t>
            </a:r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90CE69B-561C-47A8-B2CC-73F1135AE9EE}"/>
              </a:ext>
            </a:extLst>
          </p:cNvPr>
          <p:cNvSpPr txBox="1"/>
          <p:nvPr/>
        </p:nvSpPr>
        <p:spPr>
          <a:xfrm>
            <a:off x="6602811" y="2613917"/>
            <a:ext cx="5422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C</a:t>
            </a:r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5ED4080-3EE5-4E34-8EC3-93E52225283A}"/>
              </a:ext>
            </a:extLst>
          </p:cNvPr>
          <p:cNvSpPr txBox="1"/>
          <p:nvPr/>
        </p:nvSpPr>
        <p:spPr>
          <a:xfrm>
            <a:off x="4300868" y="3787690"/>
            <a:ext cx="5422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D</a:t>
            </a:r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C1C8FBA-6CEE-4371-ABF6-207D80414035}"/>
              </a:ext>
            </a:extLst>
          </p:cNvPr>
          <p:cNvSpPr/>
          <p:nvPr/>
        </p:nvSpPr>
        <p:spPr>
          <a:xfrm>
            <a:off x="1922976" y="5573217"/>
            <a:ext cx="5293868" cy="53162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 = 4cm, b = 12cm, c = 4cm, d = 12cm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044336E-ED39-4E19-8961-03549B3C75D0}"/>
              </a:ext>
            </a:extLst>
          </p:cNvPr>
          <p:cNvSpPr/>
          <p:nvPr/>
        </p:nvSpPr>
        <p:spPr>
          <a:xfrm>
            <a:off x="1922976" y="4235481"/>
            <a:ext cx="5293868" cy="53162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bg2">
                    <a:lumMod val="75000"/>
                  </a:schemeClr>
                </a:solidFill>
                <a:latin typeface="Century Gothic" panose="020B0502020202020204" pitchFamily="34" charset="0"/>
              </a:rPr>
              <a:t>a = 12cm, b = 4cm, c = 12cm, d = 4cm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C5DF0AB7-6513-4CD4-A52D-76076E3D0A93}"/>
              </a:ext>
            </a:extLst>
          </p:cNvPr>
          <p:cNvSpPr/>
          <p:nvPr/>
        </p:nvSpPr>
        <p:spPr>
          <a:xfrm>
            <a:off x="1922976" y="4904349"/>
            <a:ext cx="5293868" cy="53162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bg2">
                    <a:lumMod val="75000"/>
                  </a:schemeClr>
                </a:solidFill>
                <a:latin typeface="Century Gothic" panose="020B0502020202020204" pitchFamily="34" charset="0"/>
              </a:rPr>
              <a:t>a = 4cm, b = 12cm, c = 4cm, d = 14cm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5EFC84C-E62D-4AE5-8C38-510D759F39CD}"/>
              </a:ext>
            </a:extLst>
          </p:cNvPr>
          <p:cNvSpPr txBox="1"/>
          <p:nvPr/>
        </p:nvSpPr>
        <p:spPr>
          <a:xfrm>
            <a:off x="393954" y="3642059"/>
            <a:ext cx="28646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</p:spTree>
    <p:extLst>
      <p:ext uri="{BB962C8B-B14F-4D97-AF65-F5344CB8AC3E}">
        <p14:creationId xmlns:p14="http://schemas.microsoft.com/office/powerpoint/2010/main" val="1433589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the missing measurements and calculate the perimeter. 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198063-DA40-4223-BB85-19D6A3212E7C}"/>
              </a:ext>
            </a:extLst>
          </p:cNvPr>
          <p:cNvSpPr txBox="1"/>
          <p:nvPr/>
        </p:nvSpPr>
        <p:spPr>
          <a:xfrm>
            <a:off x="2028638" y="4222392"/>
            <a:ext cx="82216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CCC2A25-2A21-4A82-8E05-11BB3490FE86}"/>
              </a:ext>
            </a:extLst>
          </p:cNvPr>
          <p:cNvSpPr txBox="1"/>
          <p:nvPr/>
        </p:nvSpPr>
        <p:spPr>
          <a:xfrm>
            <a:off x="7619295" y="2851014"/>
            <a:ext cx="82216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5cm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0422897-735B-4F7B-ACDF-F26B201CCF8D}"/>
              </a:ext>
            </a:extLst>
          </p:cNvPr>
          <p:cNvSpPr txBox="1"/>
          <p:nvPr/>
        </p:nvSpPr>
        <p:spPr>
          <a:xfrm>
            <a:off x="6293196" y="4222392"/>
            <a:ext cx="82216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E85411E-E941-4BDE-AA4B-CC2B0CF7463C}"/>
              </a:ext>
            </a:extLst>
          </p:cNvPr>
          <p:cNvSpPr txBox="1"/>
          <p:nvPr/>
        </p:nvSpPr>
        <p:spPr>
          <a:xfrm>
            <a:off x="4160917" y="1675115"/>
            <a:ext cx="82216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9cm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212FAC1-71E7-4FE4-B3AE-D9394FF62262}"/>
              </a:ext>
            </a:extLst>
          </p:cNvPr>
          <p:cNvSpPr txBox="1"/>
          <p:nvPr/>
        </p:nvSpPr>
        <p:spPr>
          <a:xfrm>
            <a:off x="3743357" y="5695230"/>
            <a:ext cx="1657287" cy="4001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0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D463849-CA03-4893-A99D-73601DC41B4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524000" y="2067560"/>
          <a:ext cx="6096000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6366367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94343338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40493286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986315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95164EF-B2FD-48FB-B0CF-CA2C3FFB215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524705" y="2787560"/>
          <a:ext cx="2030400" cy="14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0400">
                  <a:extLst>
                    <a:ext uri="{9D8B030D-6E8A-4147-A177-3AD203B41FA5}">
                      <a16:colId xmlns:a16="http://schemas.microsoft.com/office/drawing/2014/main" val="2581487461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4519372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354272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8ED1FE8-A84E-41E7-A321-801997D02B2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588897" y="2787560"/>
          <a:ext cx="2030400" cy="14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0400">
                  <a:extLst>
                    <a:ext uri="{9D8B030D-6E8A-4147-A177-3AD203B41FA5}">
                      <a16:colId xmlns:a16="http://schemas.microsoft.com/office/drawing/2014/main" val="1154877328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425361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2532104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52760315-54AE-4A9E-859D-35772F605BA9}"/>
              </a:ext>
            </a:extLst>
          </p:cNvPr>
          <p:cNvSpPr txBox="1"/>
          <p:nvPr/>
        </p:nvSpPr>
        <p:spPr>
          <a:xfrm>
            <a:off x="3517330" y="3376414"/>
            <a:ext cx="82216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2cm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5707FE7-3EE6-4C11-A4FE-A46CB54E1E61}"/>
              </a:ext>
            </a:extLst>
          </p:cNvPr>
          <p:cNvSpPr txBox="1"/>
          <p:nvPr/>
        </p:nvSpPr>
        <p:spPr>
          <a:xfrm>
            <a:off x="936939" y="2855927"/>
            <a:ext cx="82216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2400" b="1" dirty="0">
                <a:latin typeface="Century Gothic" panose="020B0502020202020204" pitchFamily="34" charset="0"/>
              </a:rPr>
              <a:t>A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25EF761-0C0B-4D4D-8077-8DBEB4E798F5}"/>
              </a:ext>
            </a:extLst>
          </p:cNvPr>
          <p:cNvSpPr txBox="1"/>
          <p:nvPr/>
        </p:nvSpPr>
        <p:spPr>
          <a:xfrm>
            <a:off x="4093496" y="2790060"/>
            <a:ext cx="82216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2400" b="1" dirty="0">
                <a:latin typeface="Century Gothic" panose="020B0502020202020204" pitchFamily="34" charset="0"/>
              </a:rPr>
              <a:t>B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BFCE1C1-29A2-4755-8B69-219B89A7A1C3}"/>
              </a:ext>
            </a:extLst>
          </p:cNvPr>
          <p:cNvSpPr txBox="1"/>
          <p:nvPr/>
        </p:nvSpPr>
        <p:spPr>
          <a:xfrm>
            <a:off x="5003108" y="3376414"/>
            <a:ext cx="82216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2400" b="1" dirty="0">
                <a:latin typeface="Century Gothic" panose="020B0502020202020204" pitchFamily="34" charset="0"/>
              </a:rPr>
              <a:t>C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682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the missing measurements and calculate the perimeter. 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198063-DA40-4223-BB85-19D6A3212E7C}"/>
              </a:ext>
            </a:extLst>
          </p:cNvPr>
          <p:cNvSpPr txBox="1"/>
          <p:nvPr/>
        </p:nvSpPr>
        <p:spPr>
          <a:xfrm>
            <a:off x="2028638" y="4222392"/>
            <a:ext cx="82216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CCC2A25-2A21-4A82-8E05-11BB3490FE86}"/>
              </a:ext>
            </a:extLst>
          </p:cNvPr>
          <p:cNvSpPr txBox="1"/>
          <p:nvPr/>
        </p:nvSpPr>
        <p:spPr>
          <a:xfrm>
            <a:off x="7619295" y="2851014"/>
            <a:ext cx="82216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5cm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0422897-735B-4F7B-ACDF-F26B201CCF8D}"/>
              </a:ext>
            </a:extLst>
          </p:cNvPr>
          <p:cNvSpPr txBox="1"/>
          <p:nvPr/>
        </p:nvSpPr>
        <p:spPr>
          <a:xfrm>
            <a:off x="6293196" y="4222392"/>
            <a:ext cx="82216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212FAC1-71E7-4FE4-B3AE-D9394FF62262}"/>
              </a:ext>
            </a:extLst>
          </p:cNvPr>
          <p:cNvSpPr txBox="1"/>
          <p:nvPr/>
        </p:nvSpPr>
        <p:spPr>
          <a:xfrm>
            <a:off x="3743357" y="5695230"/>
            <a:ext cx="1657287" cy="4001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0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D463849-CA03-4893-A99D-73601DC41B47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2067560"/>
          <a:ext cx="6096000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6366367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94343338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40493286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986315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95164EF-B2FD-48FB-B0CF-CA2C3FFB2153}"/>
              </a:ext>
            </a:extLst>
          </p:cNvPr>
          <p:cNvGraphicFramePr>
            <a:graphicFrameLocks noGrp="1"/>
          </p:cNvGraphicFramePr>
          <p:nvPr/>
        </p:nvGraphicFramePr>
        <p:xfrm>
          <a:off x="1524705" y="2787560"/>
          <a:ext cx="2030400" cy="14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0400">
                  <a:extLst>
                    <a:ext uri="{9D8B030D-6E8A-4147-A177-3AD203B41FA5}">
                      <a16:colId xmlns:a16="http://schemas.microsoft.com/office/drawing/2014/main" val="2581487461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4519372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354272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8ED1FE8-A84E-41E7-A321-801997D02B21}"/>
              </a:ext>
            </a:extLst>
          </p:cNvPr>
          <p:cNvGraphicFramePr>
            <a:graphicFrameLocks noGrp="1"/>
          </p:cNvGraphicFramePr>
          <p:nvPr/>
        </p:nvGraphicFramePr>
        <p:xfrm>
          <a:off x="5588897" y="2787560"/>
          <a:ext cx="2030400" cy="14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0400">
                  <a:extLst>
                    <a:ext uri="{9D8B030D-6E8A-4147-A177-3AD203B41FA5}">
                      <a16:colId xmlns:a16="http://schemas.microsoft.com/office/drawing/2014/main" val="1154877328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425361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2532104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52760315-54AE-4A9E-859D-35772F605BA9}"/>
              </a:ext>
            </a:extLst>
          </p:cNvPr>
          <p:cNvSpPr txBox="1"/>
          <p:nvPr/>
        </p:nvSpPr>
        <p:spPr>
          <a:xfrm>
            <a:off x="3517330" y="3376414"/>
            <a:ext cx="82216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2cm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5707FE7-3EE6-4C11-A4FE-A46CB54E1E61}"/>
              </a:ext>
            </a:extLst>
          </p:cNvPr>
          <p:cNvSpPr txBox="1"/>
          <p:nvPr/>
        </p:nvSpPr>
        <p:spPr>
          <a:xfrm>
            <a:off x="450119" y="2720086"/>
            <a:ext cx="1407067" cy="738664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5cm</a:t>
            </a:r>
            <a:endParaRPr lang="en-GB" sz="2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25EF761-0C0B-4D4D-8077-8DBEB4E798F5}"/>
              </a:ext>
            </a:extLst>
          </p:cNvPr>
          <p:cNvSpPr txBox="1"/>
          <p:nvPr/>
        </p:nvSpPr>
        <p:spPr>
          <a:xfrm>
            <a:off x="4093496" y="2763166"/>
            <a:ext cx="82216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3cm</a:t>
            </a:r>
            <a:endParaRPr lang="en-GB" sz="2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BFCE1C1-29A2-4755-8B69-219B89A7A1C3}"/>
              </a:ext>
            </a:extLst>
          </p:cNvPr>
          <p:cNvSpPr txBox="1"/>
          <p:nvPr/>
        </p:nvSpPr>
        <p:spPr>
          <a:xfrm>
            <a:off x="4796322" y="3376414"/>
            <a:ext cx="82216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2cm</a:t>
            </a:r>
            <a:endParaRPr lang="en-GB" sz="2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3549B9-B68C-42EB-A2C6-04061B7A8B71}"/>
              </a:ext>
            </a:extLst>
          </p:cNvPr>
          <p:cNvSpPr/>
          <p:nvPr/>
        </p:nvSpPr>
        <p:spPr>
          <a:xfrm>
            <a:off x="581081" y="4867572"/>
            <a:ext cx="7981839" cy="830997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9cm + 5cm + 3cm + 2cm + 3cm + 2cm + 3cm + 5cm = 32cm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EADDCB6-98FE-4FF1-B4FF-4577D96AA895}"/>
              </a:ext>
            </a:extLst>
          </p:cNvPr>
          <p:cNvSpPr txBox="1"/>
          <p:nvPr/>
        </p:nvSpPr>
        <p:spPr>
          <a:xfrm>
            <a:off x="4160917" y="1675115"/>
            <a:ext cx="82216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9cm</a:t>
            </a:r>
          </a:p>
        </p:txBody>
      </p:sp>
    </p:spTree>
    <p:extLst>
      <p:ext uri="{BB962C8B-B14F-4D97-AF65-F5344CB8AC3E}">
        <p14:creationId xmlns:p14="http://schemas.microsoft.com/office/powerpoint/2010/main" val="1855801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perimeter of the shape is 26cm.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196AFF-A2E8-4E33-A5B6-092B8FA6CB98}"/>
              </a:ext>
            </a:extLst>
          </p:cNvPr>
          <p:cNvSpPr txBox="1"/>
          <p:nvPr/>
        </p:nvSpPr>
        <p:spPr>
          <a:xfrm>
            <a:off x="2700351" y="2855104"/>
            <a:ext cx="890544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6cm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DF2BAC8-1384-41FA-AC8D-B455933E5F98}"/>
              </a:ext>
            </a:extLst>
          </p:cNvPr>
          <p:cNvSpPr txBox="1"/>
          <p:nvPr/>
        </p:nvSpPr>
        <p:spPr>
          <a:xfrm>
            <a:off x="4104042" y="4983770"/>
            <a:ext cx="935916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9cm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752B3CF-7B21-443B-B7CE-1285E036C84A}"/>
              </a:ext>
            </a:extLst>
          </p:cNvPr>
          <p:cNvSpPr txBox="1"/>
          <p:nvPr/>
        </p:nvSpPr>
        <p:spPr>
          <a:xfrm>
            <a:off x="6155166" y="3642438"/>
            <a:ext cx="87150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3cm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01C9EF7-103A-4B32-B831-20BE090F7C6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532000" y="4011770"/>
          <a:ext cx="6080000" cy="9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000">
                  <a:extLst>
                    <a:ext uri="{9D8B030D-6E8A-4147-A177-3AD203B41FA5}">
                      <a16:colId xmlns:a16="http://schemas.microsoft.com/office/drawing/2014/main" val="325151510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3800090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50094112"/>
                    </a:ext>
                  </a:extLst>
                </a:gridCol>
              </a:tblGrid>
              <a:tr h="972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004994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102A277-B044-4D69-8BB4-8A74FE072AC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553840" y="2067770"/>
          <a:ext cx="2016000" cy="194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000">
                  <a:extLst>
                    <a:ext uri="{9D8B030D-6E8A-4147-A177-3AD203B41FA5}">
                      <a16:colId xmlns:a16="http://schemas.microsoft.com/office/drawing/2014/main" val="1293043716"/>
                    </a:ext>
                  </a:extLst>
                </a:gridCol>
              </a:tblGrid>
              <a:tr h="972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69216"/>
                  </a:ext>
                </a:extLst>
              </a:tr>
              <a:tr h="972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0859772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B3F2005E-6F0F-4752-82B2-94FA67CAEFB7}"/>
              </a:ext>
            </a:extLst>
          </p:cNvPr>
          <p:cNvSpPr txBox="1"/>
          <p:nvPr/>
        </p:nvSpPr>
        <p:spPr>
          <a:xfrm>
            <a:off x="2158878" y="3652775"/>
            <a:ext cx="87150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5395199-FAB3-4846-965C-B43A1F18D5CA}"/>
              </a:ext>
            </a:extLst>
          </p:cNvPr>
          <p:cNvSpPr txBox="1"/>
          <p:nvPr/>
        </p:nvSpPr>
        <p:spPr>
          <a:xfrm>
            <a:off x="3743357" y="5695230"/>
            <a:ext cx="1657287" cy="4001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0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AE73639-EDCA-4D87-9529-9B021EFB049B}"/>
              </a:ext>
            </a:extLst>
          </p:cNvPr>
          <p:cNvSpPr txBox="1"/>
          <p:nvPr/>
        </p:nvSpPr>
        <p:spPr>
          <a:xfrm>
            <a:off x="665151" y="4313104"/>
            <a:ext cx="87150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2cm</a:t>
            </a:r>
          </a:p>
        </p:txBody>
      </p:sp>
    </p:spTree>
    <p:extLst>
      <p:ext uri="{BB962C8B-B14F-4D97-AF65-F5344CB8AC3E}">
        <p14:creationId xmlns:p14="http://schemas.microsoft.com/office/powerpoint/2010/main" val="2195854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perimeter of the shape is 26cm.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53B671A-5DDC-4EA9-8A87-DD9339FE9334}"/>
              </a:ext>
            </a:extLst>
          </p:cNvPr>
          <p:cNvGrpSpPr/>
          <p:nvPr/>
        </p:nvGrpSpPr>
        <p:grpSpPr>
          <a:xfrm>
            <a:off x="4104042" y="3642438"/>
            <a:ext cx="2922631" cy="1710664"/>
            <a:chOff x="5141924" y="5001668"/>
            <a:chExt cx="2922631" cy="1710664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DF2BAC8-1384-41FA-AC8D-B455933E5F98}"/>
                </a:ext>
              </a:extLst>
            </p:cNvPr>
            <p:cNvSpPr txBox="1"/>
            <p:nvPr/>
          </p:nvSpPr>
          <p:spPr>
            <a:xfrm>
              <a:off x="5141924" y="6343000"/>
              <a:ext cx="935916" cy="369332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GB" sz="2400" b="1" dirty="0">
                  <a:latin typeface="Century Gothic" panose="020B0502020202020204" pitchFamily="34" charset="0"/>
                </a:rPr>
                <a:t>9cm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752B3CF-7B21-443B-B7CE-1285E036C84A}"/>
                </a:ext>
              </a:extLst>
            </p:cNvPr>
            <p:cNvSpPr txBox="1"/>
            <p:nvPr/>
          </p:nvSpPr>
          <p:spPr>
            <a:xfrm>
              <a:off x="7193048" y="5001668"/>
              <a:ext cx="871507" cy="369332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GB" sz="2400" b="1" dirty="0">
                  <a:latin typeface="Century Gothic" panose="020B0502020202020204" pitchFamily="34" charset="0"/>
                </a:rPr>
                <a:t>3cm</a:t>
              </a:r>
            </a:p>
          </p:txBody>
        </p:sp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01C9EF7-103A-4B32-B831-20BE090F7C6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532000" y="4011770"/>
          <a:ext cx="6080000" cy="9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000">
                  <a:extLst>
                    <a:ext uri="{9D8B030D-6E8A-4147-A177-3AD203B41FA5}">
                      <a16:colId xmlns:a16="http://schemas.microsoft.com/office/drawing/2014/main" val="325151510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3800090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50094112"/>
                    </a:ext>
                  </a:extLst>
                </a:gridCol>
              </a:tblGrid>
              <a:tr h="972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004994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102A277-B044-4D69-8BB4-8A74FE072AC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553840" y="2067770"/>
          <a:ext cx="2016000" cy="194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000">
                  <a:extLst>
                    <a:ext uri="{9D8B030D-6E8A-4147-A177-3AD203B41FA5}">
                      <a16:colId xmlns:a16="http://schemas.microsoft.com/office/drawing/2014/main" val="1293043716"/>
                    </a:ext>
                  </a:extLst>
                </a:gridCol>
              </a:tblGrid>
              <a:tr h="972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69216"/>
                  </a:ext>
                </a:extLst>
              </a:tr>
              <a:tr h="972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0859772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B3F2005E-6F0F-4752-82B2-94FA67CAEFB7}"/>
              </a:ext>
            </a:extLst>
          </p:cNvPr>
          <p:cNvSpPr txBox="1"/>
          <p:nvPr/>
        </p:nvSpPr>
        <p:spPr>
          <a:xfrm>
            <a:off x="2158878" y="3652775"/>
            <a:ext cx="87150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120FA05-A820-4E1D-886F-A981BD1B9C1C}"/>
              </a:ext>
            </a:extLst>
          </p:cNvPr>
          <p:cNvSpPr/>
          <p:nvPr/>
        </p:nvSpPr>
        <p:spPr>
          <a:xfrm>
            <a:off x="2665869" y="5337294"/>
            <a:ext cx="38122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False. The perimeter is 34cm.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749B0D5-1027-47BA-AED9-B70127B16C98}"/>
              </a:ext>
            </a:extLst>
          </p:cNvPr>
          <p:cNvSpPr txBox="1"/>
          <p:nvPr/>
        </p:nvSpPr>
        <p:spPr>
          <a:xfrm>
            <a:off x="3743357" y="5695230"/>
            <a:ext cx="1657287" cy="4001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0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F8CBC96-628B-44B2-BD0E-455461DC56DB}"/>
              </a:ext>
            </a:extLst>
          </p:cNvPr>
          <p:cNvSpPr txBox="1"/>
          <p:nvPr/>
        </p:nvSpPr>
        <p:spPr>
          <a:xfrm>
            <a:off x="2700351" y="2855104"/>
            <a:ext cx="890544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6cm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E72D8D2-4FD0-42D6-9E89-CCBEF9791190}"/>
              </a:ext>
            </a:extLst>
          </p:cNvPr>
          <p:cNvSpPr txBox="1"/>
          <p:nvPr/>
        </p:nvSpPr>
        <p:spPr>
          <a:xfrm>
            <a:off x="665151" y="4313104"/>
            <a:ext cx="87150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2cm</a:t>
            </a:r>
          </a:p>
        </p:txBody>
      </p:sp>
    </p:spTree>
    <p:extLst>
      <p:ext uri="{BB962C8B-B14F-4D97-AF65-F5344CB8AC3E}">
        <p14:creationId xmlns:p14="http://schemas.microsoft.com/office/powerpoint/2010/main" val="1359882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shape has a perimeter of 30cm?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F98D50-CE17-401B-BAEC-329C04FC7D89}"/>
              </a:ext>
            </a:extLst>
          </p:cNvPr>
          <p:cNvSpPr txBox="1"/>
          <p:nvPr/>
        </p:nvSpPr>
        <p:spPr>
          <a:xfrm rot="16200000">
            <a:off x="957772" y="3180170"/>
            <a:ext cx="625524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9cm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D699917-E500-4724-A876-EA77461A0B2C}"/>
              </a:ext>
            </a:extLst>
          </p:cNvPr>
          <p:cNvSpPr txBox="1"/>
          <p:nvPr/>
        </p:nvSpPr>
        <p:spPr>
          <a:xfrm>
            <a:off x="1708082" y="1633275"/>
            <a:ext cx="580480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169949C-6FAC-476E-81C1-B46401F9F59A}"/>
              </a:ext>
            </a:extLst>
          </p:cNvPr>
          <p:cNvSpPr txBox="1"/>
          <p:nvPr/>
        </p:nvSpPr>
        <p:spPr>
          <a:xfrm rot="5400000">
            <a:off x="2338801" y="4000071"/>
            <a:ext cx="68297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3cm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76170EC4-FF09-45ED-8F7A-93F05DAC9F0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868306" y="2831461"/>
          <a:ext cx="1692118" cy="891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6059">
                  <a:extLst>
                    <a:ext uri="{9D8B030D-6E8A-4147-A177-3AD203B41FA5}">
                      <a16:colId xmlns:a16="http://schemas.microsoft.com/office/drawing/2014/main" val="702565793"/>
                    </a:ext>
                  </a:extLst>
                </a:gridCol>
                <a:gridCol w="846059">
                  <a:extLst>
                    <a:ext uri="{9D8B030D-6E8A-4147-A177-3AD203B41FA5}">
                      <a16:colId xmlns:a16="http://schemas.microsoft.com/office/drawing/2014/main" val="2935618015"/>
                    </a:ext>
                  </a:extLst>
                </a:gridCol>
              </a:tblGrid>
              <a:tr h="820926">
                <a:tc>
                  <a:txBody>
                    <a:bodyPr/>
                    <a:lstStyle/>
                    <a:p>
                      <a:endParaRPr lang="en-GB" sz="4400" dirty="0"/>
                    </a:p>
                  </a:txBody>
                  <a:tcPr marL="221202" marR="221202" marT="110601" marB="11060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4400" dirty="0"/>
                    </a:p>
                  </a:txBody>
                  <a:tcPr marL="221202" marR="221202" marT="110601" marB="110601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160915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D1FCC626-9AF0-4B60-8C58-8EF084C0DD0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442788" y="1952940"/>
          <a:ext cx="1057873" cy="26752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7873">
                  <a:extLst>
                    <a:ext uri="{9D8B030D-6E8A-4147-A177-3AD203B41FA5}">
                      <a16:colId xmlns:a16="http://schemas.microsoft.com/office/drawing/2014/main" val="1002486481"/>
                    </a:ext>
                  </a:extLst>
                </a:gridCol>
              </a:tblGrid>
              <a:tr h="848597">
                <a:tc>
                  <a:txBody>
                    <a:bodyPr/>
                    <a:lstStyle/>
                    <a:p>
                      <a:endParaRPr lang="en-GB" sz="4400" dirty="0"/>
                    </a:p>
                  </a:txBody>
                  <a:tcPr marL="221202" marR="221202" marT="110601" marB="1106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5200393"/>
                  </a:ext>
                </a:extLst>
              </a:tr>
              <a:tr h="848597">
                <a:tc>
                  <a:txBody>
                    <a:bodyPr/>
                    <a:lstStyle/>
                    <a:p>
                      <a:endParaRPr lang="en-GB" sz="4400" dirty="0"/>
                    </a:p>
                  </a:txBody>
                  <a:tcPr marL="221202" marR="221202" marT="110601" marB="1106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6504421"/>
                  </a:ext>
                </a:extLst>
              </a:tr>
              <a:tr h="848597">
                <a:tc>
                  <a:txBody>
                    <a:bodyPr/>
                    <a:lstStyle/>
                    <a:p>
                      <a:endParaRPr lang="en-GB" sz="4400" dirty="0"/>
                    </a:p>
                  </a:txBody>
                  <a:tcPr marL="221202" marR="221202" marT="110601" marB="1106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169023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3DEEF11A-FEF9-4324-8D5E-92F0B8EAF7A4}"/>
              </a:ext>
            </a:extLst>
          </p:cNvPr>
          <p:cNvSpPr txBox="1"/>
          <p:nvPr/>
        </p:nvSpPr>
        <p:spPr>
          <a:xfrm>
            <a:off x="2547804" y="2506703"/>
            <a:ext cx="820924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843E73F-0E12-416B-BC0C-20ACCF3C61C0}"/>
              </a:ext>
            </a:extLst>
          </p:cNvPr>
          <p:cNvSpPr txBox="1"/>
          <p:nvPr/>
        </p:nvSpPr>
        <p:spPr>
          <a:xfrm rot="5400000">
            <a:off x="3356874" y="3136694"/>
            <a:ext cx="776673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1DE624A-FA23-487F-8AA4-4D7D924A69ED}"/>
              </a:ext>
            </a:extLst>
          </p:cNvPr>
          <p:cNvSpPr txBox="1"/>
          <p:nvPr/>
        </p:nvSpPr>
        <p:spPr>
          <a:xfrm rot="16200000">
            <a:off x="4745859" y="3569333"/>
            <a:ext cx="820925" cy="30777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6cm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E012579-8CEA-4F87-8A02-9427D5993FBC}"/>
              </a:ext>
            </a:extLst>
          </p:cNvPr>
          <p:cNvSpPr txBox="1"/>
          <p:nvPr/>
        </p:nvSpPr>
        <p:spPr>
          <a:xfrm>
            <a:off x="6801652" y="1645162"/>
            <a:ext cx="820925" cy="30777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16" name="L-Shape 15">
            <a:extLst>
              <a:ext uri="{FF2B5EF4-FFF2-40B4-BE49-F238E27FC236}">
                <a16:creationId xmlns:a16="http://schemas.microsoft.com/office/drawing/2014/main" id="{8C322705-4CEC-4460-8444-50DA25D3B1C9}"/>
              </a:ext>
            </a:extLst>
          </p:cNvPr>
          <p:cNvSpPr/>
          <p:nvPr/>
        </p:nvSpPr>
        <p:spPr>
          <a:xfrm rot="16200000">
            <a:off x="5334299" y="1980901"/>
            <a:ext cx="2545791" cy="2498616"/>
          </a:xfrm>
          <a:prstGeom prst="corner">
            <a:avLst>
              <a:gd name="adj1" fmla="val 50000"/>
              <a:gd name="adj2" fmla="val 67066"/>
            </a:avLst>
          </a:prstGeom>
          <a:solidFill>
            <a:srgbClr val="92D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>
              <a:latin typeface="Century Gothic" panose="020B0502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6B05FCB-A552-40CE-9610-EB755175584A}"/>
              </a:ext>
            </a:extLst>
          </p:cNvPr>
          <p:cNvSpPr txBox="1"/>
          <p:nvPr/>
        </p:nvSpPr>
        <p:spPr>
          <a:xfrm>
            <a:off x="5574185" y="2506703"/>
            <a:ext cx="820925" cy="30777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4400B65-1D34-4D16-B245-ED6A967EB25C}"/>
              </a:ext>
            </a:extLst>
          </p:cNvPr>
          <p:cNvSpPr txBox="1"/>
          <p:nvPr/>
        </p:nvSpPr>
        <p:spPr>
          <a:xfrm rot="5400000">
            <a:off x="7619380" y="3136693"/>
            <a:ext cx="820925" cy="30777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9cm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3D79CFA-6D02-46F9-BAA6-A02CC2335DD1}"/>
              </a:ext>
            </a:extLst>
          </p:cNvPr>
          <p:cNvSpPr txBox="1"/>
          <p:nvPr/>
        </p:nvSpPr>
        <p:spPr>
          <a:xfrm>
            <a:off x="1718616" y="2913386"/>
            <a:ext cx="580480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4400" b="1" dirty="0">
                <a:latin typeface="Century Gothic" panose="020B0502020202020204" pitchFamily="34" charset="0"/>
              </a:rPr>
              <a:t>A</a:t>
            </a:r>
            <a:r>
              <a:rPr lang="en-GB" sz="4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74ADA73-2919-40FB-B044-02C1B83D19EE}"/>
              </a:ext>
            </a:extLst>
          </p:cNvPr>
          <p:cNvSpPr txBox="1"/>
          <p:nvPr/>
        </p:nvSpPr>
        <p:spPr>
          <a:xfrm>
            <a:off x="3743357" y="5695230"/>
            <a:ext cx="1657287" cy="4001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0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8F21D70-246E-47B9-B505-19A7F9D544E2}"/>
              </a:ext>
            </a:extLst>
          </p:cNvPr>
          <p:cNvSpPr txBox="1"/>
          <p:nvPr/>
        </p:nvSpPr>
        <p:spPr>
          <a:xfrm>
            <a:off x="6025061" y="3181919"/>
            <a:ext cx="1337066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4400" b="1" dirty="0">
                <a:latin typeface="Century Gothic" panose="020B0502020202020204" pitchFamily="34" charset="0"/>
              </a:rPr>
              <a:t>B </a:t>
            </a:r>
          </a:p>
        </p:txBody>
      </p:sp>
    </p:spTree>
    <p:extLst>
      <p:ext uri="{BB962C8B-B14F-4D97-AF65-F5344CB8AC3E}">
        <p14:creationId xmlns:p14="http://schemas.microsoft.com/office/powerpoint/2010/main" val="986513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shape has a perimeter of 30cm?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C6C86F16-7D6C-4D26-883C-52464792223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868306" y="2831461"/>
          <a:ext cx="1692118" cy="891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6059">
                  <a:extLst>
                    <a:ext uri="{9D8B030D-6E8A-4147-A177-3AD203B41FA5}">
                      <a16:colId xmlns:a16="http://schemas.microsoft.com/office/drawing/2014/main" val="702565793"/>
                    </a:ext>
                  </a:extLst>
                </a:gridCol>
                <a:gridCol w="846059">
                  <a:extLst>
                    <a:ext uri="{9D8B030D-6E8A-4147-A177-3AD203B41FA5}">
                      <a16:colId xmlns:a16="http://schemas.microsoft.com/office/drawing/2014/main" val="2935618015"/>
                    </a:ext>
                  </a:extLst>
                </a:gridCol>
              </a:tblGrid>
              <a:tr h="820926">
                <a:tc>
                  <a:txBody>
                    <a:bodyPr/>
                    <a:lstStyle/>
                    <a:p>
                      <a:endParaRPr lang="en-GB" sz="4400" dirty="0"/>
                    </a:p>
                  </a:txBody>
                  <a:tcPr marL="221202" marR="221202" marT="110601" marB="11060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4400" dirty="0"/>
                    </a:p>
                  </a:txBody>
                  <a:tcPr marL="221202" marR="221202" marT="110601" marB="110601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160915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C00427A5-3316-4A39-8F44-87E59D674D5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442788" y="1952940"/>
          <a:ext cx="1057873" cy="26752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7873">
                  <a:extLst>
                    <a:ext uri="{9D8B030D-6E8A-4147-A177-3AD203B41FA5}">
                      <a16:colId xmlns:a16="http://schemas.microsoft.com/office/drawing/2014/main" val="1002486481"/>
                    </a:ext>
                  </a:extLst>
                </a:gridCol>
              </a:tblGrid>
              <a:tr h="848597">
                <a:tc>
                  <a:txBody>
                    <a:bodyPr/>
                    <a:lstStyle/>
                    <a:p>
                      <a:endParaRPr lang="en-GB" sz="4400" dirty="0"/>
                    </a:p>
                  </a:txBody>
                  <a:tcPr marL="221202" marR="221202" marT="110601" marB="1106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5200393"/>
                  </a:ext>
                </a:extLst>
              </a:tr>
              <a:tr h="848597">
                <a:tc>
                  <a:txBody>
                    <a:bodyPr/>
                    <a:lstStyle/>
                    <a:p>
                      <a:endParaRPr lang="en-GB" sz="4400" dirty="0"/>
                    </a:p>
                  </a:txBody>
                  <a:tcPr marL="221202" marR="221202" marT="110601" marB="1106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6504421"/>
                  </a:ext>
                </a:extLst>
              </a:tr>
              <a:tr h="848597">
                <a:tc>
                  <a:txBody>
                    <a:bodyPr/>
                    <a:lstStyle/>
                    <a:p>
                      <a:endParaRPr lang="en-GB" sz="4400" dirty="0"/>
                    </a:p>
                  </a:txBody>
                  <a:tcPr marL="221202" marR="221202" marT="110601" marB="1106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169023"/>
                  </a:ext>
                </a:extLst>
              </a:tr>
            </a:tbl>
          </a:graphicData>
        </a:graphic>
      </p:graphicFrame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F98D50-CE17-401B-BAEC-329C04FC7D89}"/>
              </a:ext>
            </a:extLst>
          </p:cNvPr>
          <p:cNvSpPr txBox="1"/>
          <p:nvPr/>
        </p:nvSpPr>
        <p:spPr>
          <a:xfrm rot="16200000">
            <a:off x="957772" y="3180170"/>
            <a:ext cx="625524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9cm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D699917-E500-4724-A876-EA77461A0B2C}"/>
              </a:ext>
            </a:extLst>
          </p:cNvPr>
          <p:cNvSpPr txBox="1"/>
          <p:nvPr/>
        </p:nvSpPr>
        <p:spPr>
          <a:xfrm>
            <a:off x="1708082" y="1633275"/>
            <a:ext cx="580480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972B296-4260-4670-9503-ABBF5F4EDD2F}"/>
              </a:ext>
            </a:extLst>
          </p:cNvPr>
          <p:cNvSpPr txBox="1"/>
          <p:nvPr/>
        </p:nvSpPr>
        <p:spPr>
          <a:xfrm>
            <a:off x="1718616" y="2913386"/>
            <a:ext cx="580480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4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45F1754-DDEB-49EB-BE76-E83464368B49}"/>
              </a:ext>
            </a:extLst>
          </p:cNvPr>
          <p:cNvSpPr txBox="1"/>
          <p:nvPr/>
        </p:nvSpPr>
        <p:spPr>
          <a:xfrm>
            <a:off x="1389145" y="4968703"/>
            <a:ext cx="13897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30cm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0160A40-2401-4AFA-98C5-76A028DAE42F}"/>
              </a:ext>
            </a:extLst>
          </p:cNvPr>
          <p:cNvSpPr txBox="1"/>
          <p:nvPr/>
        </p:nvSpPr>
        <p:spPr>
          <a:xfrm>
            <a:off x="5824889" y="4968703"/>
            <a:ext cx="17076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(34cm)</a:t>
            </a:r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926A9242-87EC-48D2-8F8D-536431321A31}"/>
              </a:ext>
            </a:extLst>
          </p:cNvPr>
          <p:cNvSpPr/>
          <p:nvPr/>
        </p:nvSpPr>
        <p:spPr>
          <a:xfrm rot="16200000">
            <a:off x="5334299" y="1980901"/>
            <a:ext cx="2545791" cy="2498616"/>
          </a:xfrm>
          <a:prstGeom prst="corner">
            <a:avLst>
              <a:gd name="adj1" fmla="val 50000"/>
              <a:gd name="adj2" fmla="val 67066"/>
            </a:avLst>
          </a:pr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C98BFE9-5326-4B89-B64F-8A347A9EF266}"/>
              </a:ext>
            </a:extLst>
          </p:cNvPr>
          <p:cNvSpPr txBox="1"/>
          <p:nvPr/>
        </p:nvSpPr>
        <p:spPr>
          <a:xfrm>
            <a:off x="6025061" y="3181919"/>
            <a:ext cx="1337066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44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B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3F333A8-D109-4D78-AE16-1518BA057182}"/>
              </a:ext>
            </a:extLst>
          </p:cNvPr>
          <p:cNvSpPr txBox="1"/>
          <p:nvPr/>
        </p:nvSpPr>
        <p:spPr>
          <a:xfrm>
            <a:off x="3743357" y="5695230"/>
            <a:ext cx="1657287" cy="4001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0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0220FE0-391A-4FEA-A0D7-54DF68D2D2B7}"/>
              </a:ext>
            </a:extLst>
          </p:cNvPr>
          <p:cNvSpPr txBox="1"/>
          <p:nvPr/>
        </p:nvSpPr>
        <p:spPr>
          <a:xfrm rot="16200000">
            <a:off x="4745859" y="3569333"/>
            <a:ext cx="820925" cy="30777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6cm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5F08CC4-D3BF-4C28-A506-EFC49133A2CB}"/>
              </a:ext>
            </a:extLst>
          </p:cNvPr>
          <p:cNvSpPr txBox="1"/>
          <p:nvPr/>
        </p:nvSpPr>
        <p:spPr>
          <a:xfrm>
            <a:off x="6801652" y="1645162"/>
            <a:ext cx="820925" cy="30777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20CA075-1B24-44AD-9548-CB0C33C0A9A8}"/>
              </a:ext>
            </a:extLst>
          </p:cNvPr>
          <p:cNvSpPr txBox="1"/>
          <p:nvPr/>
        </p:nvSpPr>
        <p:spPr>
          <a:xfrm>
            <a:off x="5574185" y="2506703"/>
            <a:ext cx="820925" cy="30777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C6A5BDC-41E1-4A96-ADC6-D096A5770731}"/>
              </a:ext>
            </a:extLst>
          </p:cNvPr>
          <p:cNvSpPr txBox="1"/>
          <p:nvPr/>
        </p:nvSpPr>
        <p:spPr>
          <a:xfrm rot="5400000">
            <a:off x="7619380" y="3136693"/>
            <a:ext cx="820925" cy="30777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9cm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2CED4BB-230C-4113-8FEF-7B50C58F40CE}"/>
              </a:ext>
            </a:extLst>
          </p:cNvPr>
          <p:cNvSpPr txBox="1"/>
          <p:nvPr/>
        </p:nvSpPr>
        <p:spPr>
          <a:xfrm>
            <a:off x="2547804" y="2506703"/>
            <a:ext cx="820924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9D350B8-706F-4340-A53F-BAEFFB4C5C45}"/>
              </a:ext>
            </a:extLst>
          </p:cNvPr>
          <p:cNvSpPr txBox="1"/>
          <p:nvPr/>
        </p:nvSpPr>
        <p:spPr>
          <a:xfrm rot="5400000">
            <a:off x="3356874" y="3136694"/>
            <a:ext cx="776673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3cm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7E087F2-AB62-4A40-AA26-AF070335E9C5}"/>
              </a:ext>
            </a:extLst>
          </p:cNvPr>
          <p:cNvSpPr txBox="1"/>
          <p:nvPr/>
        </p:nvSpPr>
        <p:spPr>
          <a:xfrm rot="5400000">
            <a:off x="2338801" y="4000071"/>
            <a:ext cx="682976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3cm</a:t>
            </a:r>
          </a:p>
        </p:txBody>
      </p:sp>
    </p:spTree>
    <p:extLst>
      <p:ext uri="{BB962C8B-B14F-4D97-AF65-F5344CB8AC3E}">
        <p14:creationId xmlns:p14="http://schemas.microsoft.com/office/powerpoint/2010/main" val="2835442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0" ma:contentTypeDescription="Create a new document." ma:contentTypeScope="" ma:versionID="b6ec2e0150afea7d5776644d08e447da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8d808a8b07e59fd4b86833a1874b37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DFFC439-9C45-40BA-9500-5C747EF3F6E9}"/>
</file>

<file path=customXml/itemProps2.xml><?xml version="1.0" encoding="utf-8"?>
<ds:datastoreItem xmlns:ds="http://schemas.openxmlformats.org/officeDocument/2006/customXml" ds:itemID="{220A0A17-15E3-4A58-8F0E-CA0C3A313FBD}"/>
</file>

<file path=customXml/itemProps3.xml><?xml version="1.0" encoding="utf-8"?>
<ds:datastoreItem xmlns:ds="http://schemas.openxmlformats.org/officeDocument/2006/customXml" ds:itemID="{278AEB07-F594-493F-8561-DCE039459024}"/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775</Words>
  <Application>Microsoft Office PowerPoint</Application>
  <PresentationFormat>On-screen Show (4:3)</PresentationFormat>
  <Paragraphs>417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Century Gothic</vt:lpstr>
      <vt:lpstr>SassoonCRInfantMedium</vt:lpstr>
      <vt:lpstr>Wingdings</vt:lpstr>
      <vt:lpstr>Office Theme</vt:lpstr>
      <vt:lpstr>Year 4 Maths   25.02.2021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Duncan Nelson</cp:lastModifiedBy>
  <cp:revision>47</cp:revision>
  <dcterms:created xsi:type="dcterms:W3CDTF">2019-07-05T11:02:13Z</dcterms:created>
  <dcterms:modified xsi:type="dcterms:W3CDTF">2021-02-10T11:47:19Z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