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73" r:id="rId11"/>
    <p:sldId id="274" r:id="rId12"/>
    <p:sldId id="278" r:id="rId13"/>
    <p:sldId id="275" r:id="rId14"/>
    <p:sldId id="276" r:id="rId15"/>
    <p:sldId id="277" r:id="rId16"/>
    <p:sldId id="279" r:id="rId17"/>
    <p:sldId id="28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3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/>
              <a:t>5</a:t>
            </a:r>
            <a:r>
              <a:rPr lang="en-GB" dirty="0" smtClean="0"/>
              <a:t> </a:t>
            </a:r>
            <a:r>
              <a:rPr lang="en-GB" dirty="0" smtClean="0"/>
              <a:t>Maths			</a:t>
            </a:r>
            <a:r>
              <a:rPr lang="en-GB" dirty="0" smtClean="0"/>
              <a:t>02.03.2021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89315"/>
            <a:ext cx="7886700" cy="28006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/>
              <a:t>LO:  </a:t>
            </a:r>
            <a:r>
              <a:rPr lang="en-GB" sz="5400" dirty="0" smtClean="0"/>
              <a:t>To </a:t>
            </a:r>
            <a:r>
              <a:rPr lang="en-GB" sz="5400" dirty="0" smtClean="0"/>
              <a:t>use a formal written method to subtract whole numbers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1190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Different methods for subtraction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6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541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Different methods for subtraction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6000" dirty="0" smtClean="0">
                <a:solidFill>
                  <a:schemeClr val="accent6">
                    <a:lumMod val="75000"/>
                  </a:schemeClr>
                </a:solidFill>
              </a:rPr>
              <a:t>Number line</a:t>
            </a:r>
          </a:p>
        </p:txBody>
      </p:sp>
    </p:spTree>
    <p:extLst>
      <p:ext uri="{BB962C8B-B14F-4D97-AF65-F5344CB8AC3E}">
        <p14:creationId xmlns:p14="http://schemas.microsoft.com/office/powerpoint/2010/main" val="2738761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Different methods for subtraction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6000" dirty="0" smtClean="0">
                <a:solidFill>
                  <a:schemeClr val="accent6">
                    <a:lumMod val="75000"/>
                  </a:schemeClr>
                </a:solidFill>
              </a:rPr>
              <a:t>Number line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542032" y="2139696"/>
            <a:ext cx="4059936" cy="0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550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Different methods for subtraction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6000" dirty="0" smtClean="0">
                <a:solidFill>
                  <a:schemeClr val="accent6">
                    <a:lumMod val="75000"/>
                  </a:schemeClr>
                </a:solidFill>
              </a:rPr>
              <a:t>Number line</a:t>
            </a:r>
          </a:p>
          <a:p>
            <a:pPr marL="0" indent="0" algn="ctr">
              <a:buNone/>
            </a:pPr>
            <a:r>
              <a:rPr lang="en-GB" sz="6000" dirty="0" smtClean="0">
                <a:solidFill>
                  <a:schemeClr val="accent5">
                    <a:lumMod val="50000"/>
                  </a:schemeClr>
                </a:solidFill>
              </a:rPr>
              <a:t>Partitioning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542032" y="2139696"/>
            <a:ext cx="4059936" cy="0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247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Different methods for subtraction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6000" dirty="0" smtClean="0">
                <a:solidFill>
                  <a:schemeClr val="accent6">
                    <a:lumMod val="75000"/>
                  </a:schemeClr>
                </a:solidFill>
              </a:rPr>
              <a:t>Number line</a:t>
            </a:r>
          </a:p>
          <a:p>
            <a:pPr marL="0" indent="0" algn="ctr">
              <a:buNone/>
            </a:pPr>
            <a:r>
              <a:rPr lang="en-GB" sz="6000" dirty="0" smtClean="0">
                <a:solidFill>
                  <a:schemeClr val="accent5">
                    <a:lumMod val="50000"/>
                  </a:schemeClr>
                </a:solidFill>
              </a:rPr>
              <a:t>Partitioning</a:t>
            </a:r>
          </a:p>
          <a:p>
            <a:pPr marL="0" indent="0" algn="ctr">
              <a:buNone/>
            </a:pPr>
            <a:r>
              <a:rPr lang="en-GB" sz="6000" dirty="0" smtClean="0">
                <a:solidFill>
                  <a:schemeClr val="accent2">
                    <a:lumMod val="75000"/>
                  </a:schemeClr>
                </a:solidFill>
              </a:rPr>
              <a:t>Column method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542032" y="2139696"/>
            <a:ext cx="4059936" cy="0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778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Different methods for subtraction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6000" dirty="0" smtClean="0">
                <a:solidFill>
                  <a:schemeClr val="accent6">
                    <a:lumMod val="75000"/>
                  </a:schemeClr>
                </a:solidFill>
              </a:rPr>
              <a:t>Number line</a:t>
            </a:r>
          </a:p>
          <a:p>
            <a:pPr marL="0" indent="0" algn="ctr">
              <a:buNone/>
            </a:pPr>
            <a:r>
              <a:rPr lang="en-GB" sz="6000" dirty="0" smtClean="0">
                <a:solidFill>
                  <a:schemeClr val="accent5">
                    <a:lumMod val="50000"/>
                  </a:schemeClr>
                </a:solidFill>
              </a:rPr>
              <a:t>Partitioning</a:t>
            </a:r>
          </a:p>
          <a:p>
            <a:pPr marL="0" indent="0" algn="ctr">
              <a:buNone/>
            </a:pPr>
            <a:r>
              <a:rPr lang="en-GB" sz="6000" dirty="0" smtClean="0">
                <a:solidFill>
                  <a:schemeClr val="accent2">
                    <a:lumMod val="75000"/>
                  </a:schemeClr>
                </a:solidFill>
              </a:rPr>
              <a:t>Column method</a:t>
            </a:r>
          </a:p>
          <a:p>
            <a:pPr marL="0" indent="0" algn="ctr">
              <a:buNone/>
            </a:pPr>
            <a:r>
              <a:rPr lang="en-GB" sz="4800" i="1" dirty="0" smtClean="0">
                <a:solidFill>
                  <a:schemeClr val="accent2">
                    <a:lumMod val="75000"/>
                  </a:schemeClr>
                </a:solidFill>
              </a:rPr>
              <a:t>Expanded and compact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42032" y="2139696"/>
            <a:ext cx="4059936" cy="0"/>
          </a:xfrm>
          <a:prstGeom prst="line">
            <a:avLst/>
          </a:prstGeom>
          <a:ln w="889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231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6944" y="1600200"/>
            <a:ext cx="3419856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Use your preferred method to solve calculations.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444115" y="1175952"/>
            <a:ext cx="6338053" cy="453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62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6944" y="1600200"/>
            <a:ext cx="3419856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Use your preferred method to solve calculations.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Try one or two using a different method.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444115" y="1175952"/>
            <a:ext cx="6338053" cy="453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39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Starter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dirty="0" smtClean="0"/>
              <a:t>If 400 – 120 is 280</a:t>
            </a:r>
          </a:p>
          <a:p>
            <a:pPr marL="0" indent="0" algn="ctr">
              <a:buNone/>
            </a:pPr>
            <a:endParaRPr lang="en-GB" sz="6600" dirty="0"/>
          </a:p>
          <a:p>
            <a:pPr marL="0" indent="0" algn="ctr">
              <a:buNone/>
            </a:pPr>
            <a:r>
              <a:rPr lang="en-GB" sz="6600" dirty="0" smtClean="0"/>
              <a:t>What is 300 – 120?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273751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Starter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4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dirty="0" smtClean="0"/>
              <a:t>If 400 – 120 is 280</a:t>
            </a:r>
          </a:p>
          <a:p>
            <a:pPr marL="0" indent="0" algn="ctr">
              <a:buNone/>
            </a:pPr>
            <a:endParaRPr lang="en-GB" sz="6600" dirty="0"/>
          </a:p>
          <a:p>
            <a:pPr marL="0" indent="0" algn="ctr">
              <a:buNone/>
            </a:pPr>
            <a:r>
              <a:rPr lang="en-GB" sz="6600" dirty="0" smtClean="0"/>
              <a:t>What is 300 – 120?</a:t>
            </a:r>
          </a:p>
          <a:p>
            <a:pPr marL="0" indent="0" algn="ctr">
              <a:buNone/>
            </a:pPr>
            <a:r>
              <a:rPr lang="en-GB" sz="6600" b="1" u="sng" dirty="0" smtClean="0">
                <a:solidFill>
                  <a:srgbClr val="FF0000"/>
                </a:solidFill>
              </a:rPr>
              <a:t>180</a:t>
            </a:r>
            <a:endParaRPr lang="en-US" sz="6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55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Starter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4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dirty="0" smtClean="0"/>
              <a:t>If 400 – 120 is 280</a:t>
            </a:r>
          </a:p>
          <a:p>
            <a:pPr marL="0" indent="0" algn="ctr">
              <a:buNone/>
            </a:pPr>
            <a:endParaRPr lang="en-GB" sz="6600" dirty="0"/>
          </a:p>
          <a:p>
            <a:pPr marL="0" indent="0" algn="ctr">
              <a:buNone/>
            </a:pPr>
            <a:r>
              <a:rPr lang="en-GB" sz="6600" dirty="0" smtClean="0"/>
              <a:t>What is 500 – 120?</a:t>
            </a:r>
          </a:p>
        </p:txBody>
      </p:sp>
    </p:spTree>
    <p:extLst>
      <p:ext uri="{BB962C8B-B14F-4D97-AF65-F5344CB8AC3E}">
        <p14:creationId xmlns:p14="http://schemas.microsoft.com/office/powerpoint/2010/main" val="3024086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Starter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4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dirty="0" smtClean="0"/>
              <a:t>If 400 – 120 is 280</a:t>
            </a:r>
          </a:p>
          <a:p>
            <a:pPr marL="0" indent="0" algn="ctr">
              <a:buNone/>
            </a:pPr>
            <a:endParaRPr lang="en-GB" sz="6600" dirty="0"/>
          </a:p>
          <a:p>
            <a:pPr marL="0" indent="0" algn="ctr">
              <a:buNone/>
            </a:pPr>
            <a:r>
              <a:rPr lang="en-GB" sz="6600" dirty="0" smtClean="0"/>
              <a:t>What is 500 – 120?</a:t>
            </a:r>
          </a:p>
          <a:p>
            <a:pPr marL="0" indent="0" algn="ctr">
              <a:buNone/>
            </a:pPr>
            <a:r>
              <a:rPr lang="en-GB" sz="6600" b="1" u="sng" dirty="0">
                <a:solidFill>
                  <a:srgbClr val="FF0000"/>
                </a:solidFill>
              </a:rPr>
              <a:t>3</a:t>
            </a:r>
            <a:r>
              <a:rPr lang="en-GB" sz="6600" b="1" u="sng" dirty="0" smtClean="0">
                <a:solidFill>
                  <a:srgbClr val="FF0000"/>
                </a:solidFill>
              </a:rPr>
              <a:t>80</a:t>
            </a:r>
            <a:endParaRPr lang="en-US" sz="6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071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Starter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4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dirty="0" smtClean="0"/>
              <a:t>If 400 – 120 is 280</a:t>
            </a:r>
          </a:p>
          <a:p>
            <a:pPr marL="0" indent="0" algn="ctr">
              <a:buNone/>
            </a:pPr>
            <a:endParaRPr lang="en-GB" sz="6600" dirty="0"/>
          </a:p>
          <a:p>
            <a:pPr marL="0" indent="0" algn="ctr">
              <a:buNone/>
            </a:pPr>
            <a:r>
              <a:rPr lang="en-GB" sz="6600" dirty="0" smtClean="0"/>
              <a:t>What is 900 – 120?</a:t>
            </a:r>
          </a:p>
        </p:txBody>
      </p:sp>
    </p:spTree>
    <p:extLst>
      <p:ext uri="{BB962C8B-B14F-4D97-AF65-F5344CB8AC3E}">
        <p14:creationId xmlns:p14="http://schemas.microsoft.com/office/powerpoint/2010/main" val="4154841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Starter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4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dirty="0" smtClean="0"/>
              <a:t>If 400 – 120 is 280</a:t>
            </a:r>
          </a:p>
          <a:p>
            <a:pPr marL="0" indent="0" algn="ctr">
              <a:buNone/>
            </a:pPr>
            <a:endParaRPr lang="en-GB" sz="6600" dirty="0"/>
          </a:p>
          <a:p>
            <a:pPr marL="0" indent="0" algn="ctr">
              <a:buNone/>
            </a:pPr>
            <a:r>
              <a:rPr lang="en-GB" sz="6600" dirty="0" smtClean="0"/>
              <a:t>What is 900 – 120?</a:t>
            </a:r>
          </a:p>
          <a:p>
            <a:pPr marL="0" indent="0" algn="ctr">
              <a:buNone/>
            </a:pPr>
            <a:r>
              <a:rPr lang="en-GB" sz="6600" b="1" u="sng" dirty="0" smtClean="0">
                <a:solidFill>
                  <a:srgbClr val="FF0000"/>
                </a:solidFill>
              </a:rPr>
              <a:t>780</a:t>
            </a:r>
            <a:endParaRPr lang="en-US" sz="6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676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Starter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4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dirty="0" smtClean="0"/>
              <a:t>If 400 – 120 is 280</a:t>
            </a:r>
          </a:p>
          <a:p>
            <a:pPr marL="0" indent="0" algn="ctr">
              <a:buNone/>
            </a:pPr>
            <a:r>
              <a:rPr lang="en-GB" dirty="0" smtClean="0"/>
              <a:t>What is 900 – 120?</a:t>
            </a:r>
          </a:p>
          <a:p>
            <a:pPr marL="0" indent="0" algn="ctr">
              <a:buNone/>
            </a:pPr>
            <a:r>
              <a:rPr lang="en-GB" b="1" u="sng" dirty="0" smtClean="0">
                <a:solidFill>
                  <a:srgbClr val="FF0000"/>
                </a:solidFill>
              </a:rPr>
              <a:t>780</a:t>
            </a:r>
          </a:p>
          <a:p>
            <a:pPr marL="0" indent="0" algn="ctr">
              <a:buNone/>
            </a:pPr>
            <a:r>
              <a:rPr lang="en-GB" sz="6600" dirty="0" smtClean="0"/>
              <a:t>What is 900 – 320?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817902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Starter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4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dirty="0" smtClean="0"/>
              <a:t>If 400 – 120 is 280</a:t>
            </a:r>
          </a:p>
          <a:p>
            <a:pPr marL="0" indent="0" algn="ctr">
              <a:buNone/>
            </a:pPr>
            <a:r>
              <a:rPr lang="en-GB" dirty="0" smtClean="0"/>
              <a:t>What is 900 – 120?</a:t>
            </a:r>
          </a:p>
          <a:p>
            <a:pPr marL="0" indent="0" algn="ctr">
              <a:buNone/>
            </a:pPr>
            <a:r>
              <a:rPr lang="en-GB" b="1" u="sng" dirty="0" smtClean="0">
                <a:solidFill>
                  <a:srgbClr val="FF0000"/>
                </a:solidFill>
              </a:rPr>
              <a:t>780</a:t>
            </a:r>
          </a:p>
          <a:p>
            <a:pPr marL="0" indent="0" algn="ctr">
              <a:buNone/>
            </a:pPr>
            <a:r>
              <a:rPr lang="en-GB" sz="6600" dirty="0" smtClean="0"/>
              <a:t>What is 900 – 320?</a:t>
            </a:r>
          </a:p>
          <a:p>
            <a:pPr marL="0" indent="0" algn="ctr">
              <a:buNone/>
            </a:pPr>
            <a:r>
              <a:rPr lang="en-GB" sz="6600" b="1" u="sng" dirty="0" smtClean="0">
                <a:solidFill>
                  <a:srgbClr val="FF0000"/>
                </a:solidFill>
              </a:rPr>
              <a:t>580</a:t>
            </a:r>
            <a:endParaRPr lang="en-US" sz="6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256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0" ma:contentTypeDescription="Create a new document." ma:contentTypeScope="" ma:versionID="b6ec2e0150afea7d5776644d08e447da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8d808a8b07e59fd4b86833a1874b37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9A83FF7-CEDB-4B70-A7AF-FCB396A7BDEF}"/>
</file>

<file path=customXml/itemProps2.xml><?xml version="1.0" encoding="utf-8"?>
<ds:datastoreItem xmlns:ds="http://schemas.openxmlformats.org/officeDocument/2006/customXml" ds:itemID="{2D4CDB42-D01D-4FC7-B9E2-3C4A4720DF55}"/>
</file>

<file path=customXml/itemProps3.xml><?xml version="1.0" encoding="utf-8"?>
<ds:datastoreItem xmlns:ds="http://schemas.openxmlformats.org/officeDocument/2006/customXml" ds:itemID="{FFED77E4-F391-4CDD-9656-ED639C4D790E}"/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206</Words>
  <Application>Microsoft Office PowerPoint</Application>
  <PresentationFormat>On-screen Show (4:3)</PresentationFormat>
  <Paragraphs>61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Year 5 Maths   02.03.2021</vt:lpstr>
      <vt:lpstr>Starter</vt:lpstr>
      <vt:lpstr>Starter</vt:lpstr>
      <vt:lpstr>Starter</vt:lpstr>
      <vt:lpstr>Starter</vt:lpstr>
      <vt:lpstr>Starter</vt:lpstr>
      <vt:lpstr>Starter</vt:lpstr>
      <vt:lpstr>Starter</vt:lpstr>
      <vt:lpstr>Starter</vt:lpstr>
      <vt:lpstr>Different methods for subtraction</vt:lpstr>
      <vt:lpstr>Different methods for subtraction</vt:lpstr>
      <vt:lpstr>Different methods for subtraction</vt:lpstr>
      <vt:lpstr>Different methods for subtraction</vt:lpstr>
      <vt:lpstr>Different methods for subtraction</vt:lpstr>
      <vt:lpstr>Different methods for subtraction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Duncan Nelson</cp:lastModifiedBy>
  <cp:revision>54</cp:revision>
  <dcterms:created xsi:type="dcterms:W3CDTF">2019-07-05T11:02:13Z</dcterms:created>
  <dcterms:modified xsi:type="dcterms:W3CDTF">2021-02-24T11:13:24Z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