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1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</a:t>
            </a:r>
            <a:r>
              <a:rPr lang="en-GB" dirty="0" smtClean="0"/>
              <a:t>Maths			</a:t>
            </a:r>
            <a:r>
              <a:rPr lang="en-GB" dirty="0" smtClean="0"/>
              <a:t>10.02.2021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convert metric units of measure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all these lengths to metres.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5AC329-3438-4730-BF6F-AD269652FA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46327" y="1843042"/>
          <a:ext cx="5383420" cy="3171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6585">
                  <a:extLst>
                    <a:ext uri="{9D8B030D-6E8A-4147-A177-3AD203B41FA5}">
                      <a16:colId xmlns:a16="http://schemas.microsoft.com/office/drawing/2014/main" val="3658036292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val="249545430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289468270"/>
                    </a:ext>
                  </a:extLst>
                </a:gridCol>
              </a:tblGrid>
              <a:tr h="794929"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latin typeface="Century Gothic" panose="020B0502020202020204" pitchFamily="34" charset="0"/>
                        </a:rPr>
                        <a:t>710cm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215611" marR="215611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61284"/>
                  </a:ext>
                </a:extLst>
              </a:tr>
              <a:tr h="393564">
                <a:tc>
                  <a:txBody>
                    <a:bodyPr/>
                    <a:lstStyle/>
                    <a:p>
                      <a:pPr algn="r"/>
                      <a:endParaRPr lang="en-US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930137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latin typeface="Century Gothic" panose="020B0502020202020204" pitchFamily="34" charset="0"/>
                        </a:rPr>
                        <a:t>0.045km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215611" marR="215611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74350"/>
                  </a:ext>
                </a:extLst>
              </a:tr>
              <a:tr h="393564">
                <a:tc>
                  <a:txBody>
                    <a:bodyPr/>
                    <a:lstStyle/>
                    <a:p>
                      <a:pPr algn="r"/>
                      <a:endParaRPr lang="en-US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502031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latin typeface="Century Gothic" panose="020B0502020202020204" pitchFamily="34" charset="0"/>
                        </a:rPr>
                        <a:t>4,300cm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215611" marR="215611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1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7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all these lengths to metres.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5AC329-3438-4730-BF6F-AD269652FA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46327" y="1843042"/>
          <a:ext cx="5383420" cy="3171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6585">
                  <a:extLst>
                    <a:ext uri="{9D8B030D-6E8A-4147-A177-3AD203B41FA5}">
                      <a16:colId xmlns:a16="http://schemas.microsoft.com/office/drawing/2014/main" val="3658036292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val="249545430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289468270"/>
                    </a:ext>
                  </a:extLst>
                </a:gridCol>
              </a:tblGrid>
              <a:tr h="794929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latin typeface="Century Gothic" panose="020B0502020202020204" pitchFamily="34" charset="0"/>
                        </a:rPr>
                        <a:t>710cm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7.1</a:t>
                      </a:r>
                      <a:r>
                        <a:rPr lang="en-US" sz="2500" b="1" dirty="0"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215611" marR="215611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61284"/>
                  </a:ext>
                </a:extLst>
              </a:tr>
              <a:tr h="393564">
                <a:tc>
                  <a:txBody>
                    <a:bodyPr/>
                    <a:lstStyle/>
                    <a:p>
                      <a:pPr algn="r"/>
                      <a:endParaRPr lang="en-US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930137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latin typeface="Century Gothic" panose="020B0502020202020204" pitchFamily="34" charset="0"/>
                        </a:rPr>
                        <a:t>0.045km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r>
                        <a:rPr lang="en-US" sz="2500" b="1" dirty="0"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215611" marR="215611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74350"/>
                  </a:ext>
                </a:extLst>
              </a:tr>
              <a:tr h="393564">
                <a:tc>
                  <a:txBody>
                    <a:bodyPr/>
                    <a:lstStyle/>
                    <a:p>
                      <a:pPr algn="r"/>
                      <a:endParaRPr lang="en-US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502031"/>
                  </a:ext>
                </a:extLst>
              </a:tr>
              <a:tr h="794929">
                <a:tc>
                  <a:txBody>
                    <a:bodyPr/>
                    <a:lstStyle/>
                    <a:p>
                      <a:pPr algn="r"/>
                      <a:r>
                        <a:rPr lang="en-US" sz="2500" b="1">
                          <a:latin typeface="Century Gothic" panose="020B0502020202020204" pitchFamily="34" charset="0"/>
                        </a:rPr>
                        <a:t>4,300cm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98005" marB="98005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43</a:t>
                      </a:r>
                      <a:r>
                        <a:rPr lang="en-US" sz="2500" b="1" dirty="0"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215611" marR="215611" marT="98005" marB="980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1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00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8022C3-73FE-4967-A6E4-C3EF87E6D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C902EF-ED47-456B-8A79-3B8B0014607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Damon’s garage is 40m long. What combination of cars could he fit inside?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D769B8-E3C1-4B21-A020-28C48E437E30}"/>
              </a:ext>
            </a:extLst>
          </p:cNvPr>
          <p:cNvGrpSpPr/>
          <p:nvPr/>
        </p:nvGrpSpPr>
        <p:grpSpPr>
          <a:xfrm>
            <a:off x="2413200" y="2262833"/>
            <a:ext cx="4502423" cy="2623863"/>
            <a:chOff x="773321" y="1602694"/>
            <a:chExt cx="2100413" cy="13464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FCC81A-9BE8-4DE2-8805-DBBD31AE50BE}"/>
                </a:ext>
              </a:extLst>
            </p:cNvPr>
            <p:cNvSpPr txBox="1"/>
            <p:nvPr/>
          </p:nvSpPr>
          <p:spPr>
            <a:xfrm>
              <a:off x="809092" y="1602694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9.5m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06B260-6E54-4ECA-A502-563B3607D9E0}"/>
                </a:ext>
              </a:extLst>
            </p:cNvPr>
            <p:cNvSpPr txBox="1"/>
            <p:nvPr/>
          </p:nvSpPr>
          <p:spPr>
            <a:xfrm>
              <a:off x="773321" y="2759625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450cm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2DD0BF-9BAB-44B4-8B9A-1EEE94CDE733}"/>
                </a:ext>
              </a:extLst>
            </p:cNvPr>
            <p:cNvSpPr txBox="1"/>
            <p:nvPr/>
          </p:nvSpPr>
          <p:spPr>
            <a:xfrm>
              <a:off x="2424735" y="2184331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600cm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91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8022C3-73FE-4967-A6E4-C3EF87E6D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C902EF-ED47-456B-8A79-3B8B0014607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Damon’s garage is 40m long. What combination of cars could he fit inside?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 where the total equals 40m or less, for example: 2 yellow cars, 2 green cars and 2 red cars = 9.5m + 9.5m + 600cm + 600cm + 450cm + 450cm = 40m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D769B8-E3C1-4B21-A020-28C48E437E30}"/>
              </a:ext>
            </a:extLst>
          </p:cNvPr>
          <p:cNvGrpSpPr/>
          <p:nvPr/>
        </p:nvGrpSpPr>
        <p:grpSpPr>
          <a:xfrm>
            <a:off x="2413200" y="2262833"/>
            <a:ext cx="4502423" cy="2623863"/>
            <a:chOff x="773321" y="1602694"/>
            <a:chExt cx="2100413" cy="13464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FCC81A-9BE8-4DE2-8805-DBBD31AE50BE}"/>
                </a:ext>
              </a:extLst>
            </p:cNvPr>
            <p:cNvSpPr txBox="1"/>
            <p:nvPr/>
          </p:nvSpPr>
          <p:spPr>
            <a:xfrm>
              <a:off x="809092" y="1602694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9.5m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06B260-6E54-4ECA-A502-563B3607D9E0}"/>
                </a:ext>
              </a:extLst>
            </p:cNvPr>
            <p:cNvSpPr txBox="1"/>
            <p:nvPr/>
          </p:nvSpPr>
          <p:spPr>
            <a:xfrm>
              <a:off x="773321" y="2759625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450cm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2DD0BF-9BAB-44B4-8B9A-1EEE94CDE733}"/>
                </a:ext>
              </a:extLst>
            </p:cNvPr>
            <p:cNvSpPr txBox="1"/>
            <p:nvPr/>
          </p:nvSpPr>
          <p:spPr>
            <a:xfrm>
              <a:off x="2424735" y="2184331"/>
              <a:ext cx="448999" cy="18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600cm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59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153559-107E-42C7-A705-20D5F73DC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A245BB-F8CB-4B52-B828-976240334E6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Brodie wrapped up three presents. He used the following amount of paper for each present: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roll of wrapping paper did he use to wrap all three presents? Prove it.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2778CE-1B5F-46AB-A10C-0E6167B66FB2}"/>
              </a:ext>
            </a:extLst>
          </p:cNvPr>
          <p:cNvGrpSpPr/>
          <p:nvPr/>
        </p:nvGrpSpPr>
        <p:grpSpPr>
          <a:xfrm>
            <a:off x="2344977" y="2845667"/>
            <a:ext cx="4448533" cy="338558"/>
            <a:chOff x="580691" y="4616680"/>
            <a:chExt cx="2282800" cy="19110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41D2F9-1795-43F8-AFBB-F56416898E0C}"/>
                </a:ext>
              </a:extLst>
            </p:cNvPr>
            <p:cNvSpPr txBox="1"/>
            <p:nvPr/>
          </p:nvSpPr>
          <p:spPr>
            <a:xfrm>
              <a:off x="580691" y="4616682"/>
              <a:ext cx="663073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74cm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D26512-3654-4D2F-9252-EA741373295F}"/>
                </a:ext>
              </a:extLst>
            </p:cNvPr>
            <p:cNvSpPr txBox="1"/>
            <p:nvPr/>
          </p:nvSpPr>
          <p:spPr>
            <a:xfrm>
              <a:off x="1537800" y="4616680"/>
              <a:ext cx="466684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290mm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B7CDEC-96CF-47AD-A971-0B706A4685EF}"/>
                </a:ext>
              </a:extLst>
            </p:cNvPr>
            <p:cNvSpPr txBox="1"/>
            <p:nvPr/>
          </p:nvSpPr>
          <p:spPr>
            <a:xfrm>
              <a:off x="2396807" y="4616680"/>
              <a:ext cx="466684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470mm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537B4C-54A9-46B5-BBF1-453CA24165F3}"/>
              </a:ext>
            </a:extLst>
          </p:cNvPr>
          <p:cNvGrpSpPr/>
          <p:nvPr/>
        </p:nvGrpSpPr>
        <p:grpSpPr>
          <a:xfrm>
            <a:off x="2836502" y="4857805"/>
            <a:ext cx="4008241" cy="307778"/>
            <a:chOff x="636565" y="5756168"/>
            <a:chExt cx="2262546" cy="173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9F50BA-26A0-4E9D-A1D3-C6BAC57D0532}"/>
                </a:ext>
              </a:extLst>
            </p:cNvPr>
            <p:cNvSpPr txBox="1"/>
            <p:nvPr/>
          </p:nvSpPr>
          <p:spPr>
            <a:xfrm>
              <a:off x="636565" y="5756168"/>
              <a:ext cx="451927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130cm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E55D91-48E8-41A2-B347-2A2891348945}"/>
                </a:ext>
              </a:extLst>
            </p:cNvPr>
            <p:cNvSpPr txBox="1"/>
            <p:nvPr/>
          </p:nvSpPr>
          <p:spPr>
            <a:xfrm>
              <a:off x="1567506" y="5756168"/>
              <a:ext cx="451928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140cm</a:t>
              </a:r>
              <a:endParaRPr lang="en-US" sz="9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771051-2B94-4E56-A3E9-7463661E2712}"/>
                </a:ext>
              </a:extLst>
            </p:cNvPr>
            <p:cNvSpPr txBox="1"/>
            <p:nvPr/>
          </p:nvSpPr>
          <p:spPr>
            <a:xfrm>
              <a:off x="2465415" y="5756168"/>
              <a:ext cx="433696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150cm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75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153559-107E-42C7-A705-20D5F73DC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A245BB-F8CB-4B52-B828-976240334E6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Brodie wrapped up three presents. He used the following amount of paper for each present: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roll of wrapping paper did he use to wrap all three presents? Prove it.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Brodie used roll C because…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2778CE-1B5F-46AB-A10C-0E6167B66FB2}"/>
              </a:ext>
            </a:extLst>
          </p:cNvPr>
          <p:cNvGrpSpPr/>
          <p:nvPr/>
        </p:nvGrpSpPr>
        <p:grpSpPr>
          <a:xfrm>
            <a:off x="2344977" y="2845667"/>
            <a:ext cx="4448533" cy="338558"/>
            <a:chOff x="580691" y="4616680"/>
            <a:chExt cx="2282800" cy="19110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41D2F9-1795-43F8-AFBB-F56416898E0C}"/>
                </a:ext>
              </a:extLst>
            </p:cNvPr>
            <p:cNvSpPr txBox="1"/>
            <p:nvPr/>
          </p:nvSpPr>
          <p:spPr>
            <a:xfrm>
              <a:off x="580691" y="4616682"/>
              <a:ext cx="663073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74cm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D26512-3654-4D2F-9252-EA741373295F}"/>
                </a:ext>
              </a:extLst>
            </p:cNvPr>
            <p:cNvSpPr txBox="1"/>
            <p:nvPr/>
          </p:nvSpPr>
          <p:spPr>
            <a:xfrm>
              <a:off x="1537800" y="4616680"/>
              <a:ext cx="466684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290mm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B7CDEC-96CF-47AD-A971-0B706A4685EF}"/>
                </a:ext>
              </a:extLst>
            </p:cNvPr>
            <p:cNvSpPr txBox="1"/>
            <p:nvPr/>
          </p:nvSpPr>
          <p:spPr>
            <a:xfrm>
              <a:off x="2396807" y="4616680"/>
              <a:ext cx="466684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470mm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537B4C-54A9-46B5-BBF1-453CA24165F3}"/>
              </a:ext>
            </a:extLst>
          </p:cNvPr>
          <p:cNvGrpSpPr/>
          <p:nvPr/>
        </p:nvGrpSpPr>
        <p:grpSpPr>
          <a:xfrm>
            <a:off x="2836502" y="4857805"/>
            <a:ext cx="4008241" cy="307778"/>
            <a:chOff x="636565" y="5756168"/>
            <a:chExt cx="2262546" cy="173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9F50BA-26A0-4E9D-A1D3-C6BAC57D0532}"/>
                </a:ext>
              </a:extLst>
            </p:cNvPr>
            <p:cNvSpPr txBox="1"/>
            <p:nvPr/>
          </p:nvSpPr>
          <p:spPr>
            <a:xfrm>
              <a:off x="636565" y="5756168"/>
              <a:ext cx="451927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130cm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E55D91-48E8-41A2-B347-2A2891348945}"/>
                </a:ext>
              </a:extLst>
            </p:cNvPr>
            <p:cNvSpPr txBox="1"/>
            <p:nvPr/>
          </p:nvSpPr>
          <p:spPr>
            <a:xfrm>
              <a:off x="1567506" y="5756168"/>
              <a:ext cx="451928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140cm</a:t>
              </a:r>
              <a:endParaRPr lang="en-US" sz="9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771051-2B94-4E56-A3E9-7463661E2712}"/>
                </a:ext>
              </a:extLst>
            </p:cNvPr>
            <p:cNvSpPr txBox="1"/>
            <p:nvPr/>
          </p:nvSpPr>
          <p:spPr>
            <a:xfrm>
              <a:off x="2465415" y="5756168"/>
              <a:ext cx="433696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150cm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497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153559-107E-42C7-A705-20D5F73DC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A245BB-F8CB-4B52-B828-976240334E6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Brodie wrapped up three presents. He used the following amount of paper for each present: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roll of wrapping paper did he use to wrap all three presents? Prove it.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Brodie used roll C because 290mm = 29cm and 470mm = 47cm. 74cm + 29cm + 47cm = 150cm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2778CE-1B5F-46AB-A10C-0E6167B66FB2}"/>
              </a:ext>
            </a:extLst>
          </p:cNvPr>
          <p:cNvGrpSpPr/>
          <p:nvPr/>
        </p:nvGrpSpPr>
        <p:grpSpPr>
          <a:xfrm>
            <a:off x="2344977" y="2845667"/>
            <a:ext cx="4448533" cy="338558"/>
            <a:chOff x="580691" y="4616680"/>
            <a:chExt cx="2282800" cy="19110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41D2F9-1795-43F8-AFBB-F56416898E0C}"/>
                </a:ext>
              </a:extLst>
            </p:cNvPr>
            <p:cNvSpPr txBox="1"/>
            <p:nvPr/>
          </p:nvSpPr>
          <p:spPr>
            <a:xfrm>
              <a:off x="580691" y="4616682"/>
              <a:ext cx="663073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74cm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D26512-3654-4D2F-9252-EA741373295F}"/>
                </a:ext>
              </a:extLst>
            </p:cNvPr>
            <p:cNvSpPr txBox="1"/>
            <p:nvPr/>
          </p:nvSpPr>
          <p:spPr>
            <a:xfrm>
              <a:off x="1537800" y="4616680"/>
              <a:ext cx="466684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290mm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B7CDEC-96CF-47AD-A971-0B706A4685EF}"/>
                </a:ext>
              </a:extLst>
            </p:cNvPr>
            <p:cNvSpPr txBox="1"/>
            <p:nvPr/>
          </p:nvSpPr>
          <p:spPr>
            <a:xfrm>
              <a:off x="2396807" y="4616680"/>
              <a:ext cx="466684" cy="1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470mm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537B4C-54A9-46B5-BBF1-453CA24165F3}"/>
              </a:ext>
            </a:extLst>
          </p:cNvPr>
          <p:cNvGrpSpPr/>
          <p:nvPr/>
        </p:nvGrpSpPr>
        <p:grpSpPr>
          <a:xfrm>
            <a:off x="2836502" y="4857805"/>
            <a:ext cx="4008241" cy="307778"/>
            <a:chOff x="636565" y="5756168"/>
            <a:chExt cx="2262546" cy="173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9F50BA-26A0-4E9D-A1D3-C6BAC57D0532}"/>
                </a:ext>
              </a:extLst>
            </p:cNvPr>
            <p:cNvSpPr txBox="1"/>
            <p:nvPr/>
          </p:nvSpPr>
          <p:spPr>
            <a:xfrm>
              <a:off x="636565" y="5756168"/>
              <a:ext cx="451927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130cm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BE55D91-48E8-41A2-B347-2A2891348945}"/>
                </a:ext>
              </a:extLst>
            </p:cNvPr>
            <p:cNvSpPr txBox="1"/>
            <p:nvPr/>
          </p:nvSpPr>
          <p:spPr>
            <a:xfrm>
              <a:off x="1567506" y="5756168"/>
              <a:ext cx="451928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140cm</a:t>
              </a:r>
              <a:endParaRPr lang="en-US" sz="9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771051-2B94-4E56-A3E9-7463661E2712}"/>
                </a:ext>
              </a:extLst>
            </p:cNvPr>
            <p:cNvSpPr txBox="1"/>
            <p:nvPr/>
          </p:nvSpPr>
          <p:spPr>
            <a:xfrm>
              <a:off x="2465415" y="5756168"/>
              <a:ext cx="433696" cy="17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150cm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74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4EB976-2EC8-46A0-B6DB-E702B46E7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7993B3-72BC-45B3-9164-AC6D1248E2E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Todd is working out how much Christmas garland he will need to decorate the village hall. </a:t>
            </a: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ular Callout 29">
            <a:extLst>
              <a:ext uri="{FF2B5EF4-FFF2-40B4-BE49-F238E27FC236}">
                <a16:creationId xmlns:a16="http://schemas.microsoft.com/office/drawing/2014/main" id="{C2B758FB-CF74-457D-A18A-F80E98F3C692}"/>
              </a:ext>
            </a:extLst>
          </p:cNvPr>
          <p:cNvSpPr/>
          <p:nvPr/>
        </p:nvSpPr>
        <p:spPr>
          <a:xfrm>
            <a:off x="2320139" y="1904813"/>
            <a:ext cx="3054894" cy="999772"/>
          </a:xfrm>
          <a:prstGeom prst="wedgeRoundRectCallout">
            <a:avLst>
              <a:gd name="adj1" fmla="val -67310"/>
              <a:gd name="adj2" fmla="val 9927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 will need 20m of garland.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C25B6D-6CC6-4DA1-B627-0AC2F7C85B22}"/>
              </a:ext>
            </a:extLst>
          </p:cNvPr>
          <p:cNvGrpSpPr/>
          <p:nvPr/>
        </p:nvGrpSpPr>
        <p:grpSpPr>
          <a:xfrm>
            <a:off x="4509815" y="2934276"/>
            <a:ext cx="4203534" cy="1969239"/>
            <a:chOff x="3930180" y="2163605"/>
            <a:chExt cx="4203534" cy="19692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1FDE9A-41FB-4FA8-A6F6-459F9CB239C1}"/>
                </a:ext>
              </a:extLst>
            </p:cNvPr>
            <p:cNvSpPr/>
            <p:nvPr/>
          </p:nvSpPr>
          <p:spPr>
            <a:xfrm>
              <a:off x="4647467" y="2492909"/>
              <a:ext cx="2751265" cy="1276343"/>
            </a:xfrm>
            <a:prstGeom prst="rect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village hall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C01377-D38F-43C6-9417-336FB01A4F5B}"/>
                </a:ext>
              </a:extLst>
            </p:cNvPr>
            <p:cNvSpPr txBox="1"/>
            <p:nvPr/>
          </p:nvSpPr>
          <p:spPr>
            <a:xfrm>
              <a:off x="3930180" y="3058090"/>
              <a:ext cx="717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2.7m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615434-E220-49F8-847E-41E66AEC7E85}"/>
                </a:ext>
              </a:extLst>
            </p:cNvPr>
            <p:cNvSpPr txBox="1"/>
            <p:nvPr/>
          </p:nvSpPr>
          <p:spPr>
            <a:xfrm>
              <a:off x="5674616" y="3794290"/>
              <a:ext cx="1031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730cm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2AFC90-83AC-489D-847C-B1E3F2365740}"/>
                </a:ext>
              </a:extLst>
            </p:cNvPr>
            <p:cNvSpPr txBox="1"/>
            <p:nvPr/>
          </p:nvSpPr>
          <p:spPr>
            <a:xfrm>
              <a:off x="5614237" y="2163605"/>
              <a:ext cx="966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730cm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EACBE7-6707-446C-922C-D249A51F5BE3}"/>
                </a:ext>
              </a:extLst>
            </p:cNvPr>
            <p:cNvSpPr txBox="1"/>
            <p:nvPr/>
          </p:nvSpPr>
          <p:spPr>
            <a:xfrm>
              <a:off x="7420980" y="3051967"/>
              <a:ext cx="712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2.7m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33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4EB976-2EC8-46A0-B6DB-E702B46E7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7993B3-72BC-45B3-9164-AC6D1248E2E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Todd is working out how much Christmas garland he will need to decorate the village hall. </a:t>
            </a: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Todd is correct because…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ular Callout 29">
            <a:extLst>
              <a:ext uri="{FF2B5EF4-FFF2-40B4-BE49-F238E27FC236}">
                <a16:creationId xmlns:a16="http://schemas.microsoft.com/office/drawing/2014/main" id="{C2B758FB-CF74-457D-A18A-F80E98F3C692}"/>
              </a:ext>
            </a:extLst>
          </p:cNvPr>
          <p:cNvSpPr/>
          <p:nvPr/>
        </p:nvSpPr>
        <p:spPr>
          <a:xfrm>
            <a:off x="2320139" y="1904813"/>
            <a:ext cx="3054894" cy="999772"/>
          </a:xfrm>
          <a:prstGeom prst="wedgeRoundRectCallout">
            <a:avLst>
              <a:gd name="adj1" fmla="val -67310"/>
              <a:gd name="adj2" fmla="val 9927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 will need 20m of garland.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C25B6D-6CC6-4DA1-B627-0AC2F7C85B22}"/>
              </a:ext>
            </a:extLst>
          </p:cNvPr>
          <p:cNvGrpSpPr/>
          <p:nvPr/>
        </p:nvGrpSpPr>
        <p:grpSpPr>
          <a:xfrm>
            <a:off x="4509815" y="2934276"/>
            <a:ext cx="4203534" cy="1969239"/>
            <a:chOff x="3930180" y="2163605"/>
            <a:chExt cx="4203534" cy="19692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1FDE9A-41FB-4FA8-A6F6-459F9CB239C1}"/>
                </a:ext>
              </a:extLst>
            </p:cNvPr>
            <p:cNvSpPr/>
            <p:nvPr/>
          </p:nvSpPr>
          <p:spPr>
            <a:xfrm>
              <a:off x="4647467" y="2492909"/>
              <a:ext cx="2751265" cy="1276343"/>
            </a:xfrm>
            <a:prstGeom prst="rect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village hall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C01377-D38F-43C6-9417-336FB01A4F5B}"/>
                </a:ext>
              </a:extLst>
            </p:cNvPr>
            <p:cNvSpPr txBox="1"/>
            <p:nvPr/>
          </p:nvSpPr>
          <p:spPr>
            <a:xfrm>
              <a:off x="3930180" y="3058090"/>
              <a:ext cx="717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2.7m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615434-E220-49F8-847E-41E66AEC7E85}"/>
                </a:ext>
              </a:extLst>
            </p:cNvPr>
            <p:cNvSpPr txBox="1"/>
            <p:nvPr/>
          </p:nvSpPr>
          <p:spPr>
            <a:xfrm>
              <a:off x="5674616" y="3794290"/>
              <a:ext cx="1031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730cm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2AFC90-83AC-489D-847C-B1E3F2365740}"/>
                </a:ext>
              </a:extLst>
            </p:cNvPr>
            <p:cNvSpPr txBox="1"/>
            <p:nvPr/>
          </p:nvSpPr>
          <p:spPr>
            <a:xfrm>
              <a:off x="5614237" y="2163605"/>
              <a:ext cx="9664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730cm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EACBE7-6707-446C-922C-D249A51F5BE3}"/>
                </a:ext>
              </a:extLst>
            </p:cNvPr>
            <p:cNvSpPr txBox="1"/>
            <p:nvPr/>
          </p:nvSpPr>
          <p:spPr>
            <a:xfrm>
              <a:off x="7420980" y="3051967"/>
              <a:ext cx="712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2.7m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43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3663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r>
              <a:rPr lang="en-GB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lengths into matching pairs.</a:t>
            </a: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B01C6-4F37-44E8-917B-CFC6E42A637B}"/>
              </a:ext>
            </a:extLst>
          </p:cNvPr>
          <p:cNvSpPr txBox="1"/>
          <p:nvPr/>
        </p:nvSpPr>
        <p:spPr>
          <a:xfrm>
            <a:off x="6606538" y="172229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360mm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2852E-632B-48C5-BF79-8616D7491F9A}"/>
              </a:ext>
            </a:extLst>
          </p:cNvPr>
          <p:cNvSpPr txBox="1"/>
          <p:nvPr/>
        </p:nvSpPr>
        <p:spPr>
          <a:xfrm>
            <a:off x="1265140" y="5007435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36cm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39791-F901-4DF1-B6FA-E899CD3A9A91}"/>
              </a:ext>
            </a:extLst>
          </p:cNvPr>
          <p:cNvSpPr txBox="1"/>
          <p:nvPr/>
        </p:nvSpPr>
        <p:spPr>
          <a:xfrm>
            <a:off x="1464775" y="3167390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3,600m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D8AD3-4D01-4134-97E2-0B55CC7FF84D}"/>
              </a:ext>
            </a:extLst>
          </p:cNvPr>
          <p:cNvSpPr txBox="1"/>
          <p:nvPr/>
        </p:nvSpPr>
        <p:spPr>
          <a:xfrm>
            <a:off x="5778538" y="338675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3.6km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CE9A0-E80D-4892-8C66-484AFBC821EF}"/>
              </a:ext>
            </a:extLst>
          </p:cNvPr>
          <p:cNvSpPr txBox="1"/>
          <p:nvPr/>
        </p:nvSpPr>
        <p:spPr>
          <a:xfrm>
            <a:off x="867506" y="1804440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730cm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9FDDB-B2C8-4686-B9EA-4D3F5C1B7165}"/>
              </a:ext>
            </a:extLst>
          </p:cNvPr>
          <p:cNvSpPr txBox="1"/>
          <p:nvPr/>
        </p:nvSpPr>
        <p:spPr>
          <a:xfrm>
            <a:off x="3776976" y="222353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7.3m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0C244-F823-4B74-B4C0-8EC8E7E5F9BE}"/>
              </a:ext>
            </a:extLst>
          </p:cNvPr>
          <p:cNvSpPr txBox="1"/>
          <p:nvPr/>
        </p:nvSpPr>
        <p:spPr>
          <a:xfrm>
            <a:off x="6606538" y="5018800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73cm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AAC34-0F40-473B-8E91-388569F5D861}"/>
              </a:ext>
            </a:extLst>
          </p:cNvPr>
          <p:cNvSpPr txBox="1"/>
          <p:nvPr/>
        </p:nvSpPr>
        <p:spPr>
          <a:xfrm>
            <a:off x="3913949" y="4372851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730mm</a:t>
            </a:r>
          </a:p>
        </p:txBody>
      </p:sp>
    </p:spTree>
    <p:extLst>
      <p:ext uri="{BB962C8B-B14F-4D97-AF65-F5344CB8AC3E}">
        <p14:creationId xmlns:p14="http://schemas.microsoft.com/office/powerpoint/2010/main" val="375730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3663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lvl="0" algn="ctr"/>
            <a:r>
              <a:rPr lang="en-GB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lengths into matching pairs.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B01C6-4F37-44E8-917B-CFC6E42A637B}"/>
              </a:ext>
            </a:extLst>
          </p:cNvPr>
          <p:cNvSpPr txBox="1"/>
          <p:nvPr/>
        </p:nvSpPr>
        <p:spPr>
          <a:xfrm>
            <a:off x="3390868" y="172229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360mm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2852E-632B-48C5-BF79-8616D7491F9A}"/>
              </a:ext>
            </a:extLst>
          </p:cNvPr>
          <p:cNvSpPr txBox="1"/>
          <p:nvPr/>
        </p:nvSpPr>
        <p:spPr>
          <a:xfrm>
            <a:off x="3390868" y="224551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39791-F901-4DF1-B6FA-E899CD3A9A91}"/>
              </a:ext>
            </a:extLst>
          </p:cNvPr>
          <p:cNvSpPr txBox="1"/>
          <p:nvPr/>
        </p:nvSpPr>
        <p:spPr>
          <a:xfrm>
            <a:off x="947415" y="3542366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3,600m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D8AD3-4D01-4134-97E2-0B55CC7FF84D}"/>
              </a:ext>
            </a:extLst>
          </p:cNvPr>
          <p:cNvSpPr txBox="1"/>
          <p:nvPr/>
        </p:nvSpPr>
        <p:spPr>
          <a:xfrm>
            <a:off x="947415" y="401927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3.6km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CE9A0-E80D-4892-8C66-484AFBC821EF}"/>
              </a:ext>
            </a:extLst>
          </p:cNvPr>
          <p:cNvSpPr txBox="1"/>
          <p:nvPr/>
        </p:nvSpPr>
        <p:spPr>
          <a:xfrm>
            <a:off x="947415" y="172229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730cm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9FDDB-B2C8-4686-B9EA-4D3F5C1B7165}"/>
              </a:ext>
            </a:extLst>
          </p:cNvPr>
          <p:cNvSpPr txBox="1"/>
          <p:nvPr/>
        </p:nvSpPr>
        <p:spPr>
          <a:xfrm>
            <a:off x="947415" y="2269195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7.3m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0C244-F823-4B74-B4C0-8EC8E7E5F9BE}"/>
              </a:ext>
            </a:extLst>
          </p:cNvPr>
          <p:cNvSpPr txBox="1"/>
          <p:nvPr/>
        </p:nvSpPr>
        <p:spPr>
          <a:xfrm>
            <a:off x="3390868" y="401927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73cm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AAC34-0F40-473B-8E91-388569F5D861}"/>
              </a:ext>
            </a:extLst>
          </p:cNvPr>
          <p:cNvSpPr txBox="1"/>
          <p:nvPr/>
        </p:nvSpPr>
        <p:spPr>
          <a:xfrm>
            <a:off x="3390868" y="3542366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730mm</a:t>
            </a:r>
          </a:p>
        </p:txBody>
      </p:sp>
    </p:spTree>
    <p:extLst>
      <p:ext uri="{BB962C8B-B14F-4D97-AF65-F5344CB8AC3E}">
        <p14:creationId xmlns:p14="http://schemas.microsoft.com/office/powerpoint/2010/main" val="257109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missing lengths to make these sentences correct.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289A38-6C65-4A83-9D09-FC56DBE06D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9515" y="2087922"/>
          <a:ext cx="6961566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400">
                  <a:extLst>
                    <a:ext uri="{9D8B030D-6E8A-4147-A177-3AD203B41FA5}">
                      <a16:colId xmlns:a16="http://schemas.microsoft.com/office/drawing/2014/main" val="309045092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61470785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39877207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210110503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804651233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72,000mm</a:t>
                      </a:r>
                    </a:p>
                  </a:txBody>
                  <a:tcPr marL="107806" marR="0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u="non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7806" marR="107806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107806" marR="107806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38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7020D28-BDCC-4D34-83CE-663C6D9E56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9968" y="3840116"/>
          <a:ext cx="696066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309045092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61470785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39877207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210110503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804651233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107806" marR="107806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340cm</a:t>
                      </a:r>
                    </a:p>
                  </a:txBody>
                  <a:tcPr marL="107806" marR="107806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107806" marR="107806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3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2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missing lengths to make these sentences correct.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289A38-6C65-4A83-9D09-FC56DBE06D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9515" y="2087922"/>
          <a:ext cx="6961566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400">
                  <a:extLst>
                    <a:ext uri="{9D8B030D-6E8A-4147-A177-3AD203B41FA5}">
                      <a16:colId xmlns:a16="http://schemas.microsoft.com/office/drawing/2014/main" val="309045092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61470785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39877207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210110503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804651233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72,000mm</a:t>
                      </a:r>
                    </a:p>
                  </a:txBody>
                  <a:tcPr marL="107806" marR="0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7,200cm</a:t>
                      </a:r>
                      <a:endParaRPr lang="en-US" sz="2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7806" marR="107806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72m</a:t>
                      </a:r>
                    </a:p>
                  </a:txBody>
                  <a:tcPr marL="107806" marR="107806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38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7020D28-BDCC-4D34-83CE-663C6D9E56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9968" y="3840116"/>
          <a:ext cx="696066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494">
                  <a:extLst>
                    <a:ext uri="{9D8B030D-6E8A-4147-A177-3AD203B41FA5}">
                      <a16:colId xmlns:a16="http://schemas.microsoft.com/office/drawing/2014/main" val="3090450928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361470785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398772073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val="4210110503"/>
                    </a:ext>
                  </a:extLst>
                </a:gridCol>
                <a:gridCol w="1697722">
                  <a:extLst>
                    <a:ext uri="{9D8B030D-6E8A-4147-A177-3AD203B41FA5}">
                      <a16:colId xmlns:a16="http://schemas.microsoft.com/office/drawing/2014/main" val="2804651233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3.4m</a:t>
                      </a:r>
                    </a:p>
                  </a:txBody>
                  <a:tcPr marL="107806" marR="107806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340cm</a:t>
                      </a:r>
                    </a:p>
                  </a:txBody>
                  <a:tcPr marL="107806" marR="107806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215611" marR="215611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3,400mm</a:t>
                      </a:r>
                    </a:p>
                  </a:txBody>
                  <a:tcPr marL="107806" marR="107806" marT="107806" marB="10780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3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3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lengths to their conversions.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95FDCC-4481-4A27-9D9C-9127513297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6647" y="1999622"/>
          <a:ext cx="6250706" cy="2869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400">
                  <a:extLst>
                    <a:ext uri="{9D8B030D-6E8A-4147-A177-3AD203B41FA5}">
                      <a16:colId xmlns:a16="http://schemas.microsoft.com/office/drawing/2014/main" val="651893117"/>
                    </a:ext>
                  </a:extLst>
                </a:gridCol>
                <a:gridCol w="2160737">
                  <a:extLst>
                    <a:ext uri="{9D8B030D-6E8A-4147-A177-3AD203B41FA5}">
                      <a16:colId xmlns:a16="http://schemas.microsoft.com/office/drawing/2014/main" val="3294388220"/>
                    </a:ext>
                  </a:extLst>
                </a:gridCol>
                <a:gridCol w="2083569">
                  <a:extLst>
                    <a:ext uri="{9D8B030D-6E8A-4147-A177-3AD203B41FA5}">
                      <a16:colId xmlns:a16="http://schemas.microsoft.com/office/drawing/2014/main" val="2252001722"/>
                    </a:ext>
                  </a:extLst>
                </a:gridCol>
              </a:tblGrid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81m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300" b="1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6,100mm 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29489"/>
                  </a:ext>
                </a:extLst>
              </a:tr>
              <a:tr h="350769"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594360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6,800cm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300" b="1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68m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11495"/>
                  </a:ext>
                </a:extLst>
              </a:tr>
              <a:tr h="350769"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6141258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610cm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300" b="1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0.081km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94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88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lengths to their conversions.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95FDCC-4481-4A27-9D9C-9127513297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46647" y="1999622"/>
          <a:ext cx="6250706" cy="2869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400">
                  <a:extLst>
                    <a:ext uri="{9D8B030D-6E8A-4147-A177-3AD203B41FA5}">
                      <a16:colId xmlns:a16="http://schemas.microsoft.com/office/drawing/2014/main" val="651893117"/>
                    </a:ext>
                  </a:extLst>
                </a:gridCol>
                <a:gridCol w="2160737">
                  <a:extLst>
                    <a:ext uri="{9D8B030D-6E8A-4147-A177-3AD203B41FA5}">
                      <a16:colId xmlns:a16="http://schemas.microsoft.com/office/drawing/2014/main" val="3294388220"/>
                    </a:ext>
                  </a:extLst>
                </a:gridCol>
                <a:gridCol w="2083569">
                  <a:extLst>
                    <a:ext uri="{9D8B030D-6E8A-4147-A177-3AD203B41FA5}">
                      <a16:colId xmlns:a16="http://schemas.microsoft.com/office/drawing/2014/main" val="2252001722"/>
                    </a:ext>
                  </a:extLst>
                </a:gridCol>
              </a:tblGrid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81m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300" b="1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6,100mm 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29489"/>
                  </a:ext>
                </a:extLst>
              </a:tr>
              <a:tr h="350769"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594360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6,800cm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300" b="1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68m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11495"/>
                  </a:ext>
                </a:extLst>
              </a:tr>
              <a:tr h="350769"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6141258"/>
                  </a:ext>
                </a:extLst>
              </a:tr>
              <a:tr h="722663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610cm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300" b="1">
                        <a:latin typeface="Century Gothic" panose="020B0502020202020204" pitchFamily="34" charset="0"/>
                      </a:endParaRP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entury Gothic" panose="020B0502020202020204" pitchFamily="34" charset="0"/>
                        </a:rPr>
                        <a:t>0.081km</a:t>
                      </a:r>
                    </a:p>
                  </a:txBody>
                  <a:tcPr marL="196010" marR="196010" marT="89095" marB="890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94278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BCF09C-C5A5-40ED-9FAC-524D5BC56AF4}"/>
              </a:ext>
            </a:extLst>
          </p:cNvPr>
          <p:cNvCxnSpPr>
            <a:cxnSpLocks/>
          </p:cNvCxnSpPr>
          <p:nvPr/>
        </p:nvCxnSpPr>
        <p:spPr>
          <a:xfrm>
            <a:off x="3460550" y="2282063"/>
            <a:ext cx="2158913" cy="22983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4592A2-0D33-4890-8298-623A6FB1C73E}"/>
              </a:ext>
            </a:extLst>
          </p:cNvPr>
          <p:cNvCxnSpPr>
            <a:cxnSpLocks/>
          </p:cNvCxnSpPr>
          <p:nvPr/>
        </p:nvCxnSpPr>
        <p:spPr>
          <a:xfrm flipV="1">
            <a:off x="3460550" y="2282063"/>
            <a:ext cx="2140583" cy="22983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F8AC18-06D4-4048-86E1-53558E97BA1F}"/>
              </a:ext>
            </a:extLst>
          </p:cNvPr>
          <p:cNvCxnSpPr>
            <a:cxnSpLocks/>
          </p:cNvCxnSpPr>
          <p:nvPr/>
        </p:nvCxnSpPr>
        <p:spPr>
          <a:xfrm>
            <a:off x="3460550" y="3443435"/>
            <a:ext cx="21405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0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lengths in order from smallest to greatest.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D83A69-49AC-4A60-8453-33F2AA8EA3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3638" y="2140898"/>
          <a:ext cx="7526001" cy="72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619">
                  <a:extLst>
                    <a:ext uri="{9D8B030D-6E8A-4147-A177-3AD203B41FA5}">
                      <a16:colId xmlns:a16="http://schemas.microsoft.com/office/drawing/2014/main" val="2922083732"/>
                    </a:ext>
                  </a:extLst>
                </a:gridCol>
                <a:gridCol w="541572">
                  <a:extLst>
                    <a:ext uri="{9D8B030D-6E8A-4147-A177-3AD203B41FA5}">
                      <a16:colId xmlns:a16="http://schemas.microsoft.com/office/drawing/2014/main" val="3378667361"/>
                    </a:ext>
                  </a:extLst>
                </a:gridCol>
                <a:gridCol w="2147619">
                  <a:extLst>
                    <a:ext uri="{9D8B030D-6E8A-4147-A177-3AD203B41FA5}">
                      <a16:colId xmlns:a16="http://schemas.microsoft.com/office/drawing/2014/main" val="1271621295"/>
                    </a:ext>
                  </a:extLst>
                </a:gridCol>
                <a:gridCol w="541572">
                  <a:extLst>
                    <a:ext uri="{9D8B030D-6E8A-4147-A177-3AD203B41FA5}">
                      <a16:colId xmlns:a16="http://schemas.microsoft.com/office/drawing/2014/main" val="1287369131"/>
                    </a:ext>
                  </a:extLst>
                </a:gridCol>
                <a:gridCol w="2147619">
                  <a:extLst>
                    <a:ext uri="{9D8B030D-6E8A-4147-A177-3AD203B41FA5}">
                      <a16:colId xmlns:a16="http://schemas.microsoft.com/office/drawing/2014/main" val="7964239"/>
                    </a:ext>
                  </a:extLst>
                </a:gridCol>
              </a:tblGrid>
              <a:tr h="727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5.9m</a:t>
                      </a:r>
                    </a:p>
                  </a:txBody>
                  <a:tcPr marL="237172" marR="237172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marL="237172" marR="237172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29,500mm</a:t>
                      </a:r>
                    </a:p>
                  </a:txBody>
                  <a:tcPr marL="118587" marR="0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entury Gothic" panose="020B0502020202020204" pitchFamily="34" charset="0"/>
                      </a:endParaRPr>
                    </a:p>
                  </a:txBody>
                  <a:tcPr marL="237172" marR="237172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950cm</a:t>
                      </a:r>
                    </a:p>
                  </a:txBody>
                  <a:tcPr marL="118587" marR="118587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023639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6043A8-A566-4039-AF9A-5838BCEB9A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2638" y="3223087"/>
          <a:ext cx="7526001" cy="597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619">
                  <a:extLst>
                    <a:ext uri="{9D8B030D-6E8A-4147-A177-3AD203B41FA5}">
                      <a16:colId xmlns:a16="http://schemas.microsoft.com/office/drawing/2014/main" val="2922083732"/>
                    </a:ext>
                  </a:extLst>
                </a:gridCol>
                <a:gridCol w="541572">
                  <a:extLst>
                    <a:ext uri="{9D8B030D-6E8A-4147-A177-3AD203B41FA5}">
                      <a16:colId xmlns:a16="http://schemas.microsoft.com/office/drawing/2014/main" val="3378667361"/>
                    </a:ext>
                  </a:extLst>
                </a:gridCol>
                <a:gridCol w="2147619">
                  <a:extLst>
                    <a:ext uri="{9D8B030D-6E8A-4147-A177-3AD203B41FA5}">
                      <a16:colId xmlns:a16="http://schemas.microsoft.com/office/drawing/2014/main" val="1271621295"/>
                    </a:ext>
                  </a:extLst>
                </a:gridCol>
                <a:gridCol w="541572">
                  <a:extLst>
                    <a:ext uri="{9D8B030D-6E8A-4147-A177-3AD203B41FA5}">
                      <a16:colId xmlns:a16="http://schemas.microsoft.com/office/drawing/2014/main" val="1287369131"/>
                    </a:ext>
                  </a:extLst>
                </a:gridCol>
                <a:gridCol w="2147619">
                  <a:extLst>
                    <a:ext uri="{9D8B030D-6E8A-4147-A177-3AD203B41FA5}">
                      <a16:colId xmlns:a16="http://schemas.microsoft.com/office/drawing/2014/main" val="7964239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237172" marR="23717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237172" marR="23717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237172" marR="23717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237172" marR="23717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3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0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lengths in order from smallest to greatest.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86043A8-A566-4039-AF9A-5838BCEB9A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2638" y="3223087"/>
          <a:ext cx="7526001" cy="597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619">
                  <a:extLst>
                    <a:ext uri="{9D8B030D-6E8A-4147-A177-3AD203B41FA5}">
                      <a16:colId xmlns:a16="http://schemas.microsoft.com/office/drawing/2014/main" val="2922083732"/>
                    </a:ext>
                  </a:extLst>
                </a:gridCol>
                <a:gridCol w="541572">
                  <a:extLst>
                    <a:ext uri="{9D8B030D-6E8A-4147-A177-3AD203B41FA5}">
                      <a16:colId xmlns:a16="http://schemas.microsoft.com/office/drawing/2014/main" val="3378667361"/>
                    </a:ext>
                  </a:extLst>
                </a:gridCol>
                <a:gridCol w="2147619">
                  <a:extLst>
                    <a:ext uri="{9D8B030D-6E8A-4147-A177-3AD203B41FA5}">
                      <a16:colId xmlns:a16="http://schemas.microsoft.com/office/drawing/2014/main" val="1271621295"/>
                    </a:ext>
                  </a:extLst>
                </a:gridCol>
                <a:gridCol w="541572">
                  <a:extLst>
                    <a:ext uri="{9D8B030D-6E8A-4147-A177-3AD203B41FA5}">
                      <a16:colId xmlns:a16="http://schemas.microsoft.com/office/drawing/2014/main" val="1287369131"/>
                    </a:ext>
                  </a:extLst>
                </a:gridCol>
                <a:gridCol w="2147619">
                  <a:extLst>
                    <a:ext uri="{9D8B030D-6E8A-4147-A177-3AD203B41FA5}">
                      <a16:colId xmlns:a16="http://schemas.microsoft.com/office/drawing/2014/main" val="7964239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5.9m</a:t>
                      </a:r>
                    </a:p>
                  </a:txBody>
                  <a:tcPr marL="237172" marR="23717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37172" marR="23717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950cm</a:t>
                      </a:r>
                    </a:p>
                  </a:txBody>
                  <a:tcPr marL="237172" marR="23717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37172" marR="237172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29,500mm</a:t>
                      </a:r>
                    </a:p>
                  </a:txBody>
                  <a:tcPr marL="118587" marR="118587" marT="73632" marB="7363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3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00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BE342F-ACB7-4DEA-8EC9-7714EF1BD484}"/>
</file>

<file path=customXml/itemProps2.xml><?xml version="1.0" encoding="utf-8"?>
<ds:datastoreItem xmlns:ds="http://schemas.openxmlformats.org/officeDocument/2006/customXml" ds:itemID="{89ACDE0F-052F-4AC7-9323-7C4CD27FB4B5}"/>
</file>

<file path=customXml/itemProps3.xml><?xml version="1.0" encoding="utf-8"?>
<ds:datastoreItem xmlns:ds="http://schemas.openxmlformats.org/officeDocument/2006/customXml" ds:itemID="{F50CEB83-DEFF-42EF-AA71-BC3CBE41D9A5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604</Words>
  <Application>Microsoft Office PowerPoint</Application>
  <PresentationFormat>On-screen Show (4:3)</PresentationFormat>
  <Paragraphs>282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Year 5 Maths   10.02.2021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50</cp:revision>
  <dcterms:created xsi:type="dcterms:W3CDTF">2019-07-05T11:02:13Z</dcterms:created>
  <dcterms:modified xsi:type="dcterms:W3CDTF">2021-02-02T15:14:20Z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