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Maths			24.02.2021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</a:t>
            </a:r>
            <a:r>
              <a:rPr lang="en-GB" sz="5400" dirty="0" smtClean="0"/>
              <a:t>To calculate and compare the areas of squares and rectangles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Area of a square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042" y="3172886"/>
            <a:ext cx="3028609" cy="2800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0374" y="2123767"/>
            <a:ext cx="1681316" cy="154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6065" y="1651819"/>
            <a:ext cx="79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 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5140" y="2713391"/>
            <a:ext cx="79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 cm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8392" y="2523957"/>
            <a:ext cx="168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16cm²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588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Area of a square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042" y="3172886"/>
            <a:ext cx="3028609" cy="2800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0374" y="2123767"/>
            <a:ext cx="1681316" cy="154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6065" y="1651819"/>
            <a:ext cx="79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 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5140" y="2713391"/>
            <a:ext cx="79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 cm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8392" y="2523957"/>
            <a:ext cx="168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16cm²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653410" y="4223534"/>
            <a:ext cx="168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81cm²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759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Compare areas of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shape has the larger area?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0704" y="3575304"/>
            <a:ext cx="1764792" cy="1527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06112" y="3863181"/>
            <a:ext cx="3733800" cy="8503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Compare areas of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shape has the larger area?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0704" y="3575304"/>
            <a:ext cx="1764792" cy="1527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06112" y="3863181"/>
            <a:ext cx="3733800" cy="8503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7632" y="3099816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0404" y="3436882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  <a:r>
              <a:rPr lang="en-GB" dirty="0" smtClean="0"/>
              <a:t>cm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20896" y="4103711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3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Compare areas of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shape has the larger area?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0704" y="3575304"/>
            <a:ext cx="1764792" cy="1527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06112" y="3863181"/>
            <a:ext cx="3733800" cy="8503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7632" y="3099816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0404" y="3436882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  <a:r>
              <a:rPr lang="en-GB" dirty="0" smtClean="0"/>
              <a:t>cm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20896" y="4103711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67624" y="3965211"/>
            <a:ext cx="168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25cm²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041382" y="3956280"/>
            <a:ext cx="168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27cm²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892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Compare areas of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shape has the larger area?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0704" y="3575304"/>
            <a:ext cx="1764792" cy="1527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06112" y="3863181"/>
            <a:ext cx="3733800" cy="8503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7632" y="3099816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0404" y="3436882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  <a:r>
              <a:rPr lang="en-GB" dirty="0" smtClean="0"/>
              <a:t>cm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20896" y="4103711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67624" y="3965211"/>
            <a:ext cx="168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25cm²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041382" y="3956280"/>
            <a:ext cx="168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27cm²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3849624" y="2651760"/>
            <a:ext cx="5175504" cy="3355848"/>
          </a:xfrm>
          <a:prstGeom prst="ellipse">
            <a:avLst/>
          </a:prstGeom>
          <a:noFill/>
          <a:ln w="1270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Compare areas of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shape has the larger area?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1" y="2950710"/>
            <a:ext cx="7941717" cy="31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97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Compare areas of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shape has the larger area?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1" y="2950710"/>
            <a:ext cx="7941717" cy="3175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160" y="4023360"/>
            <a:ext cx="256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45cm²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9976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Compare areas of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shape has the larger area?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1" y="2950710"/>
            <a:ext cx="7941717" cy="3175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160" y="4023360"/>
            <a:ext cx="256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45cm²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4764024" y="3410712"/>
            <a:ext cx="1316736" cy="19933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0760" y="4768438"/>
            <a:ext cx="2295144" cy="6356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7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Compare areas of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shape has the larger area?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1" y="2950710"/>
            <a:ext cx="7941717" cy="3175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160" y="4023360"/>
            <a:ext cx="256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45cm²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4764024" y="3410712"/>
            <a:ext cx="1316736" cy="19933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0760" y="4768438"/>
            <a:ext cx="2295144" cy="6356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6229" y="4901605"/>
            <a:ext cx="6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1821" y="3014333"/>
            <a:ext cx="6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  <a:r>
              <a:rPr lang="en-GB" dirty="0" smtClean="0">
                <a:solidFill>
                  <a:srgbClr val="FF0000"/>
                </a:solidFill>
              </a:rPr>
              <a:t>cm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3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6 x 3</a:t>
            </a:r>
          </a:p>
          <a:p>
            <a:pPr marL="0" indent="0" algn="ctr">
              <a:buNone/>
            </a:pPr>
            <a:r>
              <a:rPr lang="en-GB" sz="4000" dirty="0" smtClean="0"/>
              <a:t>12 x 7</a:t>
            </a:r>
          </a:p>
          <a:p>
            <a:pPr marL="0" indent="0" algn="ctr">
              <a:buNone/>
            </a:pPr>
            <a:r>
              <a:rPr lang="en-GB" sz="4000" dirty="0" smtClean="0"/>
              <a:t>9 x 10</a:t>
            </a:r>
          </a:p>
          <a:p>
            <a:pPr marL="0" indent="0" algn="ctr">
              <a:buNone/>
            </a:pPr>
            <a:r>
              <a:rPr lang="en-GB" sz="4000" dirty="0" smtClean="0"/>
              <a:t>6 x 13</a:t>
            </a:r>
          </a:p>
          <a:p>
            <a:pPr marL="0" indent="0" algn="ctr">
              <a:buNone/>
            </a:pPr>
            <a:r>
              <a:rPr lang="en-GB" sz="4000" dirty="0" smtClean="0"/>
              <a:t>4 x 22</a:t>
            </a:r>
          </a:p>
          <a:p>
            <a:pPr marL="0" indent="0" algn="ctr">
              <a:buNone/>
            </a:pPr>
            <a:r>
              <a:rPr lang="en-GB" sz="4000" dirty="0" smtClean="0"/>
              <a:t>5 x 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6444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Compare areas of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shape has the larger area?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1" y="2950710"/>
            <a:ext cx="7941717" cy="3175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160" y="4023360"/>
            <a:ext cx="256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45cm²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4764024" y="3410712"/>
            <a:ext cx="1316736" cy="19933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0760" y="4768438"/>
            <a:ext cx="2295144" cy="6356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6229" y="4901605"/>
            <a:ext cx="6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1821" y="3014333"/>
            <a:ext cx="6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  <a:r>
              <a:rPr lang="en-GB" dirty="0" smtClean="0">
                <a:solidFill>
                  <a:srgbClr val="FF0000"/>
                </a:solidFill>
              </a:rPr>
              <a:t>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900" y="4176575"/>
            <a:ext cx="10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24cm²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989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Compare areas of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shape has the larger area?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1" y="2950710"/>
            <a:ext cx="7941717" cy="3175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160" y="4023360"/>
            <a:ext cx="256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45cm²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4764024" y="3410712"/>
            <a:ext cx="1316736" cy="19933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0760" y="4768438"/>
            <a:ext cx="2295144" cy="6356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6229" y="4901605"/>
            <a:ext cx="6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1821" y="3014333"/>
            <a:ext cx="6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  <a:r>
              <a:rPr lang="en-GB" dirty="0" smtClean="0">
                <a:solidFill>
                  <a:srgbClr val="FF0000"/>
                </a:solidFill>
              </a:rPr>
              <a:t>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900" y="4176575"/>
            <a:ext cx="10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24cm²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20840" y="4882501"/>
            <a:ext cx="10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4cm²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2941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Compare areas of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shape has the larger area?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1" y="2950710"/>
            <a:ext cx="7941717" cy="3175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160" y="4023360"/>
            <a:ext cx="256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45cm²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4764024" y="3410712"/>
            <a:ext cx="1316736" cy="19933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0760" y="4768438"/>
            <a:ext cx="2295144" cy="6356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6229" y="4901605"/>
            <a:ext cx="6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1821" y="3014333"/>
            <a:ext cx="6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  <a:r>
              <a:rPr lang="en-GB" dirty="0" smtClean="0">
                <a:solidFill>
                  <a:srgbClr val="FF0000"/>
                </a:solidFill>
              </a:rPr>
              <a:t>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900" y="4176575"/>
            <a:ext cx="10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24cm²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20840" y="4882501"/>
            <a:ext cx="10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4cm²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89307" y="3661494"/>
            <a:ext cx="256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38cm²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36202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Compare areas of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shape has the larger area?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1" y="2950710"/>
            <a:ext cx="7941717" cy="3175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160" y="4023360"/>
            <a:ext cx="256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45cm²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4764024" y="3410712"/>
            <a:ext cx="1316736" cy="19933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0760" y="4768438"/>
            <a:ext cx="2295144" cy="6356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6229" y="4901605"/>
            <a:ext cx="6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1821" y="3014333"/>
            <a:ext cx="6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  <a:r>
              <a:rPr lang="en-GB" dirty="0" smtClean="0">
                <a:solidFill>
                  <a:srgbClr val="FF0000"/>
                </a:solidFill>
              </a:rPr>
              <a:t>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900" y="4176575"/>
            <a:ext cx="10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24cm²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20840" y="4882501"/>
            <a:ext cx="10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4cm²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89307" y="3661494"/>
            <a:ext cx="256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38cm²</a:t>
            </a:r>
            <a:endParaRPr lang="en-US" sz="6000" dirty="0"/>
          </a:p>
        </p:txBody>
      </p:sp>
      <p:sp>
        <p:nvSpPr>
          <p:cNvPr id="13" name="Oval 12"/>
          <p:cNvSpPr/>
          <p:nvPr/>
        </p:nvSpPr>
        <p:spPr>
          <a:xfrm>
            <a:off x="374904" y="2807208"/>
            <a:ext cx="4059936" cy="3621024"/>
          </a:xfrm>
          <a:prstGeom prst="ellipse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5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98" y="274638"/>
            <a:ext cx="8576213" cy="62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48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Section C </a:t>
            </a:r>
            <a:r>
              <a:rPr lang="en-GB" dirty="0"/>
              <a:t>q</a:t>
            </a:r>
            <a:r>
              <a:rPr lang="en-GB" dirty="0" smtClean="0"/>
              <a:t>uestion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8928"/>
            <a:ext cx="4434428" cy="32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95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Section C </a:t>
            </a:r>
            <a:r>
              <a:rPr lang="en-GB" dirty="0"/>
              <a:t>q</a:t>
            </a:r>
            <a:r>
              <a:rPr lang="en-GB" dirty="0" smtClean="0"/>
              <a:t>uestion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632" y="1600200"/>
            <a:ext cx="363016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Area of whole shape</a:t>
            </a:r>
          </a:p>
          <a:p>
            <a:pPr marL="0" indent="0">
              <a:buNone/>
            </a:pPr>
            <a:r>
              <a:rPr lang="en-GB" dirty="0" smtClean="0"/>
              <a:t>6 x 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8928"/>
            <a:ext cx="4434428" cy="32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47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Section C </a:t>
            </a:r>
            <a:r>
              <a:rPr lang="en-GB" dirty="0"/>
              <a:t>q</a:t>
            </a:r>
            <a:r>
              <a:rPr lang="en-GB" dirty="0" smtClean="0"/>
              <a:t>uestion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632" y="1600200"/>
            <a:ext cx="363016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Area of whole shape</a:t>
            </a:r>
          </a:p>
          <a:p>
            <a:pPr marL="0" indent="0">
              <a:buNone/>
            </a:pPr>
            <a:r>
              <a:rPr lang="en-GB" dirty="0" smtClean="0"/>
              <a:t>6 x 7 = 42m²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8928"/>
            <a:ext cx="4434428" cy="32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1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Section C </a:t>
            </a:r>
            <a:r>
              <a:rPr lang="en-GB" dirty="0"/>
              <a:t>q</a:t>
            </a:r>
            <a:r>
              <a:rPr lang="en-GB" dirty="0" smtClean="0"/>
              <a:t>uestion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632" y="1600200"/>
            <a:ext cx="363016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Area of whole shape</a:t>
            </a:r>
          </a:p>
          <a:p>
            <a:pPr marL="0" indent="0">
              <a:buNone/>
            </a:pPr>
            <a:r>
              <a:rPr lang="en-GB" dirty="0" smtClean="0"/>
              <a:t>6 x 7 = 42m²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Area of pink section</a:t>
            </a:r>
          </a:p>
          <a:p>
            <a:pPr marL="0" indent="0">
              <a:buNone/>
            </a:pPr>
            <a:r>
              <a:rPr lang="en-GB" dirty="0" smtClean="0"/>
              <a:t>3 x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8928"/>
            <a:ext cx="4434428" cy="32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16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Section C </a:t>
            </a:r>
            <a:r>
              <a:rPr lang="en-GB" dirty="0"/>
              <a:t>q</a:t>
            </a:r>
            <a:r>
              <a:rPr lang="en-GB" dirty="0" smtClean="0"/>
              <a:t>uestion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632" y="1600200"/>
            <a:ext cx="363016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Area of whole shape</a:t>
            </a:r>
          </a:p>
          <a:p>
            <a:pPr marL="0" indent="0">
              <a:buNone/>
            </a:pPr>
            <a:r>
              <a:rPr lang="en-GB" dirty="0" smtClean="0"/>
              <a:t>6 x 7 = 42m²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Area of pink section</a:t>
            </a:r>
          </a:p>
          <a:p>
            <a:pPr marL="0" indent="0">
              <a:buNone/>
            </a:pPr>
            <a:r>
              <a:rPr lang="en-GB" dirty="0" smtClean="0"/>
              <a:t>3 x 3 = 9m²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8928"/>
            <a:ext cx="4434428" cy="32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6 x 3 = 18</a:t>
            </a:r>
          </a:p>
          <a:p>
            <a:pPr marL="0" indent="0" algn="ctr">
              <a:buNone/>
            </a:pPr>
            <a:r>
              <a:rPr lang="en-GB" sz="4000" dirty="0" smtClean="0"/>
              <a:t>12 x 7</a:t>
            </a:r>
          </a:p>
          <a:p>
            <a:pPr marL="0" indent="0" algn="ctr">
              <a:buNone/>
            </a:pPr>
            <a:r>
              <a:rPr lang="en-GB" sz="4000" dirty="0" smtClean="0"/>
              <a:t>9 x 10</a:t>
            </a:r>
          </a:p>
          <a:p>
            <a:pPr marL="0" indent="0" algn="ctr">
              <a:buNone/>
            </a:pPr>
            <a:r>
              <a:rPr lang="en-GB" sz="4000" dirty="0" smtClean="0"/>
              <a:t>6 x 13</a:t>
            </a:r>
          </a:p>
          <a:p>
            <a:pPr marL="0" indent="0" algn="ctr">
              <a:buNone/>
            </a:pPr>
            <a:r>
              <a:rPr lang="en-GB" sz="4000" dirty="0" smtClean="0"/>
              <a:t>4 x 22</a:t>
            </a:r>
          </a:p>
          <a:p>
            <a:pPr marL="0" indent="0" algn="ctr">
              <a:buNone/>
            </a:pPr>
            <a:r>
              <a:rPr lang="en-GB" sz="4000" dirty="0" smtClean="0"/>
              <a:t>5 x 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714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Section C </a:t>
            </a:r>
            <a:r>
              <a:rPr lang="en-GB" dirty="0"/>
              <a:t>q</a:t>
            </a:r>
            <a:r>
              <a:rPr lang="en-GB" dirty="0" smtClean="0"/>
              <a:t>uestion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632" y="1600200"/>
            <a:ext cx="363016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Area of whole shape</a:t>
            </a:r>
          </a:p>
          <a:p>
            <a:pPr marL="0" indent="0">
              <a:buNone/>
            </a:pPr>
            <a:r>
              <a:rPr lang="en-GB" dirty="0" smtClean="0"/>
              <a:t>6 x 7 = 42m²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Area of pink section</a:t>
            </a:r>
          </a:p>
          <a:p>
            <a:pPr marL="0" indent="0">
              <a:buNone/>
            </a:pPr>
            <a:r>
              <a:rPr lang="en-GB" dirty="0" smtClean="0"/>
              <a:t>3 x 3 = 9m²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Subtract pink from yellow</a:t>
            </a:r>
          </a:p>
          <a:p>
            <a:pPr marL="0" indent="0">
              <a:buNone/>
            </a:pPr>
            <a:r>
              <a:rPr lang="en-GB" dirty="0" smtClean="0"/>
              <a:t>42 - 9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8928"/>
            <a:ext cx="4434428" cy="32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22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Section C </a:t>
            </a:r>
            <a:r>
              <a:rPr lang="en-GB" dirty="0"/>
              <a:t>q</a:t>
            </a:r>
            <a:r>
              <a:rPr lang="en-GB" dirty="0" smtClean="0"/>
              <a:t>uestion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632" y="1600200"/>
            <a:ext cx="363016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Area of whole shape</a:t>
            </a:r>
          </a:p>
          <a:p>
            <a:pPr marL="0" indent="0">
              <a:buNone/>
            </a:pPr>
            <a:r>
              <a:rPr lang="en-GB" dirty="0" smtClean="0"/>
              <a:t>6 x 7 = 42m²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Area of pink section</a:t>
            </a:r>
          </a:p>
          <a:p>
            <a:pPr marL="0" indent="0">
              <a:buNone/>
            </a:pPr>
            <a:r>
              <a:rPr lang="en-GB" dirty="0" smtClean="0"/>
              <a:t>3 x 3 = 9m²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Subtract pink from yellow</a:t>
            </a:r>
          </a:p>
          <a:p>
            <a:pPr marL="0" indent="0">
              <a:buNone/>
            </a:pPr>
            <a:r>
              <a:rPr lang="en-GB" dirty="0" smtClean="0"/>
              <a:t>42 – 9 = </a:t>
            </a:r>
            <a:r>
              <a:rPr lang="en-GB" u="sng" dirty="0" smtClean="0"/>
              <a:t>33m²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8928"/>
            <a:ext cx="4434428" cy="32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6 x 3 = 18</a:t>
            </a:r>
          </a:p>
          <a:p>
            <a:pPr marL="0" indent="0" algn="ctr">
              <a:buNone/>
            </a:pPr>
            <a:r>
              <a:rPr lang="en-GB" sz="4000" dirty="0" smtClean="0"/>
              <a:t>12 x 7 = 84</a:t>
            </a:r>
          </a:p>
          <a:p>
            <a:pPr marL="0" indent="0" algn="ctr">
              <a:buNone/>
            </a:pPr>
            <a:r>
              <a:rPr lang="en-GB" sz="4000" dirty="0" smtClean="0"/>
              <a:t>9 x 10</a:t>
            </a:r>
          </a:p>
          <a:p>
            <a:pPr marL="0" indent="0" algn="ctr">
              <a:buNone/>
            </a:pPr>
            <a:r>
              <a:rPr lang="en-GB" sz="4000" dirty="0" smtClean="0"/>
              <a:t>6 x 13</a:t>
            </a:r>
          </a:p>
          <a:p>
            <a:pPr marL="0" indent="0" algn="ctr">
              <a:buNone/>
            </a:pPr>
            <a:r>
              <a:rPr lang="en-GB" sz="4000" dirty="0" smtClean="0"/>
              <a:t>4 x 22</a:t>
            </a:r>
          </a:p>
          <a:p>
            <a:pPr marL="0" indent="0" algn="ctr">
              <a:buNone/>
            </a:pPr>
            <a:r>
              <a:rPr lang="en-GB" sz="4000" dirty="0" smtClean="0"/>
              <a:t>5 x 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565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6 x 3 = 18</a:t>
            </a:r>
          </a:p>
          <a:p>
            <a:pPr marL="0" indent="0" algn="ctr">
              <a:buNone/>
            </a:pPr>
            <a:r>
              <a:rPr lang="en-GB" sz="4000" dirty="0" smtClean="0"/>
              <a:t>12 x 7 = 84</a:t>
            </a:r>
          </a:p>
          <a:p>
            <a:pPr marL="0" indent="0" algn="ctr">
              <a:buNone/>
            </a:pPr>
            <a:r>
              <a:rPr lang="en-GB" sz="4000" dirty="0" smtClean="0"/>
              <a:t>9 x 10 = 90</a:t>
            </a:r>
          </a:p>
          <a:p>
            <a:pPr marL="0" indent="0" algn="ctr">
              <a:buNone/>
            </a:pPr>
            <a:r>
              <a:rPr lang="en-GB" sz="4000" dirty="0" smtClean="0"/>
              <a:t>6 x 13</a:t>
            </a:r>
          </a:p>
          <a:p>
            <a:pPr marL="0" indent="0" algn="ctr">
              <a:buNone/>
            </a:pPr>
            <a:r>
              <a:rPr lang="en-GB" sz="4000" dirty="0" smtClean="0"/>
              <a:t>4 x 22</a:t>
            </a:r>
          </a:p>
          <a:p>
            <a:pPr marL="0" indent="0" algn="ctr">
              <a:buNone/>
            </a:pPr>
            <a:r>
              <a:rPr lang="en-GB" sz="4000" dirty="0" smtClean="0"/>
              <a:t>5 x 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009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6 x 3 = 18</a:t>
            </a:r>
          </a:p>
          <a:p>
            <a:pPr marL="0" indent="0" algn="ctr">
              <a:buNone/>
            </a:pPr>
            <a:r>
              <a:rPr lang="en-GB" sz="4000" dirty="0" smtClean="0"/>
              <a:t>12 x 7 = 84</a:t>
            </a:r>
          </a:p>
          <a:p>
            <a:pPr marL="0" indent="0" algn="ctr">
              <a:buNone/>
            </a:pPr>
            <a:r>
              <a:rPr lang="en-GB" sz="4000" dirty="0" smtClean="0"/>
              <a:t>9 x 10 = 90</a:t>
            </a:r>
          </a:p>
          <a:p>
            <a:pPr marL="0" indent="0" algn="ctr">
              <a:buNone/>
            </a:pPr>
            <a:r>
              <a:rPr lang="en-GB" sz="4000" dirty="0" smtClean="0"/>
              <a:t>6 x 13 = 78</a:t>
            </a:r>
          </a:p>
          <a:p>
            <a:pPr marL="0" indent="0" algn="ctr">
              <a:buNone/>
            </a:pPr>
            <a:r>
              <a:rPr lang="en-GB" sz="4000" dirty="0" smtClean="0"/>
              <a:t>4 x 22</a:t>
            </a:r>
          </a:p>
          <a:p>
            <a:pPr marL="0" indent="0" algn="ctr">
              <a:buNone/>
            </a:pPr>
            <a:r>
              <a:rPr lang="en-GB" sz="4000" dirty="0" smtClean="0"/>
              <a:t>5 x 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021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6 x 3 = 18</a:t>
            </a:r>
          </a:p>
          <a:p>
            <a:pPr marL="0" indent="0" algn="ctr">
              <a:buNone/>
            </a:pPr>
            <a:r>
              <a:rPr lang="en-GB" sz="4000" dirty="0" smtClean="0"/>
              <a:t>12 x 7 = 84</a:t>
            </a:r>
          </a:p>
          <a:p>
            <a:pPr marL="0" indent="0" algn="ctr">
              <a:buNone/>
            </a:pPr>
            <a:r>
              <a:rPr lang="en-GB" sz="4000" dirty="0" smtClean="0"/>
              <a:t>9 x 10 = 90</a:t>
            </a:r>
          </a:p>
          <a:p>
            <a:pPr marL="0" indent="0" algn="ctr">
              <a:buNone/>
            </a:pPr>
            <a:r>
              <a:rPr lang="en-GB" sz="4000" dirty="0" smtClean="0"/>
              <a:t>6 x 13 = 78</a:t>
            </a:r>
          </a:p>
          <a:p>
            <a:pPr marL="0" indent="0" algn="ctr">
              <a:buNone/>
            </a:pPr>
            <a:r>
              <a:rPr lang="en-GB" sz="4000" dirty="0" smtClean="0"/>
              <a:t>4 x 22 = 88</a:t>
            </a:r>
          </a:p>
          <a:p>
            <a:pPr marL="0" indent="0" algn="ctr">
              <a:buNone/>
            </a:pPr>
            <a:r>
              <a:rPr lang="en-GB" sz="4000" dirty="0" smtClean="0"/>
              <a:t>5 x 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918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6 x 3 = 18</a:t>
            </a:r>
          </a:p>
          <a:p>
            <a:pPr marL="0" indent="0" algn="ctr">
              <a:buNone/>
            </a:pPr>
            <a:r>
              <a:rPr lang="en-GB" sz="4000" dirty="0" smtClean="0"/>
              <a:t>12 x 7 = 84</a:t>
            </a:r>
          </a:p>
          <a:p>
            <a:pPr marL="0" indent="0" algn="ctr">
              <a:buNone/>
            </a:pPr>
            <a:r>
              <a:rPr lang="en-GB" sz="4000" dirty="0" smtClean="0"/>
              <a:t>9 x 10 = 90</a:t>
            </a:r>
          </a:p>
          <a:p>
            <a:pPr marL="0" indent="0" algn="ctr">
              <a:buNone/>
            </a:pPr>
            <a:r>
              <a:rPr lang="en-GB" sz="4000" dirty="0" smtClean="0"/>
              <a:t>6 x 13 = 78</a:t>
            </a:r>
          </a:p>
          <a:p>
            <a:pPr marL="0" indent="0" algn="ctr">
              <a:buNone/>
            </a:pPr>
            <a:r>
              <a:rPr lang="en-GB" sz="4000" dirty="0" smtClean="0"/>
              <a:t>4 x 22 = 88</a:t>
            </a:r>
          </a:p>
          <a:p>
            <a:pPr marL="0" indent="0" algn="ctr">
              <a:buNone/>
            </a:pPr>
            <a:r>
              <a:rPr lang="en-GB" sz="4000" dirty="0" smtClean="0"/>
              <a:t>5 x 25 = 125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107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Area of a square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042" y="3172886"/>
            <a:ext cx="3028609" cy="2800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0374" y="2123767"/>
            <a:ext cx="1681316" cy="154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6065" y="1651819"/>
            <a:ext cx="79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 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5140" y="2713391"/>
            <a:ext cx="79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06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ED40D8-A358-457B-9A13-B1F20F5F32E3}"/>
</file>

<file path=customXml/itemProps2.xml><?xml version="1.0" encoding="utf-8"?>
<ds:datastoreItem xmlns:ds="http://schemas.openxmlformats.org/officeDocument/2006/customXml" ds:itemID="{9F816BBD-90AB-4781-8916-279A7ECF5C3B}"/>
</file>

<file path=customXml/itemProps3.xml><?xml version="1.0" encoding="utf-8"?>
<ds:datastoreItem xmlns:ds="http://schemas.openxmlformats.org/officeDocument/2006/customXml" ds:itemID="{EF0EFD8B-1A36-4A5B-9470-4B8EFE447B29}"/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525</Words>
  <Application>Microsoft Office PowerPoint</Application>
  <PresentationFormat>On-screen Show (4:3)</PresentationFormat>
  <Paragraphs>163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Year 5 Maths   24.02.2021</vt:lpstr>
      <vt:lpstr>Starter…….</vt:lpstr>
      <vt:lpstr>Starter…….</vt:lpstr>
      <vt:lpstr>Starter…….</vt:lpstr>
      <vt:lpstr>Starter…….</vt:lpstr>
      <vt:lpstr>Starter…….</vt:lpstr>
      <vt:lpstr>Starter…….</vt:lpstr>
      <vt:lpstr>Starter…….</vt:lpstr>
      <vt:lpstr>Area of a square</vt:lpstr>
      <vt:lpstr>Area of a square</vt:lpstr>
      <vt:lpstr>Area of a square</vt:lpstr>
      <vt:lpstr>Compare areas of shapes</vt:lpstr>
      <vt:lpstr>Compare areas of shapes</vt:lpstr>
      <vt:lpstr>Compare areas of shapes</vt:lpstr>
      <vt:lpstr>Compare areas of shapes</vt:lpstr>
      <vt:lpstr>Compare areas of shapes</vt:lpstr>
      <vt:lpstr>Compare areas of shapes</vt:lpstr>
      <vt:lpstr>Compare areas of shapes</vt:lpstr>
      <vt:lpstr>Compare areas of shapes</vt:lpstr>
      <vt:lpstr>Compare areas of shapes</vt:lpstr>
      <vt:lpstr>Compare areas of shapes</vt:lpstr>
      <vt:lpstr>Compare areas of shapes</vt:lpstr>
      <vt:lpstr>Compare areas of shapes</vt:lpstr>
      <vt:lpstr>PowerPoint Presentation</vt:lpstr>
      <vt:lpstr>Section C question explained</vt:lpstr>
      <vt:lpstr>Section C question explained</vt:lpstr>
      <vt:lpstr>Section C question explained</vt:lpstr>
      <vt:lpstr>Section C question explained</vt:lpstr>
      <vt:lpstr>Section C question explained</vt:lpstr>
      <vt:lpstr>Section C question explained</vt:lpstr>
      <vt:lpstr>Section C question explained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55</cp:revision>
  <dcterms:created xsi:type="dcterms:W3CDTF">2019-07-05T11:02:13Z</dcterms:created>
  <dcterms:modified xsi:type="dcterms:W3CDTF">2021-02-11T14:58:38Z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