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5" r:id="rId1"/>
  </p:sldMasterIdLst>
  <p:sldIdLst>
    <p:sldId id="256" r:id="rId2"/>
    <p:sldId id="260" r:id="rId3"/>
    <p:sldId id="257" r:id="rId4"/>
    <p:sldId id="258" r:id="rId5"/>
    <p:sldId id="259" r:id="rId6"/>
    <p:sldId id="261" r:id="rId7"/>
    <p:sldId id="263" r:id="rId8"/>
    <p:sldId id="262" r:id="rId9"/>
    <p:sldId id="264" r:id="rId10"/>
    <p:sldId id="265" r:id="rId11"/>
    <p:sldId id="266" r:id="rId12"/>
    <p:sldId id="267" r:id="rId13"/>
    <p:sldId id="271" r:id="rId14"/>
    <p:sldId id="268" r:id="rId15"/>
    <p:sldId id="269" r:id="rId16"/>
    <p:sldId id="270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7" d="100"/>
          <a:sy n="77" d="100"/>
        </p:scale>
        <p:origin x="912" y="9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83382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00020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62906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165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092248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97303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81059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3083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77168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88978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02111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2/5/2021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75688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2/5/2021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85533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2/5/2021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27425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48797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07877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2/5/2021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87632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ineye.com/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central.espresso.co.uk/espresso/primary_uk/subject/module/video/item874806/grade2/module858868/index.html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English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Wednesday 10</a:t>
            </a:r>
            <a:r>
              <a:rPr lang="en-GB" baseline="30000" dirty="0" smtClean="0"/>
              <a:t>th</a:t>
            </a:r>
            <a:r>
              <a:rPr lang="en-GB" dirty="0" smtClean="0"/>
              <a:t> February, 2021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75420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1139" y="268357"/>
            <a:ext cx="4706883" cy="667921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9699" y="3283433"/>
            <a:ext cx="2038966" cy="3286333"/>
          </a:xfrm>
          <a:prstGeom prst="rect">
            <a:avLst/>
          </a:prstGeom>
        </p:spPr>
      </p:pic>
      <p:sp>
        <p:nvSpPr>
          <p:cNvPr id="4" name="Rounded Rectangular Callout 3"/>
          <p:cNvSpPr/>
          <p:nvPr/>
        </p:nvSpPr>
        <p:spPr>
          <a:xfrm>
            <a:off x="2998363" y="1673412"/>
            <a:ext cx="1971202" cy="1934553"/>
          </a:xfrm>
          <a:prstGeom prst="wedgeRoundRectCallout">
            <a:avLst>
              <a:gd name="adj1" fmla="val -88418"/>
              <a:gd name="adj2" fmla="val 16296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 smtClean="0">
                <a:solidFill>
                  <a:schemeClr val="bg1"/>
                </a:solidFill>
              </a:rPr>
              <a:t>Check the source and the language!</a:t>
            </a:r>
            <a:endParaRPr lang="en-GB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8019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3675" y="244545"/>
            <a:ext cx="4515388" cy="646436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7408" y="3777490"/>
            <a:ext cx="3886200" cy="2543175"/>
          </a:xfrm>
          <a:prstGeom prst="rect">
            <a:avLst/>
          </a:prstGeom>
        </p:spPr>
      </p:pic>
      <p:sp>
        <p:nvSpPr>
          <p:cNvPr id="4" name="Round Same Side Corner Rectangle 3"/>
          <p:cNvSpPr/>
          <p:nvPr/>
        </p:nvSpPr>
        <p:spPr>
          <a:xfrm>
            <a:off x="2266430" y="4393095"/>
            <a:ext cx="3668156" cy="198783"/>
          </a:xfrm>
          <a:prstGeom prst="round2Same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9953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24539" y="675861"/>
            <a:ext cx="4840357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Today’s Task:</a:t>
            </a:r>
          </a:p>
          <a:p>
            <a:endParaRPr lang="en-GB" sz="24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400" b="1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Year 4: Using the language clues, identify the three facts from the list</a:t>
            </a:r>
          </a:p>
          <a:p>
            <a:endParaRPr lang="en-GB" sz="24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400" b="1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Decide which order they need to be in</a:t>
            </a:r>
          </a:p>
          <a:p>
            <a:endParaRPr lang="en-GB" sz="24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400" b="1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Practise reading your news report</a:t>
            </a:r>
          </a:p>
          <a:p>
            <a:endParaRPr lang="en-GB" sz="4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4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28552" y="888931"/>
            <a:ext cx="3788465" cy="5436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274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17034" y="685800"/>
            <a:ext cx="8736495" cy="68018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Today’s Task:</a:t>
            </a:r>
          </a:p>
          <a:p>
            <a:endParaRPr lang="en-GB" sz="3600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3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Year 5: Complete the fact/opinion sheet Y5.</a:t>
            </a:r>
          </a:p>
          <a:p>
            <a:endParaRPr lang="en-GB" sz="36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3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Year 6: Using the News stories on the website and the evidence given – decide if these stories are real or false. Give reasons for your point of view.</a:t>
            </a:r>
          </a:p>
          <a:p>
            <a:endParaRPr lang="en-GB" sz="36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Extension: </a:t>
            </a:r>
            <a:r>
              <a:rPr lang="en-GB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Complete one of the real or fake sheets</a:t>
            </a:r>
          </a:p>
          <a:p>
            <a:endParaRPr lang="en-GB" sz="36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3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8149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300037"/>
            <a:ext cx="8839200" cy="6257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281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5819" y="407504"/>
            <a:ext cx="4928469" cy="612388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8434" y="326610"/>
            <a:ext cx="4388747" cy="6204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436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05269" y="795130"/>
            <a:ext cx="844826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 smtClean="0"/>
              <a:t>Can you trust pictures on the internet? Why/why not?</a:t>
            </a:r>
            <a:endParaRPr lang="en-GB" sz="4400" b="1" dirty="0"/>
          </a:p>
        </p:txBody>
      </p:sp>
      <p:sp>
        <p:nvSpPr>
          <p:cNvPr id="3" name="AutoShape 2" descr="Doctored images emerged as Hurricane Sandy hit New York in 2012"/>
          <p:cNvSpPr>
            <a:spLocks noChangeAspect="1" noChangeArrowheads="1"/>
          </p:cNvSpPr>
          <p:nvPr/>
        </p:nvSpPr>
        <p:spPr bwMode="auto">
          <a:xfrm>
            <a:off x="63500" y="-136525"/>
            <a:ext cx="9267825" cy="521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6006" y="2369782"/>
            <a:ext cx="6438603" cy="373547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05269" y="6370983"/>
            <a:ext cx="77227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Check images using ‘reverse image search’ or </a:t>
            </a:r>
            <a:r>
              <a:rPr lang="en-GB" b="1" dirty="0" smtClean="0">
                <a:hlinkClick r:id="rId3"/>
              </a:rPr>
              <a:t>www.tineye.com</a:t>
            </a:r>
            <a:r>
              <a:rPr lang="en-GB" b="1" dirty="0" smtClean="0"/>
              <a:t> 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2814782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5878" y="2912372"/>
            <a:ext cx="8520393" cy="1808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204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53748" y="536713"/>
            <a:ext cx="919369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If you did not watch the video at the end of yesterday’s lesson – log in to Espresso and watch it now </a:t>
            </a:r>
          </a:p>
          <a:p>
            <a:endParaRPr lang="en-GB" sz="3600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dirty="0">
                <a:hlinkClick r:id="rId2"/>
              </a:rPr>
              <a:t>https://</a:t>
            </a:r>
            <a:r>
              <a:rPr lang="en-GB" dirty="0" smtClean="0">
                <a:hlinkClick r:id="rId2"/>
              </a:rPr>
              <a:t>central.espresso.co.uk/espresso/primary_uk/subject/module/video/item874806/grade2/module858868/index.html</a:t>
            </a:r>
            <a:endParaRPr lang="en-GB" dirty="0" smtClean="0"/>
          </a:p>
          <a:p>
            <a:endParaRPr lang="en-GB" dirty="0"/>
          </a:p>
          <a:p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2653748" y="4154557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What are the main types of news/ newspapers are there in the UK?</a:t>
            </a:r>
            <a:endParaRPr lang="en-GB" sz="3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4695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54964" y="1113183"/>
            <a:ext cx="9283148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Different types of newspapers/news</a:t>
            </a:r>
          </a:p>
          <a:p>
            <a:endParaRPr lang="en-GB" sz="4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b="1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Broadsheets </a:t>
            </a:r>
            <a:r>
              <a:rPr lang="en-GB" sz="2800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e.g. The Financial Times, The Observer – more serious news stories</a:t>
            </a:r>
            <a:endParaRPr lang="en-GB" sz="2800" b="1" dirty="0" smtClean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b="1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Tabloids </a:t>
            </a:r>
            <a:r>
              <a:rPr lang="en-GB" sz="2800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e.g. The Sun, The Daily Mail, The Daily Express – serious news articles but also gossip, celebrity news</a:t>
            </a:r>
            <a:endParaRPr lang="en-GB" sz="2800" b="1" dirty="0" smtClean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b="1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Digital </a:t>
            </a:r>
            <a:r>
              <a:rPr lang="en-GB" sz="2800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e.g. BBC 24 News; Sky News – 24 hr a day – fast!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28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1618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87826" y="914400"/>
            <a:ext cx="9561444" cy="68018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/>
              <a:t>I</a:t>
            </a:r>
            <a:r>
              <a:rPr lang="en-GB" sz="4400" b="1" dirty="0" smtClean="0"/>
              <a:t>s everything you read/hear real?</a:t>
            </a:r>
          </a:p>
          <a:p>
            <a:endParaRPr lang="en-GB" sz="4400" b="1" dirty="0"/>
          </a:p>
          <a:p>
            <a:r>
              <a:rPr lang="en-GB" sz="3600" b="1" dirty="0" smtClean="0">
                <a:solidFill>
                  <a:srgbClr val="0070C0"/>
                </a:solidFill>
              </a:rPr>
              <a:t>NO – not everything you read is true</a:t>
            </a:r>
          </a:p>
          <a:p>
            <a:endParaRPr lang="en-GB" sz="3600" b="1" dirty="0">
              <a:solidFill>
                <a:srgbClr val="0070C0"/>
              </a:solidFill>
            </a:endParaRPr>
          </a:p>
          <a:p>
            <a:r>
              <a:rPr lang="en-GB" sz="3600" b="1" dirty="0" smtClean="0">
                <a:solidFill>
                  <a:srgbClr val="0070C0"/>
                </a:solidFill>
              </a:rPr>
              <a:t>Digital technology has made it easy to mislead, misinform  = LIES</a:t>
            </a:r>
          </a:p>
          <a:p>
            <a:endParaRPr lang="en-GB" sz="3600" b="1" dirty="0">
              <a:solidFill>
                <a:srgbClr val="0070C0"/>
              </a:solidFill>
            </a:endParaRPr>
          </a:p>
          <a:p>
            <a:endParaRPr lang="en-GB" sz="3600" b="1" dirty="0" smtClean="0">
              <a:solidFill>
                <a:srgbClr val="0070C0"/>
              </a:solidFill>
            </a:endParaRPr>
          </a:p>
          <a:p>
            <a:endParaRPr lang="en-GB" sz="4400" b="1" dirty="0" smtClean="0">
              <a:solidFill>
                <a:srgbClr val="0070C0"/>
              </a:solidFill>
            </a:endParaRPr>
          </a:p>
          <a:p>
            <a:endParaRPr lang="en-GB" sz="4400" b="1" dirty="0"/>
          </a:p>
          <a:p>
            <a:endParaRPr lang="en-GB" sz="4400" b="1" dirty="0"/>
          </a:p>
        </p:txBody>
      </p:sp>
    </p:spTree>
    <p:extLst>
      <p:ext uri="{BB962C8B-B14F-4D97-AF65-F5344CB8AC3E}">
        <p14:creationId xmlns:p14="http://schemas.microsoft.com/office/powerpoint/2010/main" val="1083691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66731" y="795131"/>
            <a:ext cx="9243391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Fake News:</a:t>
            </a:r>
          </a:p>
          <a:p>
            <a:endParaRPr lang="en-GB" sz="28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800" b="1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Fake news – completely made up stories disguised as news and made go viral for commercial or political gain</a:t>
            </a:r>
          </a:p>
          <a:p>
            <a:endParaRPr lang="en-GB" sz="2800" dirty="0" smtClean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800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en-GB" sz="2800" b="1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800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 lies or propaganda told for a political or commercial purpose which deploys digital technology</a:t>
            </a:r>
            <a:endParaRPr lang="en-GB" sz="28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2800" dirty="0" smtClean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800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Misinformation that leads to people being misinformed, not knowing who or what  to believe – confusion</a:t>
            </a:r>
          </a:p>
          <a:p>
            <a:endParaRPr lang="en-GB" sz="28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800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Problem because it can influence how people make decisions</a:t>
            </a:r>
          </a:p>
          <a:p>
            <a:endParaRPr lang="en-GB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0322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6444" y="356774"/>
            <a:ext cx="4736824" cy="6091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23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8664" y="232119"/>
            <a:ext cx="2038966" cy="328633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122" y="3996151"/>
            <a:ext cx="3886200" cy="25431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2192" y="379522"/>
            <a:ext cx="7390868" cy="6277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090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8004" y="188430"/>
            <a:ext cx="4557282" cy="666957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3386" y="291754"/>
            <a:ext cx="2038966" cy="328633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425148" y="4721087"/>
            <a:ext cx="33892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Top Tips for sorting Tweets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738246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218</TotalTime>
  <Words>313</Words>
  <Application>Microsoft Office PowerPoint</Application>
  <PresentationFormat>Widescreen</PresentationFormat>
  <Paragraphs>50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Century Gothic</vt:lpstr>
      <vt:lpstr>Wingdings 3</vt:lpstr>
      <vt:lpstr>Wisp</vt:lpstr>
      <vt:lpstr>English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English</dc:title>
  <dc:creator>Katy Duncan</dc:creator>
  <cp:lastModifiedBy>Katy Duncan</cp:lastModifiedBy>
  <cp:revision>18</cp:revision>
  <dcterms:created xsi:type="dcterms:W3CDTF">2021-02-05T05:54:20Z</dcterms:created>
  <dcterms:modified xsi:type="dcterms:W3CDTF">2021-02-05T13:19:19Z</dcterms:modified>
</cp:coreProperties>
</file>