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56" r:id="rId2"/>
    <p:sldId id="257" r:id="rId3"/>
    <p:sldId id="261" r:id="rId4"/>
    <p:sldId id="262" r:id="rId5"/>
    <p:sldId id="258" r:id="rId6"/>
    <p:sldId id="259" r:id="rId7"/>
    <p:sldId id="260" r:id="rId8"/>
    <p:sldId id="263" r:id="rId9"/>
    <p:sldId id="264" r:id="rId10"/>
    <p:sldId id="265"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7" d="100"/>
          <a:sy n="77" d="100"/>
        </p:scale>
        <p:origin x="9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5680B72-3062-4056-B298-41D5D2629448}" type="datetimeFigureOut">
              <a:rPr lang="en-GB" smtClean="0"/>
              <a:t>05/02/2021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522A13-F983-451B-8BBF-91A21D74F5C7}" type="slidenum">
              <a:rPr lang="en-GB" smtClean="0"/>
              <a:t>‹#›</a:t>
            </a:fld>
            <a:endParaRPr lang="en-GB"/>
          </a:p>
        </p:txBody>
      </p:sp>
    </p:spTree>
    <p:extLst>
      <p:ext uri="{BB962C8B-B14F-4D97-AF65-F5344CB8AC3E}">
        <p14:creationId xmlns:p14="http://schemas.microsoft.com/office/powerpoint/2010/main" val="1845160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Lesson</a:t>
            </a:r>
            <a:endParaRPr lang="en-GB" dirty="0"/>
          </a:p>
        </p:txBody>
      </p:sp>
      <p:sp>
        <p:nvSpPr>
          <p:cNvPr id="3" name="Subtitle 2"/>
          <p:cNvSpPr>
            <a:spLocks noGrp="1"/>
          </p:cNvSpPr>
          <p:nvPr>
            <p:ph type="subTitle" idx="1"/>
          </p:nvPr>
        </p:nvSpPr>
        <p:spPr/>
        <p:txBody>
          <a:bodyPr/>
          <a:lstStyle/>
          <a:p>
            <a:r>
              <a:rPr lang="en-GB" dirty="0" smtClean="0"/>
              <a:t>Thursday 11</a:t>
            </a:r>
            <a:r>
              <a:rPr lang="en-GB" baseline="30000" dirty="0" smtClean="0"/>
              <a:t>th</a:t>
            </a:r>
            <a:r>
              <a:rPr lang="en-GB" dirty="0" smtClean="0"/>
              <a:t> February, 2021</a:t>
            </a:r>
            <a:endParaRPr lang="en-GB" dirty="0"/>
          </a:p>
        </p:txBody>
      </p:sp>
    </p:spTree>
    <p:extLst>
      <p:ext uri="{BB962C8B-B14F-4D97-AF65-F5344CB8AC3E}">
        <p14:creationId xmlns:p14="http://schemas.microsoft.com/office/powerpoint/2010/main" val="313755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55374"/>
            <a:ext cx="9750287" cy="769441"/>
          </a:xfrm>
          <a:prstGeom prst="rect">
            <a:avLst/>
          </a:prstGeom>
          <a:noFill/>
        </p:spPr>
        <p:txBody>
          <a:bodyPr wrap="square" rtlCol="0">
            <a:spAutoFit/>
          </a:bodyPr>
          <a:lstStyle/>
          <a:p>
            <a:r>
              <a:rPr lang="en-GB" sz="4400" b="1" dirty="0" smtClean="0"/>
              <a:t>Success Criteria:</a:t>
            </a:r>
            <a:endParaRPr lang="en-GB" sz="4400" b="1" dirty="0"/>
          </a:p>
        </p:txBody>
      </p:sp>
      <p:pic>
        <p:nvPicPr>
          <p:cNvPr id="3" name="Picture 2"/>
          <p:cNvPicPr>
            <a:picLocks noChangeAspect="1"/>
          </p:cNvPicPr>
          <p:nvPr/>
        </p:nvPicPr>
        <p:blipFill>
          <a:blip r:embed="rId2"/>
          <a:stretch>
            <a:fillRect/>
          </a:stretch>
        </p:blipFill>
        <p:spPr>
          <a:xfrm>
            <a:off x="1652902" y="1888435"/>
            <a:ext cx="9777648" cy="1669774"/>
          </a:xfrm>
          <a:prstGeom prst="rect">
            <a:avLst/>
          </a:prstGeom>
        </p:spPr>
      </p:pic>
      <p:sp>
        <p:nvSpPr>
          <p:cNvPr id="4" name="TextBox 3"/>
          <p:cNvSpPr txBox="1"/>
          <p:nvPr/>
        </p:nvSpPr>
        <p:spPr>
          <a:xfrm>
            <a:off x="1652903" y="4055165"/>
            <a:ext cx="9777648" cy="2308324"/>
          </a:xfrm>
          <a:prstGeom prst="rect">
            <a:avLst/>
          </a:prstGeom>
          <a:noFill/>
        </p:spPr>
        <p:txBody>
          <a:bodyPr wrap="square" rtlCol="0">
            <a:spAutoFit/>
          </a:bodyPr>
          <a:lstStyle/>
          <a:p>
            <a:r>
              <a:rPr lang="en-GB" b="1" dirty="0" smtClean="0"/>
              <a:t>Also remember to include historical details that you learned in topic e.g. where the fire started; or the symptoms of the plague.</a:t>
            </a:r>
          </a:p>
          <a:p>
            <a:endParaRPr lang="en-GB" b="1" dirty="0"/>
          </a:p>
          <a:p>
            <a:r>
              <a:rPr lang="en-GB" b="1" dirty="0" smtClean="0"/>
              <a:t>Archaic language, historical objects.</a:t>
            </a:r>
          </a:p>
          <a:p>
            <a:endParaRPr lang="en-GB" b="1" dirty="0"/>
          </a:p>
          <a:p>
            <a:r>
              <a:rPr lang="en-GB" b="1" dirty="0" smtClean="0"/>
              <a:t>Remember a newspaper report is written in the past tense, third person. </a:t>
            </a:r>
            <a:endParaRPr lang="en-GB" b="1" dirty="0"/>
          </a:p>
          <a:p>
            <a:endParaRPr lang="en-GB" b="1" dirty="0" smtClean="0"/>
          </a:p>
          <a:p>
            <a:r>
              <a:rPr lang="en-GB" b="1" dirty="0" smtClean="0"/>
              <a:t>Your report needs a clear beginning and end.</a:t>
            </a:r>
          </a:p>
        </p:txBody>
      </p:sp>
    </p:spTree>
    <p:extLst>
      <p:ext uri="{BB962C8B-B14F-4D97-AF65-F5344CB8AC3E}">
        <p14:creationId xmlns:p14="http://schemas.microsoft.com/office/powerpoint/2010/main" val="33290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9401" y="2923346"/>
            <a:ext cx="8256531" cy="1469749"/>
          </a:xfrm>
          <a:prstGeom prst="rect">
            <a:avLst/>
          </a:prstGeom>
        </p:spPr>
      </p:pic>
    </p:spTree>
    <p:extLst>
      <p:ext uri="{BB962C8B-B14F-4D97-AF65-F5344CB8AC3E}">
        <p14:creationId xmlns:p14="http://schemas.microsoft.com/office/powerpoint/2010/main" val="410085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974" y="1391478"/>
            <a:ext cx="9054548" cy="5016758"/>
          </a:xfrm>
          <a:prstGeom prst="rect">
            <a:avLst/>
          </a:prstGeom>
          <a:noFill/>
        </p:spPr>
        <p:txBody>
          <a:bodyPr wrap="square" rtlCol="0">
            <a:spAutoFit/>
          </a:bodyPr>
          <a:lstStyle/>
          <a:p>
            <a:endParaRPr lang="en-GB" dirty="0" smtClean="0"/>
          </a:p>
          <a:p>
            <a:r>
              <a:rPr lang="en-GB" sz="4400" b="1" dirty="0"/>
              <a:t>What is a newspaper headline</a:t>
            </a:r>
            <a:r>
              <a:rPr lang="en-GB" sz="4400" b="1" dirty="0" smtClean="0"/>
              <a:t>?</a:t>
            </a:r>
            <a:endParaRPr lang="en-GB" sz="4400" dirty="0"/>
          </a:p>
          <a:p>
            <a:r>
              <a:rPr lang="en-GB" sz="2400" dirty="0"/>
              <a:t>A headline is the main title of a newspaper story usually printed in large letter at the top of a story. For children to interpret news accurately it’s important that they understand what newspaper headlines are and how they are </a:t>
            </a:r>
            <a:r>
              <a:rPr lang="en-GB" sz="2400" dirty="0" smtClean="0"/>
              <a:t>written. </a:t>
            </a:r>
            <a:endParaRPr lang="en-GB" sz="2400" dirty="0"/>
          </a:p>
          <a:p>
            <a:endParaRPr lang="en-GB" dirty="0" smtClean="0"/>
          </a:p>
          <a:p>
            <a:r>
              <a:rPr lang="en-GB" sz="2400" dirty="0" smtClean="0"/>
              <a:t>Headlines </a:t>
            </a:r>
            <a:r>
              <a:rPr lang="en-GB" sz="2400" dirty="0"/>
              <a:t>are designed to grab a reader’s attention and hook them into the story. The job of a headline is to ultimately “tell and sell” so it must tell the reader enough to attract their attention but leave them wanting to know more so they read the full story.</a:t>
            </a:r>
          </a:p>
        </p:txBody>
      </p:sp>
    </p:spTree>
    <p:extLst>
      <p:ext uri="{BB962C8B-B14F-4D97-AF65-F5344CB8AC3E}">
        <p14:creationId xmlns:p14="http://schemas.microsoft.com/office/powerpoint/2010/main" val="223085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444" y="983974"/>
            <a:ext cx="10038522" cy="5847755"/>
          </a:xfrm>
          <a:prstGeom prst="rect">
            <a:avLst/>
          </a:prstGeom>
          <a:noFill/>
        </p:spPr>
        <p:txBody>
          <a:bodyPr wrap="square" rtlCol="0">
            <a:spAutoFit/>
          </a:bodyPr>
          <a:lstStyle/>
          <a:p>
            <a:r>
              <a:rPr lang="en-GB" sz="3600" b="1" dirty="0"/>
              <a:t>How do you write a newspaper headline?</a:t>
            </a:r>
            <a:r>
              <a:rPr lang="en-GB" b="1" dirty="0"/>
              <a:t> </a:t>
            </a:r>
            <a:endParaRPr lang="en-GB" b="1" dirty="0" smtClean="0"/>
          </a:p>
          <a:p>
            <a:endParaRPr lang="en-GB" dirty="0"/>
          </a:p>
          <a:p>
            <a:r>
              <a:rPr lang="en-GB" sz="2000" dirty="0"/>
              <a:t>The perfect headline is short, accurate and attention grabbing. </a:t>
            </a:r>
            <a:endParaRPr lang="en-GB" sz="2000" dirty="0" smtClean="0"/>
          </a:p>
          <a:p>
            <a:endParaRPr lang="en-GB" sz="2000" dirty="0"/>
          </a:p>
          <a:p>
            <a:r>
              <a:rPr lang="en-GB" sz="2000" dirty="0" smtClean="0"/>
              <a:t>A </a:t>
            </a:r>
            <a:r>
              <a:rPr lang="en-GB" sz="2000" dirty="0"/>
              <a:t>headline should sum up the news story in as few words as possible; every word counts in a headline and any unnecessary words are left </a:t>
            </a:r>
            <a:r>
              <a:rPr lang="en-GB" sz="2000" dirty="0" smtClean="0"/>
              <a:t>out e.g.</a:t>
            </a:r>
          </a:p>
          <a:p>
            <a:endParaRPr lang="en-GB" sz="2000" dirty="0"/>
          </a:p>
          <a:p>
            <a:endParaRPr lang="en-GB" sz="2000" b="1" dirty="0">
              <a:solidFill>
                <a:schemeClr val="accent4">
                  <a:lumMod val="75000"/>
                </a:schemeClr>
              </a:solidFill>
            </a:endParaRPr>
          </a:p>
          <a:p>
            <a:r>
              <a:rPr lang="en-GB" sz="2000" b="1" dirty="0">
                <a:solidFill>
                  <a:schemeClr val="accent4">
                    <a:lumMod val="75000"/>
                  </a:schemeClr>
                </a:solidFill>
              </a:rPr>
              <a:t>A baby is found alive two days after the earthquake in </a:t>
            </a:r>
            <a:r>
              <a:rPr lang="en-GB" sz="2000" b="1" dirty="0" smtClean="0">
                <a:solidFill>
                  <a:schemeClr val="accent4">
                    <a:lumMod val="75000"/>
                  </a:schemeClr>
                </a:solidFill>
              </a:rPr>
              <a:t>Turkey</a:t>
            </a:r>
          </a:p>
          <a:p>
            <a:endParaRPr lang="en-GB" sz="2000" dirty="0"/>
          </a:p>
          <a:p>
            <a:r>
              <a:rPr lang="en-GB" sz="2000" dirty="0"/>
              <a:t>Journalists play with the language in the headline to grab attention. </a:t>
            </a:r>
            <a:endParaRPr lang="en-GB" sz="2000" dirty="0" smtClean="0"/>
          </a:p>
          <a:p>
            <a:endParaRPr lang="en-GB" sz="2000" dirty="0"/>
          </a:p>
          <a:p>
            <a:r>
              <a:rPr lang="en-GB" sz="2000" dirty="0" smtClean="0"/>
              <a:t>Tricks </a:t>
            </a:r>
            <a:r>
              <a:rPr lang="en-GB" sz="2000" dirty="0"/>
              <a:t>of the headline-writing-trade include puns, rhymes, well-known phrases, clichés, song references, alliteration and assonance. </a:t>
            </a:r>
            <a:endParaRPr lang="en-GB" sz="2000" dirty="0" smtClean="0"/>
          </a:p>
          <a:p>
            <a:endParaRPr lang="en-GB" sz="2000" dirty="0"/>
          </a:p>
          <a:p>
            <a:r>
              <a:rPr lang="en-GB" sz="2000" dirty="0" smtClean="0"/>
              <a:t>Rhythm </a:t>
            </a:r>
            <a:r>
              <a:rPr lang="en-GB" sz="2000" dirty="0"/>
              <a:t>and punctuation also play an important role in making a good headline.</a:t>
            </a:r>
          </a:p>
          <a:p>
            <a:endParaRPr lang="en-GB" sz="2000" dirty="0"/>
          </a:p>
        </p:txBody>
      </p:sp>
    </p:spTree>
    <p:extLst>
      <p:ext uri="{BB962C8B-B14F-4D97-AF65-F5344CB8AC3E}">
        <p14:creationId xmlns:p14="http://schemas.microsoft.com/office/powerpoint/2010/main" val="4976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9122" y="1633728"/>
            <a:ext cx="8016710" cy="5065246"/>
          </a:xfrm>
          <a:prstGeom prst="rect">
            <a:avLst/>
          </a:prstGeom>
        </p:spPr>
      </p:pic>
      <p:sp>
        <p:nvSpPr>
          <p:cNvPr id="5" name="TextBox 4"/>
          <p:cNvSpPr txBox="1"/>
          <p:nvPr/>
        </p:nvSpPr>
        <p:spPr>
          <a:xfrm>
            <a:off x="2117035" y="556591"/>
            <a:ext cx="9273208" cy="584775"/>
          </a:xfrm>
          <a:prstGeom prst="rect">
            <a:avLst/>
          </a:prstGeom>
          <a:noFill/>
        </p:spPr>
        <p:txBody>
          <a:bodyPr wrap="square" rtlCol="0">
            <a:spAutoFit/>
          </a:bodyPr>
          <a:lstStyle/>
          <a:p>
            <a:r>
              <a:rPr lang="en-GB" sz="3200" b="1" dirty="0" smtClean="0"/>
              <a:t>What could the headline be?</a:t>
            </a:r>
            <a:endParaRPr lang="en-GB" sz="3200" b="1" dirty="0"/>
          </a:p>
        </p:txBody>
      </p:sp>
    </p:spTree>
    <p:extLst>
      <p:ext uri="{BB962C8B-B14F-4D97-AF65-F5344CB8AC3E}">
        <p14:creationId xmlns:p14="http://schemas.microsoft.com/office/powerpoint/2010/main" val="241851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2774" y="665922"/>
            <a:ext cx="5685183" cy="769441"/>
          </a:xfrm>
          <a:prstGeom prst="rect">
            <a:avLst/>
          </a:prstGeom>
          <a:noFill/>
        </p:spPr>
        <p:txBody>
          <a:bodyPr wrap="square" rtlCol="0">
            <a:spAutoFit/>
          </a:bodyPr>
          <a:lstStyle/>
          <a:p>
            <a:r>
              <a:rPr lang="en-GB" sz="4400" b="1" dirty="0" smtClean="0"/>
              <a:t>This headline?</a:t>
            </a:r>
            <a:endParaRPr lang="en-GB" sz="4400" b="1" dirty="0"/>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1889" y="2005895"/>
            <a:ext cx="7911520" cy="4434661"/>
          </a:xfrm>
          <a:prstGeom prst="rect">
            <a:avLst/>
          </a:prstGeom>
          <a:noFill/>
          <a:ln>
            <a:noFill/>
          </a:ln>
        </p:spPr>
      </p:pic>
    </p:spTree>
    <p:extLst>
      <p:ext uri="{BB962C8B-B14F-4D97-AF65-F5344CB8AC3E}">
        <p14:creationId xmlns:p14="http://schemas.microsoft.com/office/powerpoint/2010/main" val="230042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1953" y="857042"/>
            <a:ext cx="10382250" cy="5819775"/>
          </a:xfrm>
          <a:prstGeom prst="rect">
            <a:avLst/>
          </a:prstGeom>
        </p:spPr>
      </p:pic>
    </p:spTree>
    <p:extLst>
      <p:ext uri="{BB962C8B-B14F-4D97-AF65-F5344CB8AC3E}">
        <p14:creationId xmlns:p14="http://schemas.microsoft.com/office/powerpoint/2010/main" val="46857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069" y="485775"/>
            <a:ext cx="10287000" cy="6372225"/>
          </a:xfrm>
          <a:prstGeom prst="rect">
            <a:avLst/>
          </a:prstGeom>
        </p:spPr>
      </p:pic>
    </p:spTree>
    <p:extLst>
      <p:ext uri="{BB962C8B-B14F-4D97-AF65-F5344CB8AC3E}">
        <p14:creationId xmlns:p14="http://schemas.microsoft.com/office/powerpoint/2010/main" val="175171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30572" y="549550"/>
            <a:ext cx="4087053" cy="5939313"/>
          </a:xfrm>
          <a:prstGeom prst="rect">
            <a:avLst/>
          </a:prstGeom>
        </p:spPr>
      </p:pic>
      <p:sp>
        <p:nvSpPr>
          <p:cNvPr id="4" name="TextBox 3"/>
          <p:cNvSpPr txBox="1"/>
          <p:nvPr/>
        </p:nvSpPr>
        <p:spPr>
          <a:xfrm>
            <a:off x="1351721" y="1180104"/>
            <a:ext cx="6112565" cy="4678204"/>
          </a:xfrm>
          <a:prstGeom prst="rect">
            <a:avLst/>
          </a:prstGeom>
          <a:noFill/>
        </p:spPr>
        <p:txBody>
          <a:bodyPr wrap="square" rtlCol="0">
            <a:spAutoFit/>
          </a:bodyPr>
          <a:lstStyle/>
          <a:p>
            <a:r>
              <a:rPr lang="en-GB" sz="4000" b="1" dirty="0" smtClean="0"/>
              <a:t>Today’s Task</a:t>
            </a:r>
            <a:r>
              <a:rPr lang="en-GB" b="1" dirty="0" smtClean="0"/>
              <a:t>:</a:t>
            </a:r>
          </a:p>
          <a:p>
            <a:endParaRPr lang="en-GB" b="1" dirty="0"/>
          </a:p>
          <a:p>
            <a:r>
              <a:rPr lang="en-GB" sz="2400" b="1" dirty="0" smtClean="0"/>
              <a:t>You are going to plan a newspaper article that will show how much you have learned about this term’s topic.</a:t>
            </a:r>
          </a:p>
          <a:p>
            <a:endParaRPr lang="en-GB" sz="2400" b="1" dirty="0"/>
          </a:p>
          <a:p>
            <a:r>
              <a:rPr lang="en-GB" sz="2400" b="1" dirty="0" smtClean="0"/>
              <a:t>Opposite are some of the things you will need to include but you will also have to make sure your report contains lots of facts about this term’s topic.</a:t>
            </a:r>
          </a:p>
          <a:p>
            <a:endParaRPr lang="en-GB" sz="2400" b="1" dirty="0"/>
          </a:p>
          <a:p>
            <a:r>
              <a:rPr lang="en-GB" sz="2400" b="1" dirty="0" smtClean="0"/>
              <a:t>Use two pages of your writing book.</a:t>
            </a:r>
            <a:endParaRPr lang="en-GB" sz="2400" b="1" dirty="0"/>
          </a:p>
        </p:txBody>
      </p:sp>
    </p:spTree>
    <p:extLst>
      <p:ext uri="{BB962C8B-B14F-4D97-AF65-F5344CB8AC3E}">
        <p14:creationId xmlns:p14="http://schemas.microsoft.com/office/powerpoint/2010/main" val="27104871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TotalTime>
  <Words>245</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English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Lesson</dc:title>
  <dc:creator>Katy Duncan</dc:creator>
  <cp:lastModifiedBy>Katy Duncan</cp:lastModifiedBy>
  <cp:revision>9</cp:revision>
  <cp:lastPrinted>2021-02-05T15:32:15Z</cp:lastPrinted>
  <dcterms:created xsi:type="dcterms:W3CDTF">2021-02-05T13:48:31Z</dcterms:created>
  <dcterms:modified xsi:type="dcterms:W3CDTF">2021-02-05T15:32:21Z</dcterms:modified>
</cp:coreProperties>
</file>