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87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0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98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86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0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35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73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50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44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90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4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77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929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79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81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37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3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6 </a:t>
            </a:r>
            <a:r>
              <a:rPr lang="en-GB" dirty="0" smtClean="0"/>
              <a:t>Maths			</a:t>
            </a:r>
            <a:r>
              <a:rPr lang="en-GB" dirty="0" smtClean="0"/>
              <a:t>09</a:t>
            </a:r>
            <a:r>
              <a:rPr lang="en-GB" dirty="0" smtClean="0"/>
              <a:t>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find unknown angles in triangles and quadrilaterals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3913" y="1473200"/>
            <a:ext cx="3579812" cy="4619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0275" y="1473200"/>
            <a:ext cx="3579813" cy="4619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2048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Calculate the Missing Angles</a:t>
            </a:r>
            <a:endParaRPr lang="en-GB" altLang="en-US" sz="2800" smtClean="0"/>
          </a:p>
        </p:txBody>
      </p:sp>
      <p:sp>
        <p:nvSpPr>
          <p:cNvPr id="20485" name="TextBox 24"/>
          <p:cNvSpPr txBox="1">
            <a:spLocks noChangeArrowheads="1"/>
          </p:cNvSpPr>
          <p:nvPr/>
        </p:nvSpPr>
        <p:spPr bwMode="auto">
          <a:xfrm>
            <a:off x="915988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1. </a:t>
            </a:r>
            <a:r>
              <a:rPr lang="en-GB" altLang="en-US">
                <a:solidFill>
                  <a:srgbClr val="000000"/>
                </a:solidFill>
              </a:rPr>
              <a:t>Calculate angles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, </a:t>
            </a:r>
            <a:r>
              <a:rPr lang="en-GB" altLang="en-US" b="1">
                <a:solidFill>
                  <a:srgbClr val="000000"/>
                </a:solidFill>
              </a:rPr>
              <a:t>b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rgbClr val="000000"/>
                </a:solidFill>
              </a:rPr>
              <a:t>c</a:t>
            </a:r>
            <a:r>
              <a:rPr lang="en-GB" altLang="en-US">
                <a:solidFill>
                  <a:srgbClr val="000000"/>
                </a:solidFill>
              </a:rPr>
              <a:t>. What types of angles are they?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5988" y="4975225"/>
            <a:ext cx="339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an equilateral triangle,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so all the angles are </a:t>
            </a:r>
            <a:r>
              <a:rPr lang="en-GB" altLang="en-US" b="1">
                <a:solidFill>
                  <a:srgbClr val="000000"/>
                </a:solidFill>
              </a:rPr>
              <a:t>60º</a:t>
            </a:r>
            <a:r>
              <a:rPr lang="en-GB" altLang="en-US">
                <a:solidFill>
                  <a:srgbClr val="000000"/>
                </a:solidFill>
              </a:rPr>
              <a:t>.  These are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angles.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30763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2. </a:t>
            </a:r>
            <a:r>
              <a:rPr lang="en-GB" altLang="en-US">
                <a:solidFill>
                  <a:srgbClr val="000000"/>
                </a:solidFill>
              </a:rPr>
              <a:t>Calculate angle </a:t>
            </a:r>
            <a:r>
              <a:rPr lang="en-GB" altLang="en-US" b="1">
                <a:solidFill>
                  <a:srgbClr val="000000"/>
                </a:solidFill>
              </a:rPr>
              <a:t>c</a:t>
            </a:r>
            <a:r>
              <a:rPr lang="en-GB" altLang="en-US">
                <a:solidFill>
                  <a:srgbClr val="000000"/>
                </a:solidFill>
              </a:rPr>
              <a:t>.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What type of angle is it?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30763" y="4502150"/>
            <a:ext cx="3397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 right-angled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scalene triangle.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90º + 54º = 144º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– 144º =</a:t>
            </a:r>
            <a:r>
              <a:rPr lang="en-GB" altLang="en-US" b="1">
                <a:solidFill>
                  <a:srgbClr val="000000"/>
                </a:solidFill>
              </a:rPr>
              <a:t> 36º </a:t>
            </a:r>
            <a:r>
              <a:rPr lang="en-GB" altLang="en-US">
                <a:solidFill>
                  <a:srgbClr val="000000"/>
                </a:solidFill>
              </a:rPr>
              <a:t/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It is an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angle.</a:t>
            </a:r>
          </a:p>
        </p:txBody>
      </p: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1468438" y="2690813"/>
            <a:ext cx="2292350" cy="2128837"/>
            <a:chOff x="1467657" y="2690256"/>
            <a:chExt cx="2293908" cy="2128893"/>
          </a:xfrm>
        </p:grpSpPr>
        <p:sp>
          <p:nvSpPr>
            <p:cNvPr id="19" name="Triangle 4"/>
            <p:cNvSpPr/>
            <p:nvPr/>
          </p:nvSpPr>
          <p:spPr>
            <a:xfrm>
              <a:off x="1467657" y="2690256"/>
              <a:ext cx="2293908" cy="1978077"/>
            </a:xfrm>
            <a:prstGeom prst="triangle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497" name="TextBox 32"/>
            <p:cNvSpPr txBox="1">
              <a:spLocks noChangeArrowheads="1"/>
            </p:cNvSpPr>
            <p:nvPr/>
          </p:nvSpPr>
          <p:spPr bwMode="auto">
            <a:xfrm>
              <a:off x="2356243" y="2841020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498" name="TextBox 34"/>
            <p:cNvSpPr txBox="1">
              <a:spLocks noChangeArrowheads="1"/>
            </p:cNvSpPr>
            <p:nvPr/>
          </p:nvSpPr>
          <p:spPr bwMode="auto">
            <a:xfrm>
              <a:off x="1584718" y="4267481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499" name="TextBox 35"/>
            <p:cNvSpPr txBox="1">
              <a:spLocks noChangeArrowheads="1"/>
            </p:cNvSpPr>
            <p:nvPr/>
          </p:nvSpPr>
          <p:spPr bwMode="auto">
            <a:xfrm>
              <a:off x="3134894" y="4267481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882276" y="3626906"/>
              <a:ext cx="274825" cy="13970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054647" y="3626906"/>
              <a:ext cx="274825" cy="13970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14611" y="4515929"/>
              <a:ext cx="0" cy="3032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349875" y="2620963"/>
            <a:ext cx="2478088" cy="1509712"/>
            <a:chOff x="5349959" y="2620312"/>
            <a:chExt cx="2477966" cy="1510005"/>
          </a:xfrm>
        </p:grpSpPr>
        <p:sp>
          <p:nvSpPr>
            <p:cNvPr id="31" name="Triangle 4"/>
            <p:cNvSpPr/>
            <p:nvPr/>
          </p:nvSpPr>
          <p:spPr>
            <a:xfrm>
              <a:off x="5437268" y="2620312"/>
              <a:ext cx="2390657" cy="15100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493" name="TextBox 41"/>
            <p:cNvSpPr txBox="1">
              <a:spLocks noChangeArrowheads="1"/>
            </p:cNvSpPr>
            <p:nvPr/>
          </p:nvSpPr>
          <p:spPr bwMode="auto">
            <a:xfrm>
              <a:off x="5349959" y="3755756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494" name="TextBox 42"/>
            <p:cNvSpPr txBox="1">
              <a:spLocks noChangeArrowheads="1"/>
            </p:cNvSpPr>
            <p:nvPr/>
          </p:nvSpPr>
          <p:spPr bwMode="auto">
            <a:xfrm>
              <a:off x="6821586" y="3739300"/>
              <a:ext cx="606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54º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37268" y="3777824"/>
              <a:ext cx="352408" cy="352493"/>
            </a:xfrm>
            <a:prstGeom prst="rect">
              <a:avLst/>
            </a:prstGeom>
            <a:noFill/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192713" y="278447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28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92163" y="1473200"/>
            <a:ext cx="3579812" cy="4656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0275" y="1473200"/>
            <a:ext cx="3579813" cy="4619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2150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Calculate the Missing Angles</a:t>
            </a:r>
            <a:endParaRPr lang="en-GB" altLang="en-US" sz="2800" smtClean="0"/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884238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3. </a:t>
            </a:r>
            <a:r>
              <a:rPr lang="en-GB" altLang="en-US">
                <a:solidFill>
                  <a:srgbClr val="000000"/>
                </a:solidFill>
              </a:rPr>
              <a:t>Calculate angles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rgbClr val="000000"/>
                </a:solidFill>
              </a:rPr>
              <a:t>b.</a:t>
            </a:r>
            <a:r>
              <a:rPr lang="en-GB" altLang="en-US">
                <a:solidFill>
                  <a:srgbClr val="000000"/>
                </a:solidFill>
              </a:rPr>
              <a:t>  What type of angles are they?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5988" y="4614863"/>
            <a:ext cx="3397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an isosceles triangle, so angles a and b are the same.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- 48º = 132º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132º ÷ 2 = </a:t>
            </a:r>
            <a:r>
              <a:rPr lang="en-GB" altLang="en-US" b="1">
                <a:solidFill>
                  <a:srgbClr val="000000"/>
                </a:solidFill>
              </a:rPr>
              <a:t>66º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They are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angles.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30763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4. </a:t>
            </a:r>
            <a:r>
              <a:rPr lang="en-GB" altLang="en-US">
                <a:solidFill>
                  <a:srgbClr val="000000"/>
                </a:solidFill>
              </a:rPr>
              <a:t>Calculate angles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rgbClr val="000000"/>
                </a:solidFill>
              </a:rPr>
              <a:t>b</a:t>
            </a:r>
            <a:r>
              <a:rPr lang="en-GB" altLang="en-US">
                <a:solidFill>
                  <a:srgbClr val="000000"/>
                </a:solidFill>
              </a:rPr>
              <a:t>.  What type of angles are they?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30763" y="4502150"/>
            <a:ext cx="3397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 right-angled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isosceles triangle.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- 90º = 90º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90º ÷ 2 = </a:t>
            </a:r>
            <a:r>
              <a:rPr lang="en-GB" altLang="en-US" b="1">
                <a:solidFill>
                  <a:srgbClr val="000000"/>
                </a:solidFill>
              </a:rPr>
              <a:t>45º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They are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angles.</a:t>
            </a:r>
          </a:p>
        </p:txBody>
      </p:sp>
      <p:grpSp>
        <p:nvGrpSpPr>
          <p:cNvPr id="21513" name="Group 11"/>
          <p:cNvGrpSpPr>
            <a:grpSpLocks/>
          </p:cNvGrpSpPr>
          <p:nvPr/>
        </p:nvGrpSpPr>
        <p:grpSpPr bwMode="auto">
          <a:xfrm>
            <a:off x="1793875" y="2462213"/>
            <a:ext cx="1641475" cy="1933575"/>
            <a:chOff x="1467657" y="2690256"/>
            <a:chExt cx="2293908" cy="2012685"/>
          </a:xfrm>
        </p:grpSpPr>
        <p:sp>
          <p:nvSpPr>
            <p:cNvPr id="19" name="Triangle 4"/>
            <p:cNvSpPr/>
            <p:nvPr/>
          </p:nvSpPr>
          <p:spPr>
            <a:xfrm>
              <a:off x="1467657" y="2690256"/>
              <a:ext cx="2293908" cy="1977983"/>
            </a:xfrm>
            <a:prstGeom prst="triangle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2" name="TextBox 32"/>
            <p:cNvSpPr txBox="1">
              <a:spLocks noChangeArrowheads="1"/>
            </p:cNvSpPr>
            <p:nvPr/>
          </p:nvSpPr>
          <p:spPr bwMode="auto">
            <a:xfrm>
              <a:off x="2140438" y="3143716"/>
              <a:ext cx="948346" cy="33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48º</a:t>
              </a:r>
            </a:p>
          </p:txBody>
        </p:sp>
        <p:sp>
          <p:nvSpPr>
            <p:cNvPr id="21523" name="TextBox 34"/>
            <p:cNvSpPr txBox="1">
              <a:spLocks noChangeArrowheads="1"/>
            </p:cNvSpPr>
            <p:nvPr/>
          </p:nvSpPr>
          <p:spPr bwMode="auto">
            <a:xfrm>
              <a:off x="1584718" y="4312581"/>
              <a:ext cx="51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1524" name="TextBox 35"/>
            <p:cNvSpPr txBox="1">
              <a:spLocks noChangeArrowheads="1"/>
            </p:cNvSpPr>
            <p:nvPr/>
          </p:nvSpPr>
          <p:spPr bwMode="auto">
            <a:xfrm>
              <a:off x="3134894" y="4333609"/>
              <a:ext cx="51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 rot="9900000">
            <a:off x="5592763" y="2544763"/>
            <a:ext cx="1873250" cy="1860550"/>
            <a:chOff x="5501075" y="2462105"/>
            <a:chExt cx="1872915" cy="1860339"/>
          </a:xfrm>
        </p:grpSpPr>
        <p:sp>
          <p:nvSpPr>
            <p:cNvPr id="26" name="Isosceles Triangle 25"/>
            <p:cNvSpPr/>
            <p:nvPr/>
          </p:nvSpPr>
          <p:spPr>
            <a:xfrm>
              <a:off x="5652955" y="2472912"/>
              <a:ext cx="1728478" cy="172859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47876" y="3908092"/>
              <a:ext cx="288873" cy="28889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5507289" y="3436631"/>
              <a:ext cx="29046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459847" y="4066249"/>
              <a:ext cx="7936" cy="26508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TextBox 36"/>
            <p:cNvSpPr txBox="1">
              <a:spLocks noChangeArrowheads="1"/>
            </p:cNvSpPr>
            <p:nvPr/>
          </p:nvSpPr>
          <p:spPr bwMode="auto">
            <a:xfrm rot="-9900000">
              <a:off x="6789830" y="3844055"/>
              <a:ext cx="369409" cy="35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520" name="TextBox 37"/>
            <p:cNvSpPr txBox="1">
              <a:spLocks noChangeArrowheads="1"/>
            </p:cNvSpPr>
            <p:nvPr/>
          </p:nvSpPr>
          <p:spPr bwMode="auto">
            <a:xfrm rot="-9900000">
              <a:off x="5617350" y="2691208"/>
              <a:ext cx="3694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11313" y="1473200"/>
            <a:ext cx="5884862" cy="4656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Calculate the Missing Angles</a:t>
            </a:r>
            <a:endParaRPr lang="en-GB" altLang="en-US" sz="2800" smtClean="0"/>
          </a:p>
        </p:txBody>
      </p:sp>
      <p:sp>
        <p:nvSpPr>
          <p:cNvPr id="22532" name="TextBox 24"/>
          <p:cNvSpPr txBox="1">
            <a:spLocks noChangeArrowheads="1"/>
          </p:cNvSpPr>
          <p:nvPr/>
        </p:nvSpPr>
        <p:spPr bwMode="auto">
          <a:xfrm>
            <a:off x="930275" y="1603375"/>
            <a:ext cx="728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5. </a:t>
            </a:r>
            <a:r>
              <a:rPr lang="en-GB" altLang="en-US">
                <a:solidFill>
                  <a:srgbClr val="000000"/>
                </a:solidFill>
              </a:rPr>
              <a:t>Calculate angle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. What type of angle is this?</a:t>
            </a:r>
          </a:p>
        </p:txBody>
      </p:sp>
      <p:sp>
        <p:nvSpPr>
          <p:cNvPr id="22" name="Triangle 4"/>
          <p:cNvSpPr/>
          <p:nvPr/>
        </p:nvSpPr>
        <p:spPr>
          <a:xfrm rot="9366607">
            <a:off x="2527300" y="3238500"/>
            <a:ext cx="4089400" cy="1328738"/>
          </a:xfrm>
          <a:prstGeom prst="triangle">
            <a:avLst>
              <a:gd name="adj" fmla="val 36055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4" name="TextBox 22"/>
          <p:cNvSpPr txBox="1">
            <a:spLocks noChangeArrowheads="1"/>
          </p:cNvSpPr>
          <p:nvPr/>
        </p:nvSpPr>
        <p:spPr bwMode="auto">
          <a:xfrm>
            <a:off x="5029200" y="3873500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35" name="TextBox 26"/>
          <p:cNvSpPr txBox="1">
            <a:spLocks noChangeArrowheads="1"/>
          </p:cNvSpPr>
          <p:nvPr/>
        </p:nvSpPr>
        <p:spPr bwMode="auto">
          <a:xfrm>
            <a:off x="2936875" y="3802063"/>
            <a:ext cx="67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15º</a:t>
            </a:r>
          </a:p>
        </p:txBody>
      </p:sp>
      <p:sp>
        <p:nvSpPr>
          <p:cNvPr id="22536" name="TextBox 28"/>
          <p:cNvSpPr txBox="1">
            <a:spLocks noChangeArrowheads="1"/>
          </p:cNvSpPr>
          <p:nvPr/>
        </p:nvSpPr>
        <p:spPr bwMode="auto">
          <a:xfrm>
            <a:off x="5399088" y="2693988"/>
            <a:ext cx="67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27º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349375" y="4760913"/>
            <a:ext cx="644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 scalene triangle.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27º + 15º = 42º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– 42º = </a:t>
            </a:r>
            <a:r>
              <a:rPr lang="en-GB" altLang="en-US" b="1">
                <a:solidFill>
                  <a:srgbClr val="000000"/>
                </a:solidFill>
              </a:rPr>
              <a:t>138º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an </a:t>
            </a:r>
            <a:r>
              <a:rPr lang="en-GB" altLang="en-US" b="1">
                <a:solidFill>
                  <a:srgbClr val="000000"/>
                </a:solidFill>
              </a:rPr>
              <a:t>obtuse</a:t>
            </a:r>
            <a:r>
              <a:rPr lang="en-GB" altLang="en-US">
                <a:solidFill>
                  <a:srgbClr val="000000"/>
                </a:solidFill>
              </a:rPr>
              <a:t> angle.</a:t>
            </a:r>
          </a:p>
        </p:txBody>
      </p:sp>
    </p:spTree>
    <p:extLst>
      <p:ext uri="{BB962C8B-B14F-4D97-AF65-F5344CB8AC3E}">
        <p14:creationId xmlns:p14="http://schemas.microsoft.com/office/powerpoint/2010/main" val="6710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Quadrilateral?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8313" y="2651125"/>
            <a:ext cx="3060700" cy="2087563"/>
          </a:xfrm>
          <a:prstGeom prst="rect">
            <a:avLst/>
          </a:prstGeom>
          <a:solidFill>
            <a:srgbClr val="EC73A8"/>
          </a:solidFill>
          <a:ln w="5715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76288" y="1700213"/>
            <a:ext cx="1579562" cy="692150"/>
            <a:chOff x="775855" y="1699492"/>
            <a:chExt cx="1579418" cy="692729"/>
          </a:xfrm>
        </p:grpSpPr>
        <p:sp>
          <p:nvSpPr>
            <p:cNvPr id="5" name="Rectangle 4"/>
            <p:cNvSpPr/>
            <p:nvPr/>
          </p:nvSpPr>
          <p:spPr>
            <a:xfrm>
              <a:off x="775855" y="1699492"/>
              <a:ext cx="1579418" cy="692729"/>
            </a:xfrm>
            <a:prstGeom prst="rect">
              <a:avLst/>
            </a:prstGeom>
            <a:solidFill>
              <a:srgbClr val="EF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5"/>
            <p:cNvSpPr>
              <a:spLocks noChangeArrowheads="1"/>
            </p:cNvSpPr>
            <p:nvPr/>
          </p:nvSpPr>
          <p:spPr bwMode="auto">
            <a:xfrm>
              <a:off x="907371" y="1858879"/>
              <a:ext cx="1316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 2D shape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76288" y="5145088"/>
            <a:ext cx="1846262" cy="844550"/>
            <a:chOff x="785090" y="4650507"/>
            <a:chExt cx="1847273" cy="845129"/>
          </a:xfrm>
        </p:grpSpPr>
        <p:sp>
          <p:nvSpPr>
            <p:cNvPr id="8" name="Rectangle 7"/>
            <p:cNvSpPr/>
            <p:nvPr/>
          </p:nvSpPr>
          <p:spPr>
            <a:xfrm>
              <a:off x="785090" y="4650507"/>
              <a:ext cx="1847273" cy="845129"/>
            </a:xfrm>
            <a:prstGeom prst="rect">
              <a:avLst/>
            </a:prstGeom>
            <a:solidFill>
              <a:srgbClr val="EF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7" name="Rectangle 8"/>
            <p:cNvSpPr>
              <a:spLocks noChangeArrowheads="1"/>
            </p:cNvSpPr>
            <p:nvPr/>
          </p:nvSpPr>
          <p:spPr bwMode="auto">
            <a:xfrm>
              <a:off x="833483" y="4756727"/>
              <a:ext cx="17434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all of its sides are straight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16688" y="5000625"/>
            <a:ext cx="1846262" cy="1141413"/>
            <a:chOff x="785090" y="4650507"/>
            <a:chExt cx="1847273" cy="1140907"/>
          </a:xfrm>
        </p:grpSpPr>
        <p:sp>
          <p:nvSpPr>
            <p:cNvPr id="12" name="Rectangle 11"/>
            <p:cNvSpPr/>
            <p:nvPr/>
          </p:nvSpPr>
          <p:spPr>
            <a:xfrm>
              <a:off x="785090" y="4650507"/>
              <a:ext cx="1847273" cy="1140907"/>
            </a:xfrm>
            <a:prstGeom prst="rect">
              <a:avLst/>
            </a:prstGeom>
            <a:solidFill>
              <a:srgbClr val="EF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833483" y="4756727"/>
              <a:ext cx="17434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has 4 interior angles that add up to 360°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729413" y="1700213"/>
            <a:ext cx="1577975" cy="804862"/>
            <a:chOff x="6728695" y="1699492"/>
            <a:chExt cx="1579418" cy="805718"/>
          </a:xfrm>
        </p:grpSpPr>
        <p:sp>
          <p:nvSpPr>
            <p:cNvPr id="15" name="Rectangle 14"/>
            <p:cNvSpPr/>
            <p:nvPr/>
          </p:nvSpPr>
          <p:spPr>
            <a:xfrm>
              <a:off x="6728695" y="1699492"/>
              <a:ext cx="1579418" cy="805718"/>
            </a:xfrm>
            <a:prstGeom prst="rect">
              <a:avLst/>
            </a:prstGeom>
            <a:solidFill>
              <a:srgbClr val="EF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3" name="Rectangle 15"/>
            <p:cNvSpPr>
              <a:spLocks noChangeArrowheads="1"/>
            </p:cNvSpPr>
            <p:nvPr/>
          </p:nvSpPr>
          <p:spPr bwMode="auto">
            <a:xfrm>
              <a:off x="6922728" y="1794224"/>
              <a:ext cx="11913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 4-sided </a:t>
              </a:r>
              <a:br>
                <a:rPr lang="en-GB" altLang="en-US">
                  <a:solidFill>
                    <a:schemeClr val="tx1"/>
                  </a:solidFill>
                </a:rPr>
              </a:br>
              <a:r>
                <a:rPr lang="en-GB" altLang="en-US">
                  <a:solidFill>
                    <a:schemeClr val="tx1"/>
                  </a:solidFill>
                </a:rPr>
                <a:t>shape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4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Square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281238" y="1473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know what the properties of a square are?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925" y="2835275"/>
            <a:ext cx="2190750" cy="2087563"/>
          </a:xfrm>
          <a:prstGeom prst="rect">
            <a:avLst/>
          </a:prstGeom>
          <a:solidFill>
            <a:srgbClr val="EC73A8"/>
          </a:solidFill>
          <a:ln w="5715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2994025" y="3835400"/>
            <a:ext cx="476250" cy="87313"/>
            <a:chOff x="4567235" y="2835563"/>
            <a:chExt cx="475820" cy="877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67235" y="2835563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67235" y="2923308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812800" y="3835400"/>
            <a:ext cx="474663" cy="87313"/>
            <a:chOff x="4567235" y="2835563"/>
            <a:chExt cx="475820" cy="8774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7235" y="2835563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67235" y="2923308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1"/>
          <p:cNvGrpSpPr>
            <a:grpSpLocks/>
          </p:cNvGrpSpPr>
          <p:nvPr/>
        </p:nvGrpSpPr>
        <p:grpSpPr bwMode="auto">
          <a:xfrm rot="5400000">
            <a:off x="1907382" y="4879181"/>
            <a:ext cx="476250" cy="87313"/>
            <a:chOff x="4567235" y="2835563"/>
            <a:chExt cx="475820" cy="8774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67235" y="2825991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67235" y="2913736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6" name="Group 14"/>
          <p:cNvGrpSpPr>
            <a:grpSpLocks/>
          </p:cNvGrpSpPr>
          <p:nvPr/>
        </p:nvGrpSpPr>
        <p:grpSpPr bwMode="auto">
          <a:xfrm rot="5400000">
            <a:off x="1951832" y="2791618"/>
            <a:ext cx="476250" cy="87313"/>
            <a:chOff x="4567235" y="2835563"/>
            <a:chExt cx="475820" cy="8774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67235" y="2825991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67235" y="2913736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02113" y="2716213"/>
            <a:ext cx="344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All sides are of equal length.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02113" y="322738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Opposite sides are parallel.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02113" y="3740150"/>
            <a:ext cx="338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All interior angles are equal.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749675" y="4391025"/>
            <a:ext cx="4946650" cy="1076325"/>
            <a:chOff x="3749963" y="4567256"/>
            <a:chExt cx="4945782" cy="1076161"/>
          </a:xfrm>
        </p:grpSpPr>
        <p:sp>
          <p:nvSpPr>
            <p:cNvPr id="21" name="Rectangle 20"/>
            <p:cNvSpPr/>
            <p:nvPr/>
          </p:nvSpPr>
          <p:spPr>
            <a:xfrm>
              <a:off x="3749963" y="4567256"/>
              <a:ext cx="4945782" cy="107616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5" name="Rectangle 21"/>
            <p:cNvSpPr>
              <a:spLocks noChangeArrowheads="1"/>
            </p:cNvSpPr>
            <p:nvPr/>
          </p:nvSpPr>
          <p:spPr bwMode="auto">
            <a:xfrm>
              <a:off x="3936854" y="4636528"/>
              <a:ext cx="4572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the interior angles of a quadrilateral add up to 360°, what must each interior angle of a square be?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849813" y="5588000"/>
            <a:ext cx="3846512" cy="582613"/>
            <a:chOff x="4849092" y="5588002"/>
            <a:chExt cx="3846654" cy="581891"/>
          </a:xfrm>
        </p:grpSpPr>
        <p:sp>
          <p:nvSpPr>
            <p:cNvPr id="24" name="Rectangle 23"/>
            <p:cNvSpPr/>
            <p:nvPr/>
          </p:nvSpPr>
          <p:spPr>
            <a:xfrm>
              <a:off x="4849092" y="5588002"/>
              <a:ext cx="3846654" cy="581891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25"/>
            <p:cNvSpPr>
              <a:spLocks noChangeArrowheads="1"/>
            </p:cNvSpPr>
            <p:nvPr/>
          </p:nvSpPr>
          <p:spPr bwMode="auto">
            <a:xfrm>
              <a:off x="4922719" y="5694281"/>
              <a:ext cx="3754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Each angle is a right angle of 90°.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7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Rectangle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128587" y="2946401"/>
            <a:ext cx="3751263" cy="1884362"/>
          </a:xfrm>
          <a:prstGeom prst="rect">
            <a:avLst/>
          </a:prstGeom>
          <a:solidFill>
            <a:srgbClr val="F7BC92"/>
          </a:solidFill>
          <a:ln w="38100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698750" y="3789363"/>
            <a:ext cx="476250" cy="87312"/>
            <a:chOff x="4567235" y="2835563"/>
            <a:chExt cx="475820" cy="877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67235" y="2835563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67235" y="2923308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823913" y="3844925"/>
            <a:ext cx="476250" cy="87313"/>
            <a:chOff x="4567235" y="2835563"/>
            <a:chExt cx="475820" cy="8774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67235" y="2835563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67235" y="2923308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rot="16200000">
            <a:off x="1789113" y="2022475"/>
            <a:ext cx="4762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1758157" y="5763419"/>
            <a:ext cx="4746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2281238" y="1279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know what the properties of a rectangle are?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67125" y="2116138"/>
            <a:ext cx="415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Opposite sides are parallel and of equal length.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67125" y="2822575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Every angle is a right angle (90°).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1088" y="2028825"/>
            <a:ext cx="341312" cy="341313"/>
          </a:xfrm>
          <a:prstGeom prst="rect">
            <a:avLst/>
          </a:prstGeom>
          <a:solidFill>
            <a:schemeClr val="bg1"/>
          </a:solidFill>
          <a:ln w="19050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586038" y="2022475"/>
            <a:ext cx="342900" cy="341313"/>
          </a:xfrm>
          <a:prstGeom prst="rect">
            <a:avLst/>
          </a:prstGeom>
          <a:solidFill>
            <a:schemeClr val="bg1"/>
          </a:solidFill>
          <a:ln w="19050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81088" y="5414963"/>
            <a:ext cx="341312" cy="341312"/>
          </a:xfrm>
          <a:prstGeom prst="rect">
            <a:avLst/>
          </a:prstGeom>
          <a:solidFill>
            <a:schemeClr val="bg1"/>
          </a:solidFill>
          <a:ln w="19050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586038" y="5353050"/>
            <a:ext cx="342900" cy="342900"/>
          </a:xfrm>
          <a:prstGeom prst="rect">
            <a:avLst/>
          </a:prstGeom>
          <a:solidFill>
            <a:schemeClr val="bg1"/>
          </a:solidFill>
          <a:ln w="19050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473450" y="3381375"/>
            <a:ext cx="5222875" cy="1033463"/>
            <a:chOff x="3749963" y="4567256"/>
            <a:chExt cx="4945782" cy="1033373"/>
          </a:xfrm>
        </p:grpSpPr>
        <p:sp>
          <p:nvSpPr>
            <p:cNvPr id="24" name="Rectangle 23"/>
            <p:cNvSpPr/>
            <p:nvPr/>
          </p:nvSpPr>
          <p:spPr>
            <a:xfrm>
              <a:off x="3749963" y="4567256"/>
              <a:ext cx="4945782" cy="10333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2" name="Rectangle 24"/>
            <p:cNvSpPr>
              <a:spLocks noChangeArrowheads="1"/>
            </p:cNvSpPr>
            <p:nvPr/>
          </p:nvSpPr>
          <p:spPr bwMode="auto">
            <a:xfrm>
              <a:off x="3936854" y="4599584"/>
              <a:ext cx="4572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Squares can be classified as rectangles, but not all rectangles can be classified as squares. Can you explain why?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473450" y="4578350"/>
            <a:ext cx="5214938" cy="1582738"/>
            <a:chOff x="3749963" y="5588002"/>
            <a:chExt cx="4945783" cy="1583607"/>
          </a:xfrm>
        </p:grpSpPr>
        <p:sp>
          <p:nvSpPr>
            <p:cNvPr id="27" name="Rectangle 26"/>
            <p:cNvSpPr/>
            <p:nvPr/>
          </p:nvSpPr>
          <p:spPr>
            <a:xfrm>
              <a:off x="3749963" y="5588002"/>
              <a:ext cx="4945783" cy="1583607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0" name="Rectangle 27"/>
            <p:cNvSpPr>
              <a:spLocks noChangeArrowheads="1"/>
            </p:cNvSpPr>
            <p:nvPr/>
          </p:nvSpPr>
          <p:spPr bwMode="auto">
            <a:xfrm>
              <a:off x="3879277" y="5638864"/>
              <a:ext cx="480589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A rectangle has opposite sides of equal length and has four 90° angles. A square has opposite sides of equal length and four 90° angles. However, in a square, all of the sides are of equal length.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Find the Missing Angle</a:t>
            </a:r>
          </a:p>
        </p:txBody>
      </p:sp>
      <p:sp>
        <p:nvSpPr>
          <p:cNvPr id="3" name="Flowchart: Data 2"/>
          <p:cNvSpPr/>
          <p:nvPr/>
        </p:nvSpPr>
        <p:spPr bwMode="auto">
          <a:xfrm>
            <a:off x="823913" y="2809875"/>
            <a:ext cx="2914650" cy="2235200"/>
          </a:xfrm>
          <a:prstGeom prst="flowChartInputOutput">
            <a:avLst/>
          </a:prstGeom>
          <a:solidFill>
            <a:srgbClr val="EC73A8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2281238" y="14509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can we find the missing angles in this parallelogram? 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133850" y="2287588"/>
            <a:ext cx="4314825" cy="1655762"/>
            <a:chOff x="4133851" y="2287387"/>
            <a:chExt cx="4314824" cy="1655963"/>
          </a:xfrm>
        </p:grpSpPr>
        <p:sp>
          <p:nvSpPr>
            <p:cNvPr id="25" name="Rectangle 24"/>
            <p:cNvSpPr/>
            <p:nvPr/>
          </p:nvSpPr>
          <p:spPr>
            <a:xfrm>
              <a:off x="4133851" y="2287387"/>
              <a:ext cx="4314824" cy="16559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0851" y="2357245"/>
              <a:ext cx="4063999" cy="1476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 SemiBold" pitchFamily="2" charset="0"/>
                </a:rPr>
                <a:t>What do we know that can help us?</a:t>
              </a:r>
              <a:endParaRPr lang="en-GB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latin typeface="+mn-lt"/>
                </a:rPr>
                <a:t>The angles in a quadrilateral add up to 360°.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latin typeface="+mn-lt"/>
                </a:rPr>
                <a:t>Opposite angles in a parallelogram are equal. 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133850" y="4065588"/>
            <a:ext cx="4699000" cy="2211387"/>
            <a:chOff x="4133851" y="4065182"/>
            <a:chExt cx="4698643" cy="2211793"/>
          </a:xfrm>
        </p:grpSpPr>
        <p:sp>
          <p:nvSpPr>
            <p:cNvPr id="28" name="Rectangle 27"/>
            <p:cNvSpPr/>
            <p:nvPr/>
          </p:nvSpPr>
          <p:spPr>
            <a:xfrm>
              <a:off x="4133851" y="4065182"/>
              <a:ext cx="4314497" cy="2211793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474" name="Rectangle 28"/>
            <p:cNvSpPr>
              <a:spLocks noChangeArrowheads="1"/>
            </p:cNvSpPr>
            <p:nvPr/>
          </p:nvSpPr>
          <p:spPr bwMode="auto">
            <a:xfrm>
              <a:off x="4260494" y="4164940"/>
              <a:ext cx="4572000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a = 110° so c = 110°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d = 70° so b = 70 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Check your answer by adding all of the angles together again.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110 ° + 110 ° + 70 ° + 70 ° = 360°</a:t>
              </a:r>
            </a:p>
          </p:txBody>
        </p:sp>
      </p:grpSp>
      <p:sp>
        <p:nvSpPr>
          <p:cNvPr id="19463" name="TextBox 32"/>
          <p:cNvSpPr txBox="1">
            <a:spLocks noChangeArrowheads="1"/>
          </p:cNvSpPr>
          <p:nvPr/>
        </p:nvSpPr>
        <p:spPr bwMode="auto">
          <a:xfrm>
            <a:off x="1004888" y="2419350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9464" name="TextBox 33"/>
          <p:cNvSpPr txBox="1">
            <a:spLocks noChangeArrowheads="1"/>
          </p:cNvSpPr>
          <p:nvPr/>
        </p:nvSpPr>
        <p:spPr bwMode="auto">
          <a:xfrm>
            <a:off x="3421063" y="2419350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E9506C"/>
                </a:solidFill>
              </a:rPr>
              <a:t>b</a:t>
            </a:r>
          </a:p>
        </p:txBody>
      </p:sp>
      <p:sp>
        <p:nvSpPr>
          <p:cNvPr id="19465" name="TextBox 34"/>
          <p:cNvSpPr txBox="1">
            <a:spLocks noChangeArrowheads="1"/>
          </p:cNvSpPr>
          <p:nvPr/>
        </p:nvSpPr>
        <p:spPr bwMode="auto">
          <a:xfrm>
            <a:off x="3013075" y="5080000"/>
            <a:ext cx="5095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466" name="TextBox 35"/>
          <p:cNvSpPr txBox="1">
            <a:spLocks noChangeArrowheads="1"/>
          </p:cNvSpPr>
          <p:nvPr/>
        </p:nvSpPr>
        <p:spPr bwMode="auto">
          <a:xfrm>
            <a:off x="474663" y="5024438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E9506C"/>
                </a:solidFill>
              </a:rPr>
              <a:t>d</a:t>
            </a:r>
          </a:p>
        </p:txBody>
      </p:sp>
      <p:sp>
        <p:nvSpPr>
          <p:cNvPr id="19467" name="TextBox 36"/>
          <p:cNvSpPr txBox="1">
            <a:spLocks noChangeArrowheads="1"/>
          </p:cNvSpPr>
          <p:nvPr/>
        </p:nvSpPr>
        <p:spPr bwMode="auto">
          <a:xfrm>
            <a:off x="1524000" y="3130550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110°</a:t>
            </a:r>
          </a:p>
        </p:txBody>
      </p:sp>
      <p:sp>
        <p:nvSpPr>
          <p:cNvPr id="19468" name="TextBox 37"/>
          <p:cNvSpPr txBox="1">
            <a:spLocks noChangeArrowheads="1"/>
          </p:cNvSpPr>
          <p:nvPr/>
        </p:nvSpPr>
        <p:spPr bwMode="auto">
          <a:xfrm>
            <a:off x="1249363" y="4443413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70°</a:t>
            </a:r>
          </a:p>
        </p:txBody>
      </p:sp>
      <p:sp>
        <p:nvSpPr>
          <p:cNvPr id="22" name="Freeform 21"/>
          <p:cNvSpPr/>
          <p:nvPr/>
        </p:nvSpPr>
        <p:spPr>
          <a:xfrm rot="20632133">
            <a:off x="3398838" y="2776538"/>
            <a:ext cx="361950" cy="393700"/>
          </a:xfrm>
          <a:custGeom>
            <a:avLst/>
            <a:gdLst>
              <a:gd name="connsiteX0" fmla="*/ 53647 w 361351"/>
              <a:gd name="connsiteY0" fmla="*/ 0 h 393647"/>
              <a:gd name="connsiteX1" fmla="*/ 355326 w 361351"/>
              <a:gd name="connsiteY1" fmla="*/ 87252 h 393647"/>
              <a:gd name="connsiteX2" fmla="*/ 361351 w 361351"/>
              <a:gd name="connsiteY2" fmla="*/ 101799 h 393647"/>
              <a:gd name="connsiteX3" fmla="*/ 186231 w 361351"/>
              <a:gd name="connsiteY3" fmla="*/ 393647 h 393647"/>
              <a:gd name="connsiteX4" fmla="*/ 141613 w 361351"/>
              <a:gd name="connsiteY4" fmla="*/ 380742 h 393647"/>
              <a:gd name="connsiteX5" fmla="*/ 134096 w 361351"/>
              <a:gd name="connsiteY5" fmla="*/ 377201 h 393647"/>
              <a:gd name="connsiteX6" fmla="*/ 9160 w 361351"/>
              <a:gd name="connsiteY6" fmla="*/ 75580 h 393647"/>
              <a:gd name="connsiteX7" fmla="*/ 20471 w 361351"/>
              <a:gd name="connsiteY7" fmla="*/ 50736 h 3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51" h="393647">
                <a:moveTo>
                  <a:pt x="53647" y="0"/>
                </a:moveTo>
                <a:lnTo>
                  <a:pt x="355326" y="87252"/>
                </a:lnTo>
                <a:lnTo>
                  <a:pt x="361351" y="101799"/>
                </a:lnTo>
                <a:lnTo>
                  <a:pt x="186231" y="393647"/>
                </a:lnTo>
                <a:lnTo>
                  <a:pt x="141613" y="380742"/>
                </a:lnTo>
                <a:lnTo>
                  <a:pt x="134096" y="377201"/>
                </a:lnTo>
                <a:cubicBezTo>
                  <a:pt x="28992" y="316519"/>
                  <a:pt x="-22251" y="192808"/>
                  <a:pt x="9160" y="75580"/>
                </a:cubicBezTo>
                <a:lnTo>
                  <a:pt x="20471" y="5073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Freeform 22"/>
          <p:cNvSpPr/>
          <p:nvPr/>
        </p:nvSpPr>
        <p:spPr>
          <a:xfrm rot="9867077">
            <a:off x="795338" y="4691063"/>
            <a:ext cx="361950" cy="393700"/>
          </a:xfrm>
          <a:custGeom>
            <a:avLst/>
            <a:gdLst>
              <a:gd name="connsiteX0" fmla="*/ 53647 w 361351"/>
              <a:gd name="connsiteY0" fmla="*/ 0 h 393647"/>
              <a:gd name="connsiteX1" fmla="*/ 355326 w 361351"/>
              <a:gd name="connsiteY1" fmla="*/ 87252 h 393647"/>
              <a:gd name="connsiteX2" fmla="*/ 361351 w 361351"/>
              <a:gd name="connsiteY2" fmla="*/ 101799 h 393647"/>
              <a:gd name="connsiteX3" fmla="*/ 186231 w 361351"/>
              <a:gd name="connsiteY3" fmla="*/ 393647 h 393647"/>
              <a:gd name="connsiteX4" fmla="*/ 141613 w 361351"/>
              <a:gd name="connsiteY4" fmla="*/ 380742 h 393647"/>
              <a:gd name="connsiteX5" fmla="*/ 134096 w 361351"/>
              <a:gd name="connsiteY5" fmla="*/ 377201 h 393647"/>
              <a:gd name="connsiteX6" fmla="*/ 9160 w 361351"/>
              <a:gd name="connsiteY6" fmla="*/ 75580 h 393647"/>
              <a:gd name="connsiteX7" fmla="*/ 20471 w 361351"/>
              <a:gd name="connsiteY7" fmla="*/ 50736 h 3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51" h="393647">
                <a:moveTo>
                  <a:pt x="53647" y="0"/>
                </a:moveTo>
                <a:lnTo>
                  <a:pt x="355326" y="87252"/>
                </a:lnTo>
                <a:lnTo>
                  <a:pt x="361351" y="101799"/>
                </a:lnTo>
                <a:lnTo>
                  <a:pt x="186231" y="393647"/>
                </a:lnTo>
                <a:lnTo>
                  <a:pt x="141613" y="380742"/>
                </a:lnTo>
                <a:lnTo>
                  <a:pt x="134096" y="377201"/>
                </a:lnTo>
                <a:cubicBezTo>
                  <a:pt x="28992" y="316519"/>
                  <a:pt x="-22251" y="192808"/>
                  <a:pt x="9160" y="75580"/>
                </a:cubicBezTo>
                <a:lnTo>
                  <a:pt x="20471" y="5073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 rot="21371545">
            <a:off x="1050307" y="2498970"/>
            <a:ext cx="735689" cy="646164"/>
            <a:chOff x="1237351" y="1513520"/>
            <a:chExt cx="735689" cy="646164"/>
          </a:xfrm>
          <a:solidFill>
            <a:schemeClr val="bg1"/>
          </a:solidFill>
        </p:grpSpPr>
        <p:sp>
          <p:nvSpPr>
            <p:cNvPr id="27" name="Arc 26"/>
            <p:cNvSpPr/>
            <p:nvPr/>
          </p:nvSpPr>
          <p:spPr>
            <a:xfrm rot="7401484">
              <a:off x="1282114" y="1468757"/>
              <a:ext cx="646164" cy="735689"/>
            </a:xfrm>
            <a:prstGeom prst="arc">
              <a:avLst>
                <a:gd name="adj1" fmla="val 14374808"/>
                <a:gd name="adj2" fmla="val 20755720"/>
              </a:avLst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rot="228455" flipH="1">
              <a:off x="1508052" y="1833871"/>
              <a:ext cx="68695" cy="312387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7" idx="0"/>
            </p:cNvCxnSpPr>
            <p:nvPr/>
          </p:nvCxnSpPr>
          <p:spPr>
            <a:xfrm rot="228455" flipV="1">
              <a:off x="1586842" y="1842397"/>
              <a:ext cx="372707" cy="6486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0593748">
            <a:off x="2770243" y="4713765"/>
            <a:ext cx="735689" cy="646164"/>
            <a:chOff x="1237351" y="1513520"/>
            <a:chExt cx="735689" cy="646164"/>
          </a:xfrm>
          <a:solidFill>
            <a:schemeClr val="bg1"/>
          </a:solidFill>
        </p:grpSpPr>
        <p:sp>
          <p:nvSpPr>
            <p:cNvPr id="34" name="Arc 33"/>
            <p:cNvSpPr/>
            <p:nvPr/>
          </p:nvSpPr>
          <p:spPr>
            <a:xfrm rot="7401484">
              <a:off x="1282114" y="1468757"/>
              <a:ext cx="646164" cy="735689"/>
            </a:xfrm>
            <a:prstGeom prst="arc">
              <a:avLst>
                <a:gd name="adj1" fmla="val 14374808"/>
                <a:gd name="adj2" fmla="val 20755720"/>
              </a:avLst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5" name="Straight Connector 34"/>
            <p:cNvCxnSpPr>
              <a:endCxn id="34" idx="2"/>
            </p:cNvCxnSpPr>
            <p:nvPr/>
          </p:nvCxnSpPr>
          <p:spPr>
            <a:xfrm rot="228455" flipH="1">
              <a:off x="1508052" y="1833871"/>
              <a:ext cx="68695" cy="312387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34" idx="0"/>
            </p:cNvCxnSpPr>
            <p:nvPr/>
          </p:nvCxnSpPr>
          <p:spPr>
            <a:xfrm rot="228455" flipV="1">
              <a:off x="1586842" y="1842397"/>
              <a:ext cx="372707" cy="6486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9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Find the Missing Angle</a:t>
            </a:r>
          </a:p>
        </p:txBody>
      </p:sp>
      <p:sp>
        <p:nvSpPr>
          <p:cNvPr id="20483" name="Rectangle 21"/>
          <p:cNvSpPr>
            <a:spLocks noChangeArrowheads="1"/>
          </p:cNvSpPr>
          <p:nvPr/>
        </p:nvSpPr>
        <p:spPr bwMode="auto">
          <a:xfrm>
            <a:off x="1187450" y="1400175"/>
            <a:ext cx="675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can we find the missing angles in this regular trapezium?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390900" y="1930400"/>
            <a:ext cx="5057775" cy="1546225"/>
            <a:chOff x="4133851" y="2287388"/>
            <a:chExt cx="4314824" cy="1546598"/>
          </a:xfrm>
        </p:grpSpPr>
        <p:sp>
          <p:nvSpPr>
            <p:cNvPr id="25" name="Rectangle 24"/>
            <p:cNvSpPr/>
            <p:nvPr/>
          </p:nvSpPr>
          <p:spPr>
            <a:xfrm>
              <a:off x="4133851" y="2287388"/>
              <a:ext cx="4314824" cy="14275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1156" y="2357255"/>
              <a:ext cx="4064278" cy="14767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 SemiBold" pitchFamily="2" charset="0"/>
                </a:rPr>
                <a:t>What do we know that can help us?</a:t>
              </a:r>
              <a:endParaRPr lang="en-GB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latin typeface="+mn-lt"/>
                </a:rPr>
                <a:t>All 4 angles will add up to 360°. 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latin typeface="+mn-lt"/>
                </a:rPr>
                <a:t>The 2 lines show that the sides are equal so angles d and c must also be equal.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390900" y="3494088"/>
            <a:ext cx="5172075" cy="2687637"/>
            <a:chOff x="3390900" y="3589374"/>
            <a:chExt cx="5172073" cy="2687602"/>
          </a:xfrm>
        </p:grpSpPr>
        <p:sp>
          <p:nvSpPr>
            <p:cNvPr id="28" name="Rectangle 27"/>
            <p:cNvSpPr/>
            <p:nvPr/>
          </p:nvSpPr>
          <p:spPr>
            <a:xfrm>
              <a:off x="3390900" y="3589374"/>
              <a:ext cx="5057773" cy="2687602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500" name="Rectangle 28"/>
            <p:cNvSpPr>
              <a:spLocks noChangeArrowheads="1"/>
            </p:cNvSpPr>
            <p:nvPr/>
          </p:nvSpPr>
          <p:spPr bwMode="auto">
            <a:xfrm>
              <a:off x="3540479" y="3631565"/>
              <a:ext cx="5022494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Add together the angles that you know.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95° + 95° = 190°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Take this away from 360 ° to find what’s left.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360° - 190° = 170°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As c and d are equal, divide 170° by 2: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170° ÷ 2 = 85°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Check your answer by adding all of the angles together again.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95 ° + 95 ° + 85 ° + 85 ° = 360 °</a:t>
              </a:r>
            </a:p>
          </p:txBody>
        </p:sp>
      </p:grpSp>
      <p:sp>
        <p:nvSpPr>
          <p:cNvPr id="16" name="Flowchart: Manual Operation 15"/>
          <p:cNvSpPr/>
          <p:nvPr/>
        </p:nvSpPr>
        <p:spPr>
          <a:xfrm rot="10800000">
            <a:off x="1016000" y="2493963"/>
            <a:ext cx="1784350" cy="3097212"/>
          </a:xfrm>
          <a:prstGeom prst="flowChartManualOperation">
            <a:avLst/>
          </a:prstGeom>
          <a:solidFill>
            <a:srgbClr val="EC73A8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933450" y="2144713"/>
            <a:ext cx="50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488" name="TextBox 22"/>
          <p:cNvSpPr txBox="1">
            <a:spLocks noChangeArrowheads="1"/>
          </p:cNvSpPr>
          <p:nvPr/>
        </p:nvSpPr>
        <p:spPr bwMode="auto">
          <a:xfrm>
            <a:off x="2405063" y="2144713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2719388" y="5540375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490" name="TextBox 31"/>
          <p:cNvSpPr txBox="1">
            <a:spLocks noChangeArrowheads="1"/>
          </p:cNvSpPr>
          <p:nvPr/>
        </p:nvSpPr>
        <p:spPr bwMode="auto">
          <a:xfrm>
            <a:off x="571500" y="5540375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31875" y="3817938"/>
            <a:ext cx="334963" cy="327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465388" y="3876675"/>
            <a:ext cx="334962" cy="325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37"/>
          <p:cNvSpPr txBox="1">
            <a:spLocks noChangeArrowheads="1"/>
          </p:cNvSpPr>
          <p:nvPr/>
        </p:nvSpPr>
        <p:spPr bwMode="auto">
          <a:xfrm>
            <a:off x="1306513" y="2773363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95°</a:t>
            </a:r>
          </a:p>
        </p:txBody>
      </p:sp>
      <p:sp>
        <p:nvSpPr>
          <p:cNvPr id="20494" name="TextBox 38"/>
          <p:cNvSpPr txBox="1">
            <a:spLocks noChangeArrowheads="1"/>
          </p:cNvSpPr>
          <p:nvPr/>
        </p:nvSpPr>
        <p:spPr bwMode="auto">
          <a:xfrm>
            <a:off x="1973263" y="2773363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95°</a:t>
            </a:r>
          </a:p>
        </p:txBody>
      </p:sp>
      <p:grpSp>
        <p:nvGrpSpPr>
          <p:cNvPr id="27" name="Group 26"/>
          <p:cNvGrpSpPr/>
          <p:nvPr/>
        </p:nvGrpSpPr>
        <p:grpSpPr>
          <a:xfrm rot="21393156">
            <a:off x="1081257" y="2231814"/>
            <a:ext cx="621616" cy="545972"/>
            <a:chOff x="1220593" y="1507878"/>
            <a:chExt cx="735689" cy="646164"/>
          </a:xfrm>
          <a:solidFill>
            <a:schemeClr val="bg1"/>
          </a:solidFill>
        </p:grpSpPr>
        <p:sp>
          <p:nvSpPr>
            <p:cNvPr id="29" name="Arc 28"/>
            <p:cNvSpPr/>
            <p:nvPr/>
          </p:nvSpPr>
          <p:spPr>
            <a:xfrm rot="7401484">
              <a:off x="1265356" y="1463115"/>
              <a:ext cx="646164" cy="735689"/>
            </a:xfrm>
            <a:prstGeom prst="arc">
              <a:avLst>
                <a:gd name="adj1" fmla="val 14374808"/>
                <a:gd name="adj2" fmla="val 20368705"/>
              </a:avLst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2" name="Straight Connector 31"/>
            <p:cNvCxnSpPr>
              <a:endCxn id="29" idx="2"/>
            </p:cNvCxnSpPr>
            <p:nvPr/>
          </p:nvCxnSpPr>
          <p:spPr>
            <a:xfrm rot="206844" flipH="1">
              <a:off x="1525289" y="1829499"/>
              <a:ext cx="35341" cy="322340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29" idx="0"/>
            </p:cNvCxnSpPr>
            <p:nvPr/>
          </p:nvCxnSpPr>
          <p:spPr>
            <a:xfrm rot="206844" flipV="1">
              <a:off x="1570067" y="1837927"/>
              <a:ext cx="372738" cy="4142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4782252">
            <a:off x="2124421" y="2239630"/>
            <a:ext cx="621616" cy="545972"/>
            <a:chOff x="1220593" y="1507878"/>
            <a:chExt cx="735689" cy="646164"/>
          </a:xfrm>
          <a:solidFill>
            <a:schemeClr val="bg1"/>
          </a:solidFill>
        </p:grpSpPr>
        <p:sp>
          <p:nvSpPr>
            <p:cNvPr id="44" name="Arc 43"/>
            <p:cNvSpPr/>
            <p:nvPr/>
          </p:nvSpPr>
          <p:spPr>
            <a:xfrm rot="7401484">
              <a:off x="1265356" y="1463115"/>
              <a:ext cx="646164" cy="735689"/>
            </a:xfrm>
            <a:prstGeom prst="arc">
              <a:avLst>
                <a:gd name="adj1" fmla="val 14374808"/>
                <a:gd name="adj2" fmla="val 20368705"/>
              </a:avLst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5" name="Straight Connector 44"/>
            <p:cNvCxnSpPr>
              <a:endCxn id="44" idx="2"/>
            </p:cNvCxnSpPr>
            <p:nvPr/>
          </p:nvCxnSpPr>
          <p:spPr>
            <a:xfrm rot="206844" flipH="1">
              <a:off x="1525289" y="1829499"/>
              <a:ext cx="35341" cy="322340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4" idx="0"/>
            </p:cNvCxnSpPr>
            <p:nvPr/>
          </p:nvCxnSpPr>
          <p:spPr>
            <a:xfrm rot="206844" flipV="1">
              <a:off x="1570067" y="1837927"/>
              <a:ext cx="372738" cy="4142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584335">
            <a:off x="2468324" y="5301140"/>
            <a:ext cx="621616" cy="555211"/>
            <a:chOff x="1197514" y="1506429"/>
            <a:chExt cx="735689" cy="657098"/>
          </a:xfrm>
          <a:solidFill>
            <a:schemeClr val="bg1"/>
          </a:solidFill>
        </p:grpSpPr>
        <p:sp>
          <p:nvSpPr>
            <p:cNvPr id="48" name="Arc 47"/>
            <p:cNvSpPr/>
            <p:nvPr/>
          </p:nvSpPr>
          <p:spPr>
            <a:xfrm rot="7401484">
              <a:off x="1242277" y="1461666"/>
              <a:ext cx="646164" cy="735689"/>
            </a:xfrm>
            <a:prstGeom prst="arc">
              <a:avLst>
                <a:gd name="adj1" fmla="val 14374808"/>
                <a:gd name="adj2" fmla="val 19591468"/>
              </a:avLst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9" name="Straight Connector 48"/>
            <p:cNvCxnSpPr>
              <a:endCxn id="48" idx="2"/>
            </p:cNvCxnSpPr>
            <p:nvPr/>
          </p:nvCxnSpPr>
          <p:spPr>
            <a:xfrm rot="11015665" flipH="1" flipV="1">
              <a:off x="1536728" y="1830320"/>
              <a:ext cx="39803" cy="333207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8" idx="0"/>
            </p:cNvCxnSpPr>
            <p:nvPr/>
          </p:nvCxnSpPr>
          <p:spPr>
            <a:xfrm rot="11015665" flipH="1">
              <a:off x="1546988" y="1835995"/>
              <a:ext cx="372731" cy="5097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6378289">
            <a:off x="720335" y="5293324"/>
            <a:ext cx="621616" cy="555211"/>
            <a:chOff x="1197514" y="1506429"/>
            <a:chExt cx="735689" cy="657098"/>
          </a:xfrm>
          <a:solidFill>
            <a:schemeClr val="bg1"/>
          </a:solidFill>
        </p:grpSpPr>
        <p:sp>
          <p:nvSpPr>
            <p:cNvPr id="52" name="Arc 51"/>
            <p:cNvSpPr/>
            <p:nvPr/>
          </p:nvSpPr>
          <p:spPr>
            <a:xfrm rot="7401484">
              <a:off x="1242277" y="1461666"/>
              <a:ext cx="646164" cy="735689"/>
            </a:xfrm>
            <a:prstGeom prst="arc">
              <a:avLst>
                <a:gd name="adj1" fmla="val 14374808"/>
                <a:gd name="adj2" fmla="val 19591468"/>
              </a:avLst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3" name="Straight Connector 52"/>
            <p:cNvCxnSpPr>
              <a:endCxn id="52" idx="2"/>
            </p:cNvCxnSpPr>
            <p:nvPr/>
          </p:nvCxnSpPr>
          <p:spPr>
            <a:xfrm rot="11015665" flipH="1" flipV="1">
              <a:off x="1536728" y="1830320"/>
              <a:ext cx="39803" cy="333207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52" idx="0"/>
            </p:cNvCxnSpPr>
            <p:nvPr/>
          </p:nvCxnSpPr>
          <p:spPr>
            <a:xfrm rot="11015665" flipH="1">
              <a:off x="1546988" y="1835995"/>
              <a:ext cx="372731" cy="5097"/>
            </a:xfrm>
            <a:prstGeom prst="line">
              <a:avLst/>
            </a:prstGeom>
            <a:grpFill/>
            <a:ln w="19050">
              <a:solidFill>
                <a:srgbClr val="E9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53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Find the Missing Angle</a:t>
            </a:r>
          </a:p>
        </p:txBody>
      </p:sp>
      <p:sp>
        <p:nvSpPr>
          <p:cNvPr id="21507" name="Rectangle 21"/>
          <p:cNvSpPr>
            <a:spLocks noChangeArrowheads="1"/>
          </p:cNvSpPr>
          <p:nvPr/>
        </p:nvSpPr>
        <p:spPr bwMode="auto">
          <a:xfrm>
            <a:off x="1400175" y="1308100"/>
            <a:ext cx="6230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angle A is 120° and D is 40°, what are angles B and C?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do you know?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133850" y="2559050"/>
            <a:ext cx="4314825" cy="1344613"/>
            <a:chOff x="4133851" y="2287387"/>
            <a:chExt cx="4314824" cy="1344591"/>
          </a:xfrm>
        </p:grpSpPr>
        <p:sp>
          <p:nvSpPr>
            <p:cNvPr id="25" name="Rectangle 24"/>
            <p:cNvSpPr/>
            <p:nvPr/>
          </p:nvSpPr>
          <p:spPr>
            <a:xfrm>
              <a:off x="4133851" y="2287387"/>
              <a:ext cx="4314824" cy="13445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0851" y="2357236"/>
              <a:ext cx="4063999" cy="12001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 SemiBold" pitchFamily="2" charset="0"/>
                </a:rPr>
                <a:t>What do we know that can help us?</a:t>
              </a:r>
              <a:endParaRPr lang="en-GB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latin typeface="+mn-lt"/>
                </a:rPr>
                <a:t>The angles in any quadrilateral add up to 360°.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dirty="0">
                  <a:latin typeface="+mn-lt"/>
                </a:rPr>
                <a:t>1 pair of angles is equal.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133850" y="4065588"/>
            <a:ext cx="4699000" cy="1657350"/>
            <a:chOff x="4133851" y="4065183"/>
            <a:chExt cx="4698643" cy="1657438"/>
          </a:xfrm>
        </p:grpSpPr>
        <p:sp>
          <p:nvSpPr>
            <p:cNvPr id="28" name="Rectangle 27"/>
            <p:cNvSpPr/>
            <p:nvPr/>
          </p:nvSpPr>
          <p:spPr>
            <a:xfrm>
              <a:off x="4133851" y="4065183"/>
              <a:ext cx="4314497" cy="1657438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4" name="Rectangle 28"/>
            <p:cNvSpPr>
              <a:spLocks noChangeArrowheads="1"/>
            </p:cNvSpPr>
            <p:nvPr/>
          </p:nvSpPr>
          <p:spPr bwMode="auto">
            <a:xfrm>
              <a:off x="4260494" y="4149700"/>
              <a:ext cx="4572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A and C are equal, so C = 120°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120° + 40 ° + 120 ° = 280 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360 ° - 280 ° = 80°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B = 80°</a:t>
              </a:r>
            </a:p>
          </p:txBody>
        </p:sp>
      </p:grpSp>
      <p:sp>
        <p:nvSpPr>
          <p:cNvPr id="21510" name="TextBox 32"/>
          <p:cNvSpPr txBox="1">
            <a:spLocks noChangeArrowheads="1"/>
          </p:cNvSpPr>
          <p:nvPr/>
        </p:nvSpPr>
        <p:spPr bwMode="auto">
          <a:xfrm>
            <a:off x="652463" y="3232150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511" name="TextBox 33"/>
          <p:cNvSpPr txBox="1">
            <a:spLocks noChangeArrowheads="1"/>
          </p:cNvSpPr>
          <p:nvPr/>
        </p:nvSpPr>
        <p:spPr bwMode="auto">
          <a:xfrm>
            <a:off x="1971675" y="1943100"/>
            <a:ext cx="50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512" name="TextBox 34"/>
          <p:cNvSpPr txBox="1">
            <a:spLocks noChangeArrowheads="1"/>
          </p:cNvSpPr>
          <p:nvPr/>
        </p:nvSpPr>
        <p:spPr bwMode="auto">
          <a:xfrm>
            <a:off x="3265488" y="3232150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513" name="TextBox 35"/>
          <p:cNvSpPr txBox="1">
            <a:spLocks noChangeArrowheads="1"/>
          </p:cNvSpPr>
          <p:nvPr/>
        </p:nvSpPr>
        <p:spPr bwMode="auto">
          <a:xfrm>
            <a:off x="1960563" y="5961063"/>
            <a:ext cx="50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" name="Diamond 2"/>
          <p:cNvSpPr/>
          <p:nvPr/>
        </p:nvSpPr>
        <p:spPr>
          <a:xfrm>
            <a:off x="1103313" y="2343150"/>
            <a:ext cx="2246312" cy="3546475"/>
          </a:xfrm>
          <a:custGeom>
            <a:avLst/>
            <a:gdLst>
              <a:gd name="connsiteX0" fmla="*/ 0 w 2946400"/>
              <a:gd name="connsiteY0" fmla="*/ 1473200 h 2946400"/>
              <a:gd name="connsiteX1" fmla="*/ 1473200 w 2946400"/>
              <a:gd name="connsiteY1" fmla="*/ 0 h 2946400"/>
              <a:gd name="connsiteX2" fmla="*/ 2946400 w 2946400"/>
              <a:gd name="connsiteY2" fmla="*/ 1473200 h 2946400"/>
              <a:gd name="connsiteX3" fmla="*/ 1473200 w 2946400"/>
              <a:gd name="connsiteY3" fmla="*/ 2946400 h 2946400"/>
              <a:gd name="connsiteX4" fmla="*/ 0 w 2946400"/>
              <a:gd name="connsiteY4" fmla="*/ 1473200 h 2946400"/>
              <a:gd name="connsiteX0" fmla="*/ 0 w 2946400"/>
              <a:gd name="connsiteY0" fmla="*/ 1473200 h 4349750"/>
              <a:gd name="connsiteX1" fmla="*/ 1473200 w 2946400"/>
              <a:gd name="connsiteY1" fmla="*/ 0 h 4349750"/>
              <a:gd name="connsiteX2" fmla="*/ 2946400 w 2946400"/>
              <a:gd name="connsiteY2" fmla="*/ 1473200 h 4349750"/>
              <a:gd name="connsiteX3" fmla="*/ 1479550 w 2946400"/>
              <a:gd name="connsiteY3" fmla="*/ 4349750 h 4349750"/>
              <a:gd name="connsiteX4" fmla="*/ 0 w 2946400"/>
              <a:gd name="connsiteY4" fmla="*/ 1473200 h 4349750"/>
              <a:gd name="connsiteX0" fmla="*/ 0 w 2946400"/>
              <a:gd name="connsiteY0" fmla="*/ 1473200 h 4654550"/>
              <a:gd name="connsiteX1" fmla="*/ 1473200 w 2946400"/>
              <a:gd name="connsiteY1" fmla="*/ 0 h 4654550"/>
              <a:gd name="connsiteX2" fmla="*/ 2946400 w 2946400"/>
              <a:gd name="connsiteY2" fmla="*/ 1473200 h 4654550"/>
              <a:gd name="connsiteX3" fmla="*/ 1479550 w 2946400"/>
              <a:gd name="connsiteY3" fmla="*/ 4654550 h 4654550"/>
              <a:gd name="connsiteX4" fmla="*/ 0 w 2946400"/>
              <a:gd name="connsiteY4" fmla="*/ 1473200 h 46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400" h="4654550">
                <a:moveTo>
                  <a:pt x="0" y="1473200"/>
                </a:moveTo>
                <a:lnTo>
                  <a:pt x="1473200" y="0"/>
                </a:lnTo>
                <a:lnTo>
                  <a:pt x="2946400" y="1473200"/>
                </a:lnTo>
                <a:lnTo>
                  <a:pt x="1479550" y="4654550"/>
                </a:lnTo>
                <a:lnTo>
                  <a:pt x="0" y="1473200"/>
                </a:lnTo>
                <a:close/>
              </a:path>
            </a:pathLst>
          </a:custGeom>
          <a:solidFill>
            <a:srgbClr val="EC73A8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43038" y="2717800"/>
            <a:ext cx="336550" cy="327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6" name="Group 31"/>
          <p:cNvGrpSpPr>
            <a:grpSpLocks/>
          </p:cNvGrpSpPr>
          <p:nvPr/>
        </p:nvGrpSpPr>
        <p:grpSpPr bwMode="auto">
          <a:xfrm rot="9357433">
            <a:off x="1398588" y="4498975"/>
            <a:ext cx="411162" cy="76200"/>
            <a:chOff x="4567235" y="2835563"/>
            <a:chExt cx="475820" cy="8774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567853" y="2837674"/>
              <a:ext cx="4758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567546" y="2923611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7" name="Group 40"/>
          <p:cNvGrpSpPr>
            <a:grpSpLocks/>
          </p:cNvGrpSpPr>
          <p:nvPr/>
        </p:nvGrpSpPr>
        <p:grpSpPr bwMode="auto">
          <a:xfrm rot="12242567" flipH="1">
            <a:off x="2651125" y="4465638"/>
            <a:ext cx="412750" cy="76200"/>
            <a:chOff x="4567235" y="2835563"/>
            <a:chExt cx="475820" cy="8774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557258" y="2838959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57877" y="2927309"/>
              <a:ext cx="475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H="1">
            <a:off x="2600325" y="2722563"/>
            <a:ext cx="334963" cy="325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925" t="10365" r="9981" b="11846"/>
          <a:stretch/>
        </p:blipFill>
        <p:spPr>
          <a:xfrm rot="16200000">
            <a:off x="118535" y="1481452"/>
            <a:ext cx="6257355" cy="419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8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What Is a Triangle?</a:t>
            </a:r>
            <a:endParaRPr lang="en-GB" altLang="en-US" sz="280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9188" y="4184650"/>
            <a:ext cx="1625600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 2D shape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9188" y="1549400"/>
            <a:ext cx="1625600" cy="1465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 3-sided shape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9688" y="1549400"/>
            <a:ext cx="1625600" cy="1465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its sides are straight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9688" y="4184650"/>
            <a:ext cx="1625600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has 3 </a:t>
            </a:r>
            <a:r>
              <a:rPr lang="en-GB" b="1" dirty="0">
                <a:latin typeface="+mn-lt"/>
              </a:rPr>
              <a:t>interior angles*</a:t>
            </a:r>
            <a:r>
              <a:rPr lang="en-GB" dirty="0">
                <a:latin typeface="+mn-lt"/>
              </a:rPr>
              <a:t> that add up to 180</a:t>
            </a:r>
            <a:r>
              <a:rPr lang="en-GB" altLang="en-US" baseline="30000" dirty="0">
                <a:latin typeface="Twinkl" pitchFamily="48" charset="0"/>
              </a:rPr>
              <a:t>o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3186113" y="2155825"/>
            <a:ext cx="2762250" cy="2381250"/>
          </a:xfrm>
          <a:prstGeom prst="triangle">
            <a:avLst/>
          </a:prstGeom>
          <a:solidFill>
            <a:srgbClr val="18A0DB"/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650" y="583247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*the angles inside the shape</a:t>
            </a:r>
          </a:p>
        </p:txBody>
      </p:sp>
    </p:spTree>
    <p:extLst>
      <p:ext uri="{BB962C8B-B14F-4D97-AF65-F5344CB8AC3E}">
        <p14:creationId xmlns:p14="http://schemas.microsoft.com/office/powerpoint/2010/main" val="35317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Equilateral Triangle</a:t>
            </a:r>
            <a:endParaRPr lang="en-GB" altLang="en-US" sz="2800" smtClean="0"/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55650" y="12890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equilateral triangles?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What do you think </a:t>
            </a:r>
            <a:r>
              <a:rPr lang="en-GB" altLang="en-US" b="1">
                <a:solidFill>
                  <a:schemeClr val="tx1"/>
                </a:solidFill>
              </a:rPr>
              <a:t>equilateral</a:t>
            </a:r>
            <a:r>
              <a:rPr lang="en-GB" altLang="en-US">
                <a:solidFill>
                  <a:schemeClr val="tx1"/>
                </a:solidFill>
              </a:rPr>
              <a:t> means?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1006475" y="2571750"/>
            <a:ext cx="3094038" cy="2667000"/>
          </a:xfrm>
          <a:prstGeom prst="triangle">
            <a:avLst/>
          </a:prstGeom>
          <a:solidFill>
            <a:srgbClr val="18A0DB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497388" y="2403475"/>
            <a:ext cx="1746250" cy="160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</a:rPr>
              <a:t>Has 3 equal sides.</a:t>
            </a:r>
            <a:endParaRPr lang="en-GB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8588" y="2403475"/>
            <a:ext cx="1746250" cy="160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its interior angles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the same.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7388" y="4230688"/>
            <a:ext cx="3727450" cy="1419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If the angles in a triangle add up to 180º, what must each interior angle in an equilateral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triangle be?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48213" y="5722938"/>
            <a:ext cx="322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60º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33525" y="3790950"/>
            <a:ext cx="2038350" cy="1671638"/>
            <a:chOff x="1533271" y="3790241"/>
            <a:chExt cx="2038426" cy="1672940"/>
          </a:xfrm>
        </p:grpSpPr>
        <p:grpSp>
          <p:nvGrpSpPr>
            <p:cNvPr id="11274" name="Group 6"/>
            <p:cNvGrpSpPr>
              <a:grpSpLocks/>
            </p:cNvGrpSpPr>
            <p:nvPr/>
          </p:nvGrpSpPr>
          <p:grpSpPr bwMode="auto">
            <a:xfrm>
              <a:off x="1533271" y="3790241"/>
              <a:ext cx="447831" cy="335753"/>
              <a:chOff x="1533271" y="3790241"/>
              <a:chExt cx="447831" cy="335753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533271" y="3904630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3124" y="3790241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5" name="Group 25"/>
            <p:cNvGrpSpPr>
              <a:grpSpLocks/>
            </p:cNvGrpSpPr>
            <p:nvPr/>
          </p:nvGrpSpPr>
          <p:grpSpPr bwMode="auto">
            <a:xfrm flipV="1">
              <a:off x="3123866" y="3790241"/>
              <a:ext cx="447831" cy="335753"/>
              <a:chOff x="1533271" y="3790241"/>
              <a:chExt cx="447831" cy="33575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533410" y="3905159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3263" y="3790770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6" name="Group 28"/>
            <p:cNvGrpSpPr>
              <a:grpSpLocks/>
            </p:cNvGrpSpPr>
            <p:nvPr/>
          </p:nvGrpSpPr>
          <p:grpSpPr bwMode="auto">
            <a:xfrm rot="7241183" flipV="1">
              <a:off x="2329896" y="5071389"/>
              <a:ext cx="447831" cy="335753"/>
              <a:chOff x="1533271" y="3790241"/>
              <a:chExt cx="447831" cy="33575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530713" y="3897572"/>
                <a:ext cx="379708" cy="222259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02730" y="3779200"/>
                <a:ext cx="378120" cy="222259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67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Isosceles Triangle</a:t>
            </a:r>
            <a:endParaRPr lang="en-GB" altLang="en-US" sz="2800" smtClean="0"/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isosceles triangles?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1231900" y="2282825"/>
            <a:ext cx="2644775" cy="3201988"/>
          </a:xfrm>
          <a:prstGeom prst="triangle">
            <a:avLst>
              <a:gd name="adj" fmla="val 50321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09725" y="2344738"/>
            <a:ext cx="6589713" cy="1830387"/>
            <a:chOff x="1610184" y="2344662"/>
            <a:chExt cx="6589599" cy="1829710"/>
          </a:xfrm>
        </p:grpSpPr>
        <p:grpSp>
          <p:nvGrpSpPr>
            <p:cNvPr id="12299" name="Group 6"/>
            <p:cNvGrpSpPr>
              <a:grpSpLocks/>
            </p:cNvGrpSpPr>
            <p:nvPr/>
          </p:nvGrpSpPr>
          <p:grpSpPr bwMode="auto">
            <a:xfrm rot="-472088">
              <a:off x="1610184" y="3838619"/>
              <a:ext cx="447831" cy="335753"/>
              <a:chOff x="1533271" y="3790241"/>
              <a:chExt cx="447831" cy="335753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530650" y="3899160"/>
                <a:ext cx="377818" cy="22058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599501" y="3783606"/>
                <a:ext cx="376231" cy="22058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497797" y="2344662"/>
              <a:ext cx="3701986" cy="137902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They have 2 equal sides.</a:t>
              </a:r>
            </a:p>
          </p:txBody>
        </p:sp>
        <p:grpSp>
          <p:nvGrpSpPr>
            <p:cNvPr id="12301" name="Group 33"/>
            <p:cNvGrpSpPr>
              <a:grpSpLocks/>
            </p:cNvGrpSpPr>
            <p:nvPr/>
          </p:nvGrpSpPr>
          <p:grpSpPr bwMode="auto">
            <a:xfrm rot="472088" flipV="1">
              <a:off x="3054423" y="3838619"/>
              <a:ext cx="447831" cy="335753"/>
              <a:chOff x="1533271" y="3790241"/>
              <a:chExt cx="447831" cy="33575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532865" y="3906576"/>
                <a:ext cx="377818" cy="22534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600028" y="3792493"/>
                <a:ext cx="377818" cy="22375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235075" y="2306638"/>
            <a:ext cx="6964363" cy="3179762"/>
            <a:chOff x="1235242" y="2306054"/>
            <a:chExt cx="6964541" cy="3180346"/>
          </a:xfrm>
        </p:grpSpPr>
        <p:sp>
          <p:nvSpPr>
            <p:cNvPr id="33" name="TextBox 32"/>
            <p:cNvSpPr txBox="1"/>
            <p:nvPr/>
          </p:nvSpPr>
          <p:spPr>
            <a:xfrm>
              <a:off x="4497638" y="4001815"/>
              <a:ext cx="3702145" cy="13797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They have 2 interior angles that are the same. These are called the base angles.</a:t>
              </a:r>
            </a:p>
          </p:txBody>
        </p:sp>
        <p:grpSp>
          <p:nvGrpSpPr>
            <p:cNvPr id="12296" name="Group 4"/>
            <p:cNvGrpSpPr>
              <a:grpSpLocks/>
            </p:cNvGrpSpPr>
            <p:nvPr/>
          </p:nvGrpSpPr>
          <p:grpSpPr bwMode="auto">
            <a:xfrm>
              <a:off x="1235242" y="2306054"/>
              <a:ext cx="2650958" cy="3180346"/>
              <a:chOff x="1235242" y="2306054"/>
              <a:chExt cx="2650958" cy="318034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49272" t="-331754" r="-264362" b="50990"/>
              <a:stretch/>
            </p:blipFill>
            <p:spPr>
              <a:xfrm>
                <a:off x="1235242" y="2306054"/>
                <a:ext cx="2650958" cy="3180346"/>
              </a:xfrm>
              <a:prstGeom prst="triangle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/>
              <a:srcRect l="49272" t="-331754" r="-264362" b="50990"/>
              <a:stretch/>
            </p:blipFill>
            <p:spPr>
              <a:xfrm flipH="1">
                <a:off x="1235242" y="2306054"/>
                <a:ext cx="2650958" cy="3180346"/>
              </a:xfrm>
              <a:prstGeom prst="triangl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83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Scalene Triangle</a:t>
            </a:r>
            <a:endParaRPr lang="en-GB" altLang="en-US" sz="2800" smtClean="0"/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scalene triangles?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5563" y="2344738"/>
            <a:ext cx="3063875" cy="1379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of its sides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different lengths.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35563" y="4002088"/>
            <a:ext cx="3063875" cy="1379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of its interior angles are different – but they still add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up to 180º.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34860" t="46209" r="-194694" b="-95092"/>
          <a:stretch/>
        </p:blipFill>
        <p:spPr>
          <a:xfrm>
            <a:off x="936390" y="2736166"/>
            <a:ext cx="3656712" cy="1651933"/>
          </a:xfrm>
          <a:prstGeom prst="triangle">
            <a:avLst>
              <a:gd name="adj" fmla="val 23914"/>
            </a:avLst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36136" t="-99596" r="-265690" b="50713"/>
          <a:stretch/>
        </p:blipFill>
        <p:spPr>
          <a:xfrm>
            <a:off x="936390" y="2729132"/>
            <a:ext cx="3656712" cy="1651933"/>
          </a:xfrm>
          <a:prstGeom prst="triangle">
            <a:avLst>
              <a:gd name="adj" fmla="val 23914"/>
            </a:avLst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-228836" t="-80576" r="-718" b="31693"/>
          <a:stretch/>
        </p:blipFill>
        <p:spPr>
          <a:xfrm>
            <a:off x="936390" y="2736166"/>
            <a:ext cx="3656712" cy="1651933"/>
          </a:xfrm>
          <a:prstGeom prst="triangle">
            <a:avLst>
              <a:gd name="adj" fmla="val 23914"/>
            </a:avLst>
          </a:prstGeom>
        </p:spPr>
      </p:pic>
      <p:sp>
        <p:nvSpPr>
          <p:cNvPr id="12" name="Isosceles Triangle 11"/>
          <p:cNvSpPr/>
          <p:nvPr/>
        </p:nvSpPr>
        <p:spPr>
          <a:xfrm>
            <a:off x="939800" y="2720975"/>
            <a:ext cx="3632200" cy="1663700"/>
          </a:xfrm>
          <a:prstGeom prst="triangle">
            <a:avLst>
              <a:gd name="adj" fmla="val 23552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2" name="TextBox 23"/>
          <p:cNvSpPr txBox="1">
            <a:spLocks noChangeArrowheads="1"/>
          </p:cNvSpPr>
          <p:nvPr/>
        </p:nvSpPr>
        <p:spPr bwMode="auto">
          <a:xfrm>
            <a:off x="1633538" y="290036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80º</a:t>
            </a:r>
          </a:p>
        </p:txBody>
      </p:sp>
      <p:sp>
        <p:nvSpPr>
          <p:cNvPr id="13323" name="TextBox 30"/>
          <p:cNvSpPr txBox="1">
            <a:spLocks noChangeArrowheads="1"/>
          </p:cNvSpPr>
          <p:nvPr/>
        </p:nvSpPr>
        <p:spPr bwMode="auto">
          <a:xfrm>
            <a:off x="3503613" y="4002088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40º</a:t>
            </a:r>
          </a:p>
        </p:txBody>
      </p:sp>
      <p:sp>
        <p:nvSpPr>
          <p:cNvPr id="13324" name="TextBox 31"/>
          <p:cNvSpPr txBox="1">
            <a:spLocks noChangeArrowheads="1"/>
          </p:cNvSpPr>
          <p:nvPr/>
        </p:nvSpPr>
        <p:spPr bwMode="auto">
          <a:xfrm>
            <a:off x="1028700" y="401161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60º</a:t>
            </a:r>
          </a:p>
        </p:txBody>
      </p:sp>
    </p:spTree>
    <p:extLst>
      <p:ext uri="{BB962C8B-B14F-4D97-AF65-F5344CB8AC3E}">
        <p14:creationId xmlns:p14="http://schemas.microsoft.com/office/powerpoint/2010/main" val="18514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Right-Angled Triangle</a:t>
            </a:r>
            <a:endParaRPr lang="en-GB" altLang="en-US" sz="2800" smtClean="0"/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right-angled triangles?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454150" y="2643188"/>
            <a:ext cx="6745288" cy="2671762"/>
            <a:chOff x="1454578" y="2643809"/>
            <a:chExt cx="6745205" cy="2671487"/>
          </a:xfrm>
        </p:grpSpPr>
        <p:sp>
          <p:nvSpPr>
            <p:cNvPr id="33" name="TextBox 32"/>
            <p:cNvSpPr txBox="1"/>
            <p:nvPr/>
          </p:nvSpPr>
          <p:spPr>
            <a:xfrm>
              <a:off x="4691451" y="3485097"/>
              <a:ext cx="3508332" cy="9555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 other two angles will</a:t>
              </a:r>
              <a:br>
                <a:rPr lang="en-GB" dirty="0">
                  <a:latin typeface="+mn-lt"/>
                </a:rPr>
              </a:br>
              <a:r>
                <a:rPr lang="en-GB" dirty="0">
                  <a:latin typeface="+mn-lt"/>
                </a:rPr>
                <a:t>add up to 90º</a:t>
              </a:r>
            </a:p>
          </p:txBody>
        </p:sp>
        <p:grpSp>
          <p:nvGrpSpPr>
            <p:cNvPr id="14351" name="A Letter"/>
            <p:cNvGrpSpPr>
              <a:grpSpLocks/>
            </p:cNvGrpSpPr>
            <p:nvPr/>
          </p:nvGrpSpPr>
          <p:grpSpPr bwMode="auto">
            <a:xfrm>
              <a:off x="1454578" y="2643809"/>
              <a:ext cx="2292474" cy="2660527"/>
              <a:chOff x="1454578" y="2643809"/>
              <a:chExt cx="2292474" cy="266052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40579" t="40426" r="-99503" b="-130993"/>
              <a:stretch/>
            </p:blipFill>
            <p:spPr>
              <a:xfrm>
                <a:off x="1528312" y="2643809"/>
                <a:ext cx="2218740" cy="2660527"/>
              </a:xfrm>
              <a:prstGeom prst="rtTriangle">
                <a:avLst/>
              </a:prstGeom>
            </p:spPr>
          </p:pic>
          <p:sp>
            <p:nvSpPr>
              <p:cNvPr id="14356" name="TextBox 22"/>
              <p:cNvSpPr txBox="1">
                <a:spLocks noChangeArrowheads="1"/>
              </p:cNvSpPr>
              <p:nvPr/>
            </p:nvSpPr>
            <p:spPr bwMode="auto">
              <a:xfrm>
                <a:off x="1454578" y="3028425"/>
                <a:ext cx="5969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2"/>
                    </a:solidFill>
                  </a:rPr>
                  <a:t>a</a:t>
                </a:r>
              </a:p>
            </p:txBody>
          </p:sp>
        </p:grpSp>
        <p:grpSp>
          <p:nvGrpSpPr>
            <p:cNvPr id="14352" name="Group 5"/>
            <p:cNvGrpSpPr>
              <a:grpSpLocks/>
            </p:cNvGrpSpPr>
            <p:nvPr/>
          </p:nvGrpSpPr>
          <p:grpSpPr bwMode="auto">
            <a:xfrm>
              <a:off x="1564407" y="2654769"/>
              <a:ext cx="2218740" cy="2660527"/>
              <a:chOff x="1564407" y="2654769"/>
              <a:chExt cx="2218740" cy="266052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/>
              <a:srcRect l="-108924" t="-143248" r="50000" b="52681"/>
              <a:stretch/>
            </p:blipFill>
            <p:spPr>
              <a:xfrm>
                <a:off x="1564407" y="2654769"/>
                <a:ext cx="2218740" cy="2660527"/>
              </a:xfrm>
              <a:prstGeom prst="rtTriangle">
                <a:avLst/>
              </a:prstGeom>
            </p:spPr>
          </p:pic>
          <p:sp>
            <p:nvSpPr>
              <p:cNvPr id="14354" name="TextBox 25"/>
              <p:cNvSpPr txBox="1">
                <a:spLocks noChangeArrowheads="1"/>
              </p:cNvSpPr>
              <p:nvPr/>
            </p:nvSpPr>
            <p:spPr bwMode="auto">
              <a:xfrm>
                <a:off x="3043670" y="4923905"/>
                <a:ext cx="5969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2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90663" y="2284413"/>
            <a:ext cx="6708775" cy="3008312"/>
            <a:chOff x="1490790" y="2285114"/>
            <a:chExt cx="6708993" cy="3008123"/>
          </a:xfrm>
        </p:grpSpPr>
        <p:sp>
          <p:nvSpPr>
            <p:cNvPr id="25" name="TextBox 24"/>
            <p:cNvSpPr txBox="1"/>
            <p:nvPr/>
          </p:nvSpPr>
          <p:spPr>
            <a:xfrm>
              <a:off x="4691294" y="2285114"/>
              <a:ext cx="3508489" cy="9556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One of the angles is a right angle = 90º.</a:t>
              </a:r>
            </a:p>
          </p:txBody>
        </p:sp>
        <p:grpSp>
          <p:nvGrpSpPr>
            <p:cNvPr id="14347" name="90 degrees"/>
            <p:cNvGrpSpPr>
              <a:grpSpLocks/>
            </p:cNvGrpSpPr>
            <p:nvPr/>
          </p:nvGrpSpPr>
          <p:grpSpPr bwMode="auto">
            <a:xfrm>
              <a:off x="1490790" y="4768315"/>
              <a:ext cx="638584" cy="524922"/>
              <a:chOff x="1490790" y="4768315"/>
              <a:chExt cx="638584" cy="52492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27303" y="4767808"/>
                <a:ext cx="523892" cy="525429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49" name="TextBox 21"/>
              <p:cNvSpPr txBox="1">
                <a:spLocks noChangeArrowheads="1"/>
              </p:cNvSpPr>
              <p:nvPr/>
            </p:nvSpPr>
            <p:spPr bwMode="auto">
              <a:xfrm>
                <a:off x="1490790" y="4857668"/>
                <a:ext cx="6385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tx1"/>
                    </a:solidFill>
                  </a:rPr>
                  <a:t>90º</a:t>
                </a:r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28913" y="3087688"/>
            <a:ext cx="5470525" cy="2552700"/>
            <a:chOff x="2728508" y="3087550"/>
            <a:chExt cx="5471275" cy="2553422"/>
          </a:xfrm>
        </p:grpSpPr>
        <p:sp>
          <p:nvSpPr>
            <p:cNvPr id="14" name="TextBox 13"/>
            <p:cNvSpPr txBox="1"/>
            <p:nvPr/>
          </p:nvSpPr>
          <p:spPr>
            <a:xfrm>
              <a:off x="4690927" y="4686614"/>
              <a:ext cx="3508856" cy="954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 longest side of a right-angled triangle is called the hypotenuse. </a:t>
              </a:r>
            </a:p>
          </p:txBody>
        </p:sp>
        <p:sp>
          <p:nvSpPr>
            <p:cNvPr id="14345" name="TextBox 33"/>
            <p:cNvSpPr txBox="1">
              <a:spLocks noChangeArrowheads="1"/>
            </p:cNvSpPr>
            <p:nvPr/>
          </p:nvSpPr>
          <p:spPr bwMode="auto">
            <a:xfrm rot="3083685">
              <a:off x="2159316" y="3656742"/>
              <a:ext cx="150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hypotenuse</a:t>
              </a:r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1527175" y="2632075"/>
            <a:ext cx="2209800" cy="2660650"/>
          </a:xfrm>
          <a:prstGeom prst="triangle">
            <a:avLst>
              <a:gd name="adj" fmla="val 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Can You Identify These Triangles?</a:t>
            </a:r>
            <a:endParaRPr lang="en-GB" altLang="en-US" sz="2800" smtClean="0"/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right-angled triangles?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106488" y="2260600"/>
            <a:ext cx="1922462" cy="996950"/>
          </a:xfrm>
          <a:prstGeom prst="triangle">
            <a:avLst>
              <a:gd name="adj" fmla="val 29449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5" name="TextBox 31"/>
          <p:cNvSpPr txBox="1">
            <a:spLocks noChangeArrowheads="1"/>
          </p:cNvSpPr>
          <p:nvPr/>
        </p:nvSpPr>
        <p:spPr bwMode="auto">
          <a:xfrm>
            <a:off x="1408113" y="3394075"/>
            <a:ext cx="131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scalene</a:t>
            </a:r>
          </a:p>
        </p:txBody>
      </p:sp>
      <p:sp>
        <p:nvSpPr>
          <p:cNvPr id="35" name="Isosceles Triangle 34"/>
          <p:cNvSpPr/>
          <p:nvPr/>
        </p:nvSpPr>
        <p:spPr>
          <a:xfrm>
            <a:off x="3605213" y="2260600"/>
            <a:ext cx="1924050" cy="9969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6638925" y="2027238"/>
            <a:ext cx="855663" cy="123031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8" name="TextBox 35"/>
          <p:cNvSpPr txBox="1">
            <a:spLocks noChangeArrowheads="1"/>
          </p:cNvSpPr>
          <p:nvPr/>
        </p:nvSpPr>
        <p:spPr bwMode="auto">
          <a:xfrm>
            <a:off x="3732213" y="3394075"/>
            <a:ext cx="167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right-angled</a:t>
            </a:r>
          </a:p>
        </p:txBody>
      </p:sp>
      <p:sp>
        <p:nvSpPr>
          <p:cNvPr id="15369" name="TextBox 40"/>
          <p:cNvSpPr txBox="1">
            <a:spLocks noChangeArrowheads="1"/>
          </p:cNvSpPr>
          <p:nvPr/>
        </p:nvSpPr>
        <p:spPr bwMode="auto">
          <a:xfrm>
            <a:off x="6226175" y="3394075"/>
            <a:ext cx="168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isosceles</a:t>
            </a:r>
          </a:p>
        </p:txBody>
      </p:sp>
      <p:sp>
        <p:nvSpPr>
          <p:cNvPr id="15370" name="TextBox 45"/>
          <p:cNvSpPr txBox="1">
            <a:spLocks noChangeArrowheads="1"/>
          </p:cNvSpPr>
          <p:nvPr/>
        </p:nvSpPr>
        <p:spPr bwMode="auto">
          <a:xfrm>
            <a:off x="1408112" y="5500688"/>
            <a:ext cx="162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</a:rPr>
              <a:t>equilateral</a:t>
            </a:r>
          </a:p>
        </p:txBody>
      </p:sp>
      <p:sp>
        <p:nvSpPr>
          <p:cNvPr id="15371" name="TextBox 48"/>
          <p:cNvSpPr txBox="1">
            <a:spLocks noChangeArrowheads="1"/>
          </p:cNvSpPr>
          <p:nvPr/>
        </p:nvSpPr>
        <p:spPr bwMode="auto">
          <a:xfrm>
            <a:off x="3732213" y="5500688"/>
            <a:ext cx="167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equilateral</a:t>
            </a:r>
          </a:p>
        </p:txBody>
      </p:sp>
      <p:sp>
        <p:nvSpPr>
          <p:cNvPr id="15372" name="TextBox 49"/>
          <p:cNvSpPr txBox="1">
            <a:spLocks noChangeArrowheads="1"/>
          </p:cNvSpPr>
          <p:nvPr/>
        </p:nvSpPr>
        <p:spPr bwMode="auto">
          <a:xfrm>
            <a:off x="6226175" y="5500688"/>
            <a:ext cx="168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right-angled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1354138" y="4133850"/>
            <a:ext cx="1427162" cy="1230313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Isosceles Triangle 50"/>
          <p:cNvSpPr/>
          <p:nvPr/>
        </p:nvSpPr>
        <p:spPr>
          <a:xfrm rot="6300000">
            <a:off x="4014787" y="4310063"/>
            <a:ext cx="1312863" cy="1131888"/>
          </a:xfrm>
          <a:prstGeom prst="triangle">
            <a:avLst/>
          </a:prstGeom>
          <a:solidFill>
            <a:schemeClr val="bg1"/>
          </a:solidFill>
          <a:ln w="3175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Isosceles Triangle 51"/>
          <p:cNvSpPr/>
          <p:nvPr/>
        </p:nvSpPr>
        <p:spPr>
          <a:xfrm>
            <a:off x="6297613" y="4376738"/>
            <a:ext cx="1538287" cy="99695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Find the Missing Angle</a:t>
            </a:r>
            <a:endParaRPr lang="en-GB" altLang="en-US" sz="2800" smtClean="0"/>
          </a:p>
        </p:txBody>
      </p:sp>
      <p:sp>
        <p:nvSpPr>
          <p:cNvPr id="18435" name="TextBox 24"/>
          <p:cNvSpPr txBox="1">
            <a:spLocks noChangeArrowheads="1"/>
          </p:cNvSpPr>
          <p:nvPr/>
        </p:nvSpPr>
        <p:spPr bwMode="auto">
          <a:xfrm>
            <a:off x="755650" y="1231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angles in any triangle add up to 180º. How could we find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angle </a:t>
            </a:r>
            <a:r>
              <a:rPr lang="en-GB" altLang="en-US" b="1">
                <a:solidFill>
                  <a:schemeClr val="tx1"/>
                </a:solidFill>
              </a:rPr>
              <a:t>C</a:t>
            </a:r>
            <a:r>
              <a:rPr lang="en-GB" altLang="en-US">
                <a:solidFill>
                  <a:schemeClr val="tx1"/>
                </a:solidFill>
              </a:rPr>
              <a:t> in this triangle?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1162050" y="2454275"/>
            <a:ext cx="2644775" cy="3201988"/>
          </a:xfrm>
          <a:prstGeom prst="triangle">
            <a:avLst>
              <a:gd name="adj" fmla="val 50321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535488" y="2454275"/>
            <a:ext cx="36639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This is an isosceles triangle so angle A and B are the same.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Angle B is also 70º.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5488" y="3571875"/>
            <a:ext cx="36639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Add up the two angles you know: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70º + 70º = 140º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5488" y="4689475"/>
            <a:ext cx="366395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Take this away from 180º to find the missing angle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180º – 140º = </a:t>
            </a:r>
            <a:r>
              <a:rPr lang="en-GB" b="1" dirty="0">
                <a:latin typeface="+mn-lt"/>
              </a:rPr>
              <a:t>40º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This is an </a:t>
            </a:r>
            <a:r>
              <a:rPr lang="en-GB" b="1" dirty="0">
                <a:latin typeface="+mn-lt"/>
              </a:rPr>
              <a:t>acute</a:t>
            </a:r>
            <a:r>
              <a:rPr lang="en-GB" dirty="0">
                <a:latin typeface="+mn-lt"/>
              </a:rPr>
              <a:t> angle.</a:t>
            </a:r>
          </a:p>
        </p:txBody>
      </p:sp>
      <p:sp>
        <p:nvSpPr>
          <p:cNvPr id="18440" name="TextBox 29"/>
          <p:cNvSpPr txBox="1">
            <a:spLocks noChangeArrowheads="1"/>
          </p:cNvSpPr>
          <p:nvPr/>
        </p:nvSpPr>
        <p:spPr bwMode="auto">
          <a:xfrm>
            <a:off x="596900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441" name="TextBox 33"/>
          <p:cNvSpPr txBox="1">
            <a:spLocks noChangeArrowheads="1"/>
          </p:cNvSpPr>
          <p:nvPr/>
        </p:nvSpPr>
        <p:spPr bwMode="auto">
          <a:xfrm>
            <a:off x="3497263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442" name="TextBox 36"/>
          <p:cNvSpPr txBox="1">
            <a:spLocks noChangeArrowheads="1"/>
          </p:cNvSpPr>
          <p:nvPr/>
        </p:nvSpPr>
        <p:spPr bwMode="auto">
          <a:xfrm>
            <a:off x="2046288" y="20018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443" name="TextBox 37"/>
          <p:cNvSpPr txBox="1">
            <a:spLocks noChangeArrowheads="1"/>
          </p:cNvSpPr>
          <p:nvPr/>
        </p:nvSpPr>
        <p:spPr bwMode="auto">
          <a:xfrm>
            <a:off x="1206500" y="52419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70º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46288" y="282416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055813" y="288607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40º</a:t>
            </a:r>
          </a:p>
        </p:txBody>
      </p:sp>
      <p:sp>
        <p:nvSpPr>
          <p:cNvPr id="18446" name="TextBox 46"/>
          <p:cNvSpPr txBox="1">
            <a:spLocks noChangeArrowheads="1"/>
          </p:cNvSpPr>
          <p:nvPr/>
        </p:nvSpPr>
        <p:spPr bwMode="auto">
          <a:xfrm>
            <a:off x="4373563" y="2009775"/>
            <a:ext cx="404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What do we know that can help us?</a:t>
            </a:r>
          </a:p>
        </p:txBody>
      </p:sp>
    </p:spTree>
    <p:extLst>
      <p:ext uri="{BB962C8B-B14F-4D97-AF65-F5344CB8AC3E}">
        <p14:creationId xmlns:p14="http://schemas.microsoft.com/office/powerpoint/2010/main" val="22682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" pitchFamily="2" charset="0"/>
              </a:rPr>
              <a:t>Find the Missing Angle</a:t>
            </a:r>
            <a:endParaRPr lang="en-GB" altLang="en-US" sz="2800" smtClean="0"/>
          </a:p>
        </p:txBody>
      </p:sp>
      <p:sp>
        <p:nvSpPr>
          <p:cNvPr id="19459" name="TextBox 24"/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could we find angle B in this triangle?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1162050" y="2454275"/>
            <a:ext cx="2644775" cy="3201988"/>
          </a:xfrm>
          <a:prstGeom prst="triangl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535488" y="2479675"/>
            <a:ext cx="3663950" cy="954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This triangle is a right-angled scalene triangle.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5488" y="3563938"/>
            <a:ext cx="36639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Add together the angles we already know: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90º + 55º = 145º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5488" y="4652963"/>
            <a:ext cx="3663950" cy="1373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Take this away from 180º to find the missing angle.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180º – 145º = 35º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This is an </a:t>
            </a:r>
            <a:r>
              <a:rPr lang="en-GB" b="1" dirty="0">
                <a:latin typeface="+mn-lt"/>
              </a:rPr>
              <a:t>acute</a:t>
            </a:r>
            <a:r>
              <a:rPr lang="en-GB" dirty="0">
                <a:latin typeface="+mn-lt"/>
              </a:rPr>
              <a:t> angle</a:t>
            </a:r>
          </a:p>
        </p:txBody>
      </p:sp>
      <p:sp>
        <p:nvSpPr>
          <p:cNvPr id="19464" name="TextBox 29"/>
          <p:cNvSpPr txBox="1">
            <a:spLocks noChangeArrowheads="1"/>
          </p:cNvSpPr>
          <p:nvPr/>
        </p:nvSpPr>
        <p:spPr bwMode="auto">
          <a:xfrm>
            <a:off x="596900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465" name="TextBox 33"/>
          <p:cNvSpPr txBox="1">
            <a:spLocks noChangeArrowheads="1"/>
          </p:cNvSpPr>
          <p:nvPr/>
        </p:nvSpPr>
        <p:spPr bwMode="auto">
          <a:xfrm>
            <a:off x="3497263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466" name="TextBox 36"/>
          <p:cNvSpPr txBox="1">
            <a:spLocks noChangeArrowheads="1"/>
          </p:cNvSpPr>
          <p:nvPr/>
        </p:nvSpPr>
        <p:spPr bwMode="auto">
          <a:xfrm>
            <a:off x="723900" y="19923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467" name="TextBox 37"/>
          <p:cNvSpPr txBox="1">
            <a:spLocks noChangeArrowheads="1"/>
          </p:cNvSpPr>
          <p:nvPr/>
        </p:nvSpPr>
        <p:spPr bwMode="auto">
          <a:xfrm>
            <a:off x="1206500" y="52419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90º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4373563" y="1976438"/>
            <a:ext cx="404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What do we know that can help us?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60438" y="28813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69963" y="294481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35º</a:t>
            </a:r>
          </a:p>
        </p:txBody>
      </p:sp>
      <p:sp>
        <p:nvSpPr>
          <p:cNvPr id="19471" name="TextBox 37"/>
          <p:cNvSpPr txBox="1">
            <a:spLocks noChangeArrowheads="1"/>
          </p:cNvSpPr>
          <p:nvPr/>
        </p:nvSpPr>
        <p:spPr bwMode="auto">
          <a:xfrm>
            <a:off x="2998788" y="5241925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55º</a:t>
            </a:r>
          </a:p>
        </p:txBody>
      </p:sp>
    </p:spTree>
    <p:extLst>
      <p:ext uri="{BB962C8B-B14F-4D97-AF65-F5344CB8AC3E}">
        <p14:creationId xmlns:p14="http://schemas.microsoft.com/office/powerpoint/2010/main" val="16706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6BEAED-77A2-40AE-AE4B-6E4A19C397D4}"/>
</file>

<file path=customXml/itemProps2.xml><?xml version="1.0" encoding="utf-8"?>
<ds:datastoreItem xmlns:ds="http://schemas.openxmlformats.org/officeDocument/2006/customXml" ds:itemID="{8C25FD54-360C-46AF-A310-1D5D794F41ED}"/>
</file>

<file path=customXml/itemProps3.xml><?xml version="1.0" encoding="utf-8"?>
<ds:datastoreItem xmlns:ds="http://schemas.openxmlformats.org/officeDocument/2006/customXml" ds:itemID="{9371D33A-7838-47A3-ACC4-0B4EC19DEF2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1060</Words>
  <Application>Microsoft Office PowerPoint</Application>
  <PresentationFormat>On-screen Show (4:3)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Sassoon Infant Rg</vt:lpstr>
      <vt:lpstr>Twinkl</vt:lpstr>
      <vt:lpstr>Twinkl SemiBold</vt:lpstr>
      <vt:lpstr>Office Theme</vt:lpstr>
      <vt:lpstr>Year 6 Maths   09.02.2021</vt:lpstr>
      <vt:lpstr>What Is a Triangle?</vt:lpstr>
      <vt:lpstr>Equilateral Triangle</vt:lpstr>
      <vt:lpstr>Isosceles Triangle</vt:lpstr>
      <vt:lpstr>Scalene Triangle</vt:lpstr>
      <vt:lpstr>Right-Angled Triangle</vt:lpstr>
      <vt:lpstr>Can You Identify These Triangles?</vt:lpstr>
      <vt:lpstr>Find the Missing Angle</vt:lpstr>
      <vt:lpstr>Find the Missing Angle</vt:lpstr>
      <vt:lpstr>Calculate the Missing Angles</vt:lpstr>
      <vt:lpstr>Calculate the Missing Angles</vt:lpstr>
      <vt:lpstr>Calculate the Missing Angles</vt:lpstr>
      <vt:lpstr>What Is a Quadrilateral?</vt:lpstr>
      <vt:lpstr>Square</vt:lpstr>
      <vt:lpstr>Rectangle</vt:lpstr>
      <vt:lpstr>Find the Missing Angle</vt:lpstr>
      <vt:lpstr>Find the Missing Angle</vt:lpstr>
      <vt:lpstr>Find the Missing Angle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53</cp:revision>
  <dcterms:created xsi:type="dcterms:W3CDTF">2019-07-05T11:02:13Z</dcterms:created>
  <dcterms:modified xsi:type="dcterms:W3CDTF">2021-02-04T15:52:10Z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