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Lst>
  <p:sldSz cx="7556500" cy="10693400"/>
  <p:notesSz cx="6858000" cy="9144000"/>
  <p:embeddedFontLst>
    <p:embeddedFont>
      <p:font typeface="Kite One" panose="020B0604020202020204" charset="0"/>
      <p:regular r:id="rId5"/>
    </p:embeddedFont>
    <p:embeddedFont>
      <p:font typeface="Lazydog" panose="020B0604020202020204" charset="0"/>
      <p:regular r:id="rId6"/>
    </p:embeddedFont>
    <p:embeddedFont>
      <p:font typeface="Schoolbell"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38" d="100"/>
          <a:sy n="38" d="100"/>
        </p:scale>
        <p:origin x="2288"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3.fntdata"/><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tableStyles" Target="tableStyles.xml"/><Relationship Id="rId5" Type="http://schemas.openxmlformats.org/officeDocument/2006/relationships/font" Target="fonts/font1.fntdata"/><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4.png"/><Relationship Id="rId2" Type="http://schemas.openxmlformats.org/officeDocument/2006/relationships/image" Target="../media/image1.sv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png"/><Relationship Id="rId5" Type="http://schemas.openxmlformats.org/officeDocument/2006/relationships/image" Target="../media/image4.svg"/><Relationship Id="rId15" Type="http://schemas.openxmlformats.org/officeDocument/2006/relationships/image" Target="../media/image14.png"/><Relationship Id="rId23" Type="http://schemas.openxmlformats.org/officeDocument/2006/relationships/image" Target="../media/image22.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s>
</file>

<file path=ppt/slides/_rels/slide2.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18" Type="http://schemas.openxmlformats.org/officeDocument/2006/relationships/image" Target="../media/image36.png"/><Relationship Id="rId3" Type="http://schemas.openxmlformats.org/officeDocument/2006/relationships/image" Target="../media/image3.svg"/><Relationship Id="rId7" Type="http://schemas.openxmlformats.org/officeDocument/2006/relationships/image" Target="../media/image25.png"/><Relationship Id="rId12" Type="http://schemas.openxmlformats.org/officeDocument/2006/relationships/image" Target="../media/image30.png"/><Relationship Id="rId17" Type="http://schemas.openxmlformats.org/officeDocument/2006/relationships/image" Target="../media/image35.png"/><Relationship Id="rId2" Type="http://schemas.openxmlformats.org/officeDocument/2006/relationships/image" Target="../media/image2.png"/><Relationship Id="rId16"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29.png"/><Relationship Id="rId5" Type="http://schemas.openxmlformats.org/officeDocument/2006/relationships/image" Target="../media/image6.svg"/><Relationship Id="rId15" Type="http://schemas.openxmlformats.org/officeDocument/2006/relationships/image" Target="../media/image33.png"/><Relationship Id="rId10" Type="http://schemas.openxmlformats.org/officeDocument/2006/relationships/image" Target="../media/image28.png"/><Relationship Id="rId4" Type="http://schemas.openxmlformats.org/officeDocument/2006/relationships/image" Target="../media/image1.svg"/><Relationship Id="rId9" Type="http://schemas.openxmlformats.org/officeDocument/2006/relationships/image" Target="../media/image27.png"/><Relationship Id="rId14" Type="http://schemas.openxmlformats.org/officeDocument/2006/relationships/image" Target="../media/image32.png"/></Relationships>
</file>

<file path=ppt/slides/_rels/slide3.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svg"/><Relationship Id="rId21" Type="http://schemas.openxmlformats.org/officeDocument/2006/relationships/image" Target="../media/image51.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image" Target="../media/image2.png"/><Relationship Id="rId16" Type="http://schemas.openxmlformats.org/officeDocument/2006/relationships/image" Target="../media/image46.png"/><Relationship Id="rId20"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41.png"/><Relationship Id="rId5" Type="http://schemas.openxmlformats.org/officeDocument/2006/relationships/image" Target="../media/image6.svg"/><Relationship Id="rId15" Type="http://schemas.openxmlformats.org/officeDocument/2006/relationships/image" Target="../media/image45.png"/><Relationship Id="rId23" Type="http://schemas.openxmlformats.org/officeDocument/2006/relationships/image" Target="../media/image53.pn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image" Target="../media/image1.svg"/><Relationship Id="rId9" Type="http://schemas.openxmlformats.org/officeDocument/2006/relationships/image" Target="../media/image39.png"/><Relationship Id="rId14" Type="http://schemas.openxmlformats.org/officeDocument/2006/relationships/image" Target="../media/image44.png"/><Relationship Id="rId22"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62248" y="6293494"/>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2698750" y="-543279"/>
            <a:ext cx="11236679" cy="11236679"/>
          </a:xfrm>
          <a:custGeom>
            <a:avLst/>
            <a:gdLst/>
            <a:ahLst/>
            <a:cxnLst/>
            <a:rect l="l" t="t" r="r" b="b"/>
            <a:pathLst>
              <a:path w="11236679" h="11236679">
                <a:moveTo>
                  <a:pt x="0" y="0"/>
                </a:moveTo>
                <a:lnTo>
                  <a:pt x="11236679" y="0"/>
                </a:lnTo>
                <a:lnTo>
                  <a:pt x="11236679" y="11236679"/>
                </a:lnTo>
                <a:lnTo>
                  <a:pt x="0" y="11236679"/>
                </a:lnTo>
                <a:lnTo>
                  <a:pt x="0" y="0"/>
                </a:lnTo>
                <a:close/>
              </a:path>
            </a:pathLst>
          </a:custGeom>
          <a:blipFill>
            <a:blip r:embed="rId3"/>
            <a:stretch>
              <a:fillRect/>
            </a:stretch>
          </a:blipFill>
        </p:spPr>
        <p:txBody>
          <a:bodyPr/>
          <a:lstStyle/>
          <a:p>
            <a:endParaRPr lang="en-GB"/>
          </a:p>
        </p:txBody>
      </p:sp>
      <p:sp>
        <p:nvSpPr>
          <p:cNvPr id="4" name="Freeform 4"/>
          <p:cNvSpPr/>
          <p:nvPr/>
        </p:nvSpPr>
        <p:spPr>
          <a:xfrm>
            <a:off x="312420" y="841950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5" name="Group 5"/>
          <p:cNvGrpSpPr/>
          <p:nvPr/>
        </p:nvGrpSpPr>
        <p:grpSpPr>
          <a:xfrm>
            <a:off x="249634" y="6259314"/>
            <a:ext cx="1180344" cy="1105097"/>
            <a:chOff x="0" y="0"/>
            <a:chExt cx="423009" cy="396042"/>
          </a:xfrm>
        </p:grpSpPr>
        <p:sp>
          <p:nvSpPr>
            <p:cNvPr id="6" name="Freeform 6"/>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7" name="TextBox 7"/>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8" name="Freeform 8"/>
          <p:cNvSpPr/>
          <p:nvPr/>
        </p:nvSpPr>
        <p:spPr>
          <a:xfrm>
            <a:off x="262248" y="2039743"/>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9" name="Group 9"/>
          <p:cNvGrpSpPr/>
          <p:nvPr/>
        </p:nvGrpSpPr>
        <p:grpSpPr>
          <a:xfrm>
            <a:off x="249634" y="1853236"/>
            <a:ext cx="1180344" cy="1105097"/>
            <a:chOff x="0" y="0"/>
            <a:chExt cx="423009" cy="396042"/>
          </a:xfrm>
        </p:grpSpPr>
        <p:sp>
          <p:nvSpPr>
            <p:cNvPr id="10" name="Freeform 10"/>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11" name="TextBox 11"/>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12" name="TextBox 12"/>
          <p:cNvSpPr txBox="1"/>
          <p:nvPr/>
        </p:nvSpPr>
        <p:spPr>
          <a:xfrm>
            <a:off x="278934" y="1991496"/>
            <a:ext cx="4696913" cy="372268"/>
          </a:xfrm>
          <a:prstGeom prst="rect">
            <a:avLst/>
          </a:prstGeom>
        </p:spPr>
        <p:txBody>
          <a:bodyPr lIns="0" tIns="0" rIns="0" bIns="0" rtlCol="0" anchor="t">
            <a:spAutoFit/>
          </a:bodyPr>
          <a:lstStyle/>
          <a:p>
            <a:pPr algn="l">
              <a:lnSpc>
                <a:spcPts val="3008"/>
              </a:lnSpc>
            </a:pPr>
            <a:r>
              <a:rPr lang="en-US" sz="2075" spc="103">
                <a:solidFill>
                  <a:srgbClr val="000000"/>
                </a:solidFill>
                <a:latin typeface="Schoolbell"/>
                <a:ea typeface="Schoolbell"/>
                <a:cs typeface="Schoolbell"/>
                <a:sym typeface="Schoolbell"/>
              </a:rPr>
              <a:t>Reception</a:t>
            </a:r>
          </a:p>
        </p:txBody>
      </p:sp>
      <p:sp>
        <p:nvSpPr>
          <p:cNvPr id="13" name="Freeform 13"/>
          <p:cNvSpPr/>
          <p:nvPr/>
        </p:nvSpPr>
        <p:spPr>
          <a:xfrm rot="459030">
            <a:off x="393415" y="2803875"/>
            <a:ext cx="725169" cy="645401"/>
          </a:xfrm>
          <a:custGeom>
            <a:avLst/>
            <a:gdLst/>
            <a:ahLst/>
            <a:cxnLst/>
            <a:rect l="l" t="t" r="r" b="b"/>
            <a:pathLst>
              <a:path w="725169" h="645401">
                <a:moveTo>
                  <a:pt x="0" y="0"/>
                </a:moveTo>
                <a:lnTo>
                  <a:pt x="725170" y="0"/>
                </a:lnTo>
                <a:lnTo>
                  <a:pt x="725170" y="645400"/>
                </a:lnTo>
                <a:lnTo>
                  <a:pt x="0" y="645400"/>
                </a:lnTo>
                <a:lnTo>
                  <a:pt x="0" y="0"/>
                </a:lnTo>
                <a:close/>
              </a:path>
            </a:pathLst>
          </a:custGeom>
          <a:blipFill>
            <a:blip r:embed="rId6"/>
            <a:stretch>
              <a:fillRect/>
            </a:stretch>
          </a:blipFill>
        </p:spPr>
        <p:txBody>
          <a:bodyPr/>
          <a:lstStyle/>
          <a:p>
            <a:endParaRPr lang="en-GB"/>
          </a:p>
        </p:txBody>
      </p:sp>
      <p:sp>
        <p:nvSpPr>
          <p:cNvPr id="14" name="Freeform 14"/>
          <p:cNvSpPr/>
          <p:nvPr/>
        </p:nvSpPr>
        <p:spPr>
          <a:xfrm flipH="1">
            <a:off x="2094507" y="2032490"/>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15"/>
          <p:cNvSpPr/>
          <p:nvPr/>
        </p:nvSpPr>
        <p:spPr>
          <a:xfrm>
            <a:off x="3926765" y="2032490"/>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Freeform 16"/>
          <p:cNvSpPr/>
          <p:nvPr/>
        </p:nvSpPr>
        <p:spPr>
          <a:xfrm flipH="1">
            <a:off x="912396" y="4256720"/>
            <a:ext cx="2305423" cy="1846568"/>
          </a:xfrm>
          <a:custGeom>
            <a:avLst/>
            <a:gdLst/>
            <a:ahLst/>
            <a:cxnLst/>
            <a:rect l="l" t="t" r="r" b="b"/>
            <a:pathLst>
              <a:path w="2305423" h="1846568">
                <a:moveTo>
                  <a:pt x="2305423" y="0"/>
                </a:moveTo>
                <a:lnTo>
                  <a:pt x="0" y="0"/>
                </a:lnTo>
                <a:lnTo>
                  <a:pt x="0" y="1846568"/>
                </a:lnTo>
                <a:lnTo>
                  <a:pt x="2305423" y="1846568"/>
                </a:lnTo>
                <a:lnTo>
                  <a:pt x="2305423" y="0"/>
                </a:lnTo>
                <a:close/>
              </a:path>
            </a:pathLst>
          </a:custGeom>
          <a:blipFill>
            <a:blip>
              <a:extLst>
                <a:ext uri="{96DAC541-7B7A-43D3-8B79-37D633B846F1}">
                  <asvg:svgBlip xmlns:asvg="http://schemas.microsoft.com/office/drawing/2016/SVG/main" r:embed="rId7"/>
                </a:ext>
              </a:extLst>
            </a:blip>
            <a:stretch>
              <a:fillRect l="-487" t="-33465"/>
            </a:stretch>
          </a:blipFill>
        </p:spPr>
        <p:txBody>
          <a:bodyPr/>
          <a:lstStyle/>
          <a:p>
            <a:endParaRPr lang="en-GB"/>
          </a:p>
        </p:txBody>
      </p:sp>
      <p:sp>
        <p:nvSpPr>
          <p:cNvPr id="17" name="Freeform 17"/>
          <p:cNvSpPr/>
          <p:nvPr/>
        </p:nvSpPr>
        <p:spPr>
          <a:xfrm flipH="1">
            <a:off x="262248" y="4157703"/>
            <a:ext cx="1832258" cy="1949211"/>
          </a:xfrm>
          <a:custGeom>
            <a:avLst/>
            <a:gdLst/>
            <a:ahLst/>
            <a:cxnLst/>
            <a:rect l="l" t="t" r="r" b="b"/>
            <a:pathLst>
              <a:path w="1832258" h="1949211">
                <a:moveTo>
                  <a:pt x="1832259" y="0"/>
                </a:moveTo>
                <a:lnTo>
                  <a:pt x="0" y="0"/>
                </a:lnTo>
                <a:lnTo>
                  <a:pt x="0" y="1949211"/>
                </a:lnTo>
                <a:lnTo>
                  <a:pt x="1832259" y="1949211"/>
                </a:lnTo>
                <a:lnTo>
                  <a:pt x="1832259"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8" name="Freeform 18"/>
          <p:cNvSpPr/>
          <p:nvPr/>
        </p:nvSpPr>
        <p:spPr>
          <a:xfrm>
            <a:off x="2132704" y="4155003"/>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9" name="Freeform 19"/>
          <p:cNvSpPr/>
          <p:nvPr/>
        </p:nvSpPr>
        <p:spPr>
          <a:xfrm>
            <a:off x="4365780" y="4900921"/>
            <a:ext cx="885991" cy="1109098"/>
          </a:xfrm>
          <a:custGeom>
            <a:avLst/>
            <a:gdLst/>
            <a:ahLst/>
            <a:cxnLst/>
            <a:rect l="l" t="t" r="r" b="b"/>
            <a:pathLst>
              <a:path w="885991" h="1109098">
                <a:moveTo>
                  <a:pt x="0" y="0"/>
                </a:moveTo>
                <a:lnTo>
                  <a:pt x="885992" y="0"/>
                </a:lnTo>
                <a:lnTo>
                  <a:pt x="885992" y="1109098"/>
                </a:lnTo>
                <a:lnTo>
                  <a:pt x="0" y="1109098"/>
                </a:lnTo>
                <a:lnTo>
                  <a:pt x="0" y="0"/>
                </a:lnTo>
                <a:close/>
              </a:path>
            </a:pathLst>
          </a:custGeom>
          <a:blipFill>
            <a:blip r:embed="rId8"/>
            <a:stretch>
              <a:fillRect/>
            </a:stretch>
          </a:blipFill>
        </p:spPr>
        <p:txBody>
          <a:bodyPr/>
          <a:lstStyle/>
          <a:p>
            <a:endParaRPr lang="en-GB"/>
          </a:p>
        </p:txBody>
      </p:sp>
      <p:sp>
        <p:nvSpPr>
          <p:cNvPr id="20" name="Freeform 20"/>
          <p:cNvSpPr/>
          <p:nvPr/>
        </p:nvSpPr>
        <p:spPr>
          <a:xfrm flipH="1">
            <a:off x="3926765" y="4154077"/>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1" name="Freeform 21"/>
          <p:cNvSpPr/>
          <p:nvPr/>
        </p:nvSpPr>
        <p:spPr>
          <a:xfrm rot="347026">
            <a:off x="2460759" y="4832762"/>
            <a:ext cx="890518" cy="1100051"/>
          </a:xfrm>
          <a:custGeom>
            <a:avLst/>
            <a:gdLst/>
            <a:ahLst/>
            <a:cxnLst/>
            <a:rect l="l" t="t" r="r" b="b"/>
            <a:pathLst>
              <a:path w="890518" h="1100051">
                <a:moveTo>
                  <a:pt x="0" y="0"/>
                </a:moveTo>
                <a:lnTo>
                  <a:pt x="890517" y="0"/>
                </a:lnTo>
                <a:lnTo>
                  <a:pt x="890517" y="1100051"/>
                </a:lnTo>
                <a:lnTo>
                  <a:pt x="0" y="1100051"/>
                </a:lnTo>
                <a:lnTo>
                  <a:pt x="0" y="0"/>
                </a:lnTo>
                <a:close/>
              </a:path>
            </a:pathLst>
          </a:custGeom>
          <a:blipFill>
            <a:blip r:embed="rId9"/>
            <a:stretch>
              <a:fillRect/>
            </a:stretch>
          </a:blipFill>
        </p:spPr>
        <p:txBody>
          <a:bodyPr/>
          <a:lstStyle/>
          <a:p>
            <a:endParaRPr lang="en-GB"/>
          </a:p>
        </p:txBody>
      </p:sp>
      <p:sp>
        <p:nvSpPr>
          <p:cNvPr id="22" name="Freeform 22"/>
          <p:cNvSpPr/>
          <p:nvPr/>
        </p:nvSpPr>
        <p:spPr>
          <a:xfrm rot="-423860">
            <a:off x="1335642" y="4519907"/>
            <a:ext cx="1084504" cy="1163130"/>
          </a:xfrm>
          <a:custGeom>
            <a:avLst/>
            <a:gdLst/>
            <a:ahLst/>
            <a:cxnLst/>
            <a:rect l="l" t="t" r="r" b="b"/>
            <a:pathLst>
              <a:path w="1084504" h="1163130">
                <a:moveTo>
                  <a:pt x="0" y="0"/>
                </a:moveTo>
                <a:lnTo>
                  <a:pt x="1084503" y="0"/>
                </a:lnTo>
                <a:lnTo>
                  <a:pt x="1084503" y="1163130"/>
                </a:lnTo>
                <a:lnTo>
                  <a:pt x="0" y="1163130"/>
                </a:lnTo>
                <a:lnTo>
                  <a:pt x="0" y="0"/>
                </a:lnTo>
                <a:close/>
              </a:path>
            </a:pathLst>
          </a:custGeom>
          <a:blipFill>
            <a:blip r:embed="rId10"/>
            <a:stretch>
              <a:fillRect/>
            </a:stretch>
          </a:blipFill>
        </p:spPr>
        <p:txBody>
          <a:bodyPr/>
          <a:lstStyle/>
          <a:p>
            <a:endParaRPr lang="en-GB"/>
          </a:p>
        </p:txBody>
      </p:sp>
      <p:sp>
        <p:nvSpPr>
          <p:cNvPr id="23" name="Freeform 23"/>
          <p:cNvSpPr/>
          <p:nvPr/>
        </p:nvSpPr>
        <p:spPr>
          <a:xfrm>
            <a:off x="554858" y="5262390"/>
            <a:ext cx="875120" cy="742971"/>
          </a:xfrm>
          <a:custGeom>
            <a:avLst/>
            <a:gdLst/>
            <a:ahLst/>
            <a:cxnLst/>
            <a:rect l="l" t="t" r="r" b="b"/>
            <a:pathLst>
              <a:path w="875120" h="742971">
                <a:moveTo>
                  <a:pt x="0" y="0"/>
                </a:moveTo>
                <a:lnTo>
                  <a:pt x="875120" y="0"/>
                </a:lnTo>
                <a:lnTo>
                  <a:pt x="875120" y="742971"/>
                </a:lnTo>
                <a:lnTo>
                  <a:pt x="0" y="742971"/>
                </a:lnTo>
                <a:lnTo>
                  <a:pt x="0" y="0"/>
                </a:lnTo>
                <a:close/>
              </a:path>
            </a:pathLst>
          </a:custGeom>
          <a:blipFill>
            <a:blip r:embed="rId11"/>
            <a:stretch>
              <a:fillRect/>
            </a:stretch>
          </a:blipFill>
        </p:spPr>
        <p:txBody>
          <a:bodyPr/>
          <a:lstStyle/>
          <a:p>
            <a:endParaRPr lang="en-GB"/>
          </a:p>
        </p:txBody>
      </p:sp>
      <p:sp>
        <p:nvSpPr>
          <p:cNvPr id="24" name="TextBox 24"/>
          <p:cNvSpPr txBox="1"/>
          <p:nvPr/>
        </p:nvSpPr>
        <p:spPr>
          <a:xfrm>
            <a:off x="536233" y="6364728"/>
            <a:ext cx="999185"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3 &amp; 4</a:t>
            </a:r>
          </a:p>
        </p:txBody>
      </p:sp>
      <p:sp>
        <p:nvSpPr>
          <p:cNvPr id="25" name="Freeform 25"/>
          <p:cNvSpPr/>
          <p:nvPr/>
        </p:nvSpPr>
        <p:spPr>
          <a:xfrm flipH="1">
            <a:off x="2094507" y="6293494"/>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6" name="Freeform 26"/>
          <p:cNvSpPr/>
          <p:nvPr/>
        </p:nvSpPr>
        <p:spPr>
          <a:xfrm>
            <a:off x="3926765" y="629349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7" name="Freeform 27"/>
          <p:cNvSpPr/>
          <p:nvPr/>
        </p:nvSpPr>
        <p:spPr>
          <a:xfrm>
            <a:off x="302188" y="7098307"/>
            <a:ext cx="780775" cy="992090"/>
          </a:xfrm>
          <a:custGeom>
            <a:avLst/>
            <a:gdLst/>
            <a:ahLst/>
            <a:cxnLst/>
            <a:rect l="l" t="t" r="r" b="b"/>
            <a:pathLst>
              <a:path w="780775" h="992090">
                <a:moveTo>
                  <a:pt x="0" y="0"/>
                </a:moveTo>
                <a:lnTo>
                  <a:pt x="780775" y="0"/>
                </a:lnTo>
                <a:lnTo>
                  <a:pt x="780775" y="992090"/>
                </a:lnTo>
                <a:lnTo>
                  <a:pt x="0" y="992090"/>
                </a:lnTo>
                <a:lnTo>
                  <a:pt x="0" y="0"/>
                </a:lnTo>
                <a:close/>
              </a:path>
            </a:pathLst>
          </a:custGeom>
          <a:blipFill>
            <a:blip r:embed="rId12"/>
            <a:stretch>
              <a:fillRect/>
            </a:stretch>
          </a:blipFill>
        </p:spPr>
        <p:txBody>
          <a:bodyPr/>
          <a:lstStyle/>
          <a:p>
            <a:endParaRPr lang="en-GB"/>
          </a:p>
        </p:txBody>
      </p:sp>
      <p:sp>
        <p:nvSpPr>
          <p:cNvPr id="28" name="Freeform 28"/>
          <p:cNvSpPr/>
          <p:nvPr/>
        </p:nvSpPr>
        <p:spPr>
          <a:xfrm rot="610368">
            <a:off x="1144440" y="6861930"/>
            <a:ext cx="835325" cy="1292028"/>
          </a:xfrm>
          <a:custGeom>
            <a:avLst/>
            <a:gdLst/>
            <a:ahLst/>
            <a:cxnLst/>
            <a:rect l="l" t="t" r="r" b="b"/>
            <a:pathLst>
              <a:path w="835325" h="1292028">
                <a:moveTo>
                  <a:pt x="0" y="0"/>
                </a:moveTo>
                <a:lnTo>
                  <a:pt x="835325" y="0"/>
                </a:lnTo>
                <a:lnTo>
                  <a:pt x="835325" y="1292028"/>
                </a:lnTo>
                <a:lnTo>
                  <a:pt x="0" y="1292028"/>
                </a:lnTo>
                <a:lnTo>
                  <a:pt x="0" y="0"/>
                </a:lnTo>
                <a:close/>
              </a:path>
            </a:pathLst>
          </a:custGeom>
          <a:blipFill>
            <a:blip r:embed="rId13"/>
            <a:stretch>
              <a:fillRect/>
            </a:stretch>
          </a:blipFill>
        </p:spPr>
        <p:txBody>
          <a:bodyPr/>
          <a:lstStyle/>
          <a:p>
            <a:endParaRPr lang="en-GB"/>
          </a:p>
        </p:txBody>
      </p:sp>
      <p:sp>
        <p:nvSpPr>
          <p:cNvPr id="29" name="Freeform 29"/>
          <p:cNvSpPr/>
          <p:nvPr/>
        </p:nvSpPr>
        <p:spPr>
          <a:xfrm>
            <a:off x="1988116" y="6802645"/>
            <a:ext cx="714022" cy="1088449"/>
          </a:xfrm>
          <a:custGeom>
            <a:avLst/>
            <a:gdLst/>
            <a:ahLst/>
            <a:cxnLst/>
            <a:rect l="l" t="t" r="r" b="b"/>
            <a:pathLst>
              <a:path w="714022" h="1088449">
                <a:moveTo>
                  <a:pt x="0" y="0"/>
                </a:moveTo>
                <a:lnTo>
                  <a:pt x="714022" y="0"/>
                </a:lnTo>
                <a:lnTo>
                  <a:pt x="714022" y="1088449"/>
                </a:lnTo>
                <a:lnTo>
                  <a:pt x="0" y="1088449"/>
                </a:lnTo>
                <a:lnTo>
                  <a:pt x="0" y="0"/>
                </a:lnTo>
                <a:close/>
              </a:path>
            </a:pathLst>
          </a:custGeom>
          <a:blipFill>
            <a:blip r:embed="rId14"/>
            <a:stretch>
              <a:fillRect/>
            </a:stretch>
          </a:blipFill>
        </p:spPr>
        <p:txBody>
          <a:bodyPr/>
          <a:lstStyle/>
          <a:p>
            <a:endParaRPr lang="en-GB"/>
          </a:p>
        </p:txBody>
      </p:sp>
      <p:sp>
        <p:nvSpPr>
          <p:cNvPr id="30" name="Freeform 30"/>
          <p:cNvSpPr/>
          <p:nvPr/>
        </p:nvSpPr>
        <p:spPr>
          <a:xfrm>
            <a:off x="2720835" y="6942696"/>
            <a:ext cx="787299" cy="1219758"/>
          </a:xfrm>
          <a:custGeom>
            <a:avLst/>
            <a:gdLst/>
            <a:ahLst/>
            <a:cxnLst/>
            <a:rect l="l" t="t" r="r" b="b"/>
            <a:pathLst>
              <a:path w="787299" h="1219758">
                <a:moveTo>
                  <a:pt x="0" y="0"/>
                </a:moveTo>
                <a:lnTo>
                  <a:pt x="787299" y="0"/>
                </a:lnTo>
                <a:lnTo>
                  <a:pt x="787299" y="1219759"/>
                </a:lnTo>
                <a:lnTo>
                  <a:pt x="0" y="1219759"/>
                </a:lnTo>
                <a:lnTo>
                  <a:pt x="0" y="0"/>
                </a:lnTo>
                <a:close/>
              </a:path>
            </a:pathLst>
          </a:custGeom>
          <a:blipFill>
            <a:blip r:embed="rId15"/>
            <a:stretch>
              <a:fillRect/>
            </a:stretch>
          </a:blipFill>
        </p:spPr>
        <p:txBody>
          <a:bodyPr/>
          <a:lstStyle/>
          <a:p>
            <a:endParaRPr lang="en-GB"/>
          </a:p>
        </p:txBody>
      </p:sp>
      <p:grpSp>
        <p:nvGrpSpPr>
          <p:cNvPr id="31" name="Group 31"/>
          <p:cNvGrpSpPr/>
          <p:nvPr/>
        </p:nvGrpSpPr>
        <p:grpSpPr>
          <a:xfrm>
            <a:off x="249634" y="8433205"/>
            <a:ext cx="1180344" cy="1105097"/>
            <a:chOff x="0" y="0"/>
            <a:chExt cx="423009" cy="396042"/>
          </a:xfrm>
        </p:grpSpPr>
        <p:sp>
          <p:nvSpPr>
            <p:cNvPr id="32" name="Freeform 32"/>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33" name="TextBox 33"/>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34" name="TextBox 34"/>
          <p:cNvSpPr txBox="1"/>
          <p:nvPr/>
        </p:nvSpPr>
        <p:spPr>
          <a:xfrm>
            <a:off x="532203" y="8528646"/>
            <a:ext cx="1007244"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5 &amp; 6</a:t>
            </a:r>
          </a:p>
        </p:txBody>
      </p:sp>
      <p:sp>
        <p:nvSpPr>
          <p:cNvPr id="35" name="Freeform 35"/>
          <p:cNvSpPr/>
          <p:nvPr/>
        </p:nvSpPr>
        <p:spPr>
          <a:xfrm>
            <a:off x="2094507" y="841950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6" name="Freeform 36"/>
          <p:cNvSpPr/>
          <p:nvPr/>
        </p:nvSpPr>
        <p:spPr>
          <a:xfrm>
            <a:off x="3926765" y="841950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7" name="Freeform 37"/>
          <p:cNvSpPr/>
          <p:nvPr/>
        </p:nvSpPr>
        <p:spPr>
          <a:xfrm rot="-426378">
            <a:off x="448801" y="9272964"/>
            <a:ext cx="1087234" cy="971618"/>
          </a:xfrm>
          <a:custGeom>
            <a:avLst/>
            <a:gdLst/>
            <a:ahLst/>
            <a:cxnLst/>
            <a:rect l="l" t="t" r="r" b="b"/>
            <a:pathLst>
              <a:path w="1087234" h="971618">
                <a:moveTo>
                  <a:pt x="0" y="0"/>
                </a:moveTo>
                <a:lnTo>
                  <a:pt x="1087235" y="0"/>
                </a:lnTo>
                <a:lnTo>
                  <a:pt x="1087235" y="971618"/>
                </a:lnTo>
                <a:lnTo>
                  <a:pt x="0" y="971618"/>
                </a:lnTo>
                <a:lnTo>
                  <a:pt x="0" y="0"/>
                </a:lnTo>
                <a:close/>
              </a:path>
            </a:pathLst>
          </a:custGeom>
          <a:blipFill>
            <a:blip r:embed="rId16"/>
            <a:stretch>
              <a:fillRect/>
            </a:stretch>
          </a:blipFill>
        </p:spPr>
        <p:txBody>
          <a:bodyPr/>
          <a:lstStyle/>
          <a:p>
            <a:endParaRPr lang="en-GB"/>
          </a:p>
        </p:txBody>
      </p:sp>
      <p:sp>
        <p:nvSpPr>
          <p:cNvPr id="38" name="Freeform 38"/>
          <p:cNvSpPr/>
          <p:nvPr/>
        </p:nvSpPr>
        <p:spPr>
          <a:xfrm>
            <a:off x="1483359" y="9066569"/>
            <a:ext cx="1069504" cy="1212105"/>
          </a:xfrm>
          <a:custGeom>
            <a:avLst/>
            <a:gdLst/>
            <a:ahLst/>
            <a:cxnLst/>
            <a:rect l="l" t="t" r="r" b="b"/>
            <a:pathLst>
              <a:path w="1069504" h="1212105">
                <a:moveTo>
                  <a:pt x="0" y="0"/>
                </a:moveTo>
                <a:lnTo>
                  <a:pt x="1069505" y="0"/>
                </a:lnTo>
                <a:lnTo>
                  <a:pt x="1069505" y="1212106"/>
                </a:lnTo>
                <a:lnTo>
                  <a:pt x="0" y="1212106"/>
                </a:lnTo>
                <a:lnTo>
                  <a:pt x="0" y="0"/>
                </a:lnTo>
                <a:close/>
              </a:path>
            </a:pathLst>
          </a:custGeom>
          <a:blipFill>
            <a:blip r:embed="rId17"/>
            <a:stretch>
              <a:fillRect/>
            </a:stretch>
          </a:blipFill>
        </p:spPr>
        <p:txBody>
          <a:bodyPr/>
          <a:lstStyle/>
          <a:p>
            <a:endParaRPr lang="en-GB"/>
          </a:p>
        </p:txBody>
      </p:sp>
      <p:sp>
        <p:nvSpPr>
          <p:cNvPr id="39" name="Freeform 39"/>
          <p:cNvSpPr/>
          <p:nvPr/>
        </p:nvSpPr>
        <p:spPr>
          <a:xfrm rot="347026">
            <a:off x="2091564" y="9451039"/>
            <a:ext cx="662885" cy="818859"/>
          </a:xfrm>
          <a:custGeom>
            <a:avLst/>
            <a:gdLst/>
            <a:ahLst/>
            <a:cxnLst/>
            <a:rect l="l" t="t" r="r" b="b"/>
            <a:pathLst>
              <a:path w="662885" h="818859">
                <a:moveTo>
                  <a:pt x="0" y="0"/>
                </a:moveTo>
                <a:lnTo>
                  <a:pt x="662886" y="0"/>
                </a:lnTo>
                <a:lnTo>
                  <a:pt x="662886" y="818859"/>
                </a:lnTo>
                <a:lnTo>
                  <a:pt x="0" y="818859"/>
                </a:lnTo>
                <a:lnTo>
                  <a:pt x="0" y="0"/>
                </a:lnTo>
                <a:close/>
              </a:path>
            </a:pathLst>
          </a:custGeom>
          <a:blipFill>
            <a:blip r:embed="rId9"/>
            <a:stretch>
              <a:fillRect/>
            </a:stretch>
          </a:blipFill>
        </p:spPr>
        <p:txBody>
          <a:bodyPr/>
          <a:lstStyle/>
          <a:p>
            <a:endParaRPr lang="en-GB"/>
          </a:p>
        </p:txBody>
      </p:sp>
      <p:sp>
        <p:nvSpPr>
          <p:cNvPr id="40" name="Freeform 40"/>
          <p:cNvSpPr/>
          <p:nvPr/>
        </p:nvSpPr>
        <p:spPr>
          <a:xfrm rot="582235">
            <a:off x="2468075" y="9226885"/>
            <a:ext cx="761411" cy="997918"/>
          </a:xfrm>
          <a:custGeom>
            <a:avLst/>
            <a:gdLst/>
            <a:ahLst/>
            <a:cxnLst/>
            <a:rect l="l" t="t" r="r" b="b"/>
            <a:pathLst>
              <a:path w="761411" h="997918">
                <a:moveTo>
                  <a:pt x="0" y="0"/>
                </a:moveTo>
                <a:lnTo>
                  <a:pt x="761411" y="0"/>
                </a:lnTo>
                <a:lnTo>
                  <a:pt x="761411" y="997917"/>
                </a:lnTo>
                <a:lnTo>
                  <a:pt x="0" y="997917"/>
                </a:lnTo>
                <a:lnTo>
                  <a:pt x="0" y="0"/>
                </a:lnTo>
                <a:close/>
              </a:path>
            </a:pathLst>
          </a:custGeom>
          <a:blipFill>
            <a:blip r:embed="rId18"/>
            <a:stretch>
              <a:fillRect/>
            </a:stretch>
          </a:blipFill>
        </p:spPr>
        <p:txBody>
          <a:bodyPr/>
          <a:lstStyle/>
          <a:p>
            <a:endParaRPr lang="en-GB"/>
          </a:p>
        </p:txBody>
      </p:sp>
      <p:sp>
        <p:nvSpPr>
          <p:cNvPr id="41" name="Freeform 41"/>
          <p:cNvSpPr/>
          <p:nvPr/>
        </p:nvSpPr>
        <p:spPr>
          <a:xfrm>
            <a:off x="1204736" y="2420914"/>
            <a:ext cx="843353" cy="718055"/>
          </a:xfrm>
          <a:custGeom>
            <a:avLst/>
            <a:gdLst/>
            <a:ahLst/>
            <a:cxnLst/>
            <a:rect l="l" t="t" r="r" b="b"/>
            <a:pathLst>
              <a:path w="843353" h="718055">
                <a:moveTo>
                  <a:pt x="0" y="0"/>
                </a:moveTo>
                <a:lnTo>
                  <a:pt x="843353" y="0"/>
                </a:lnTo>
                <a:lnTo>
                  <a:pt x="843353" y="718054"/>
                </a:lnTo>
                <a:lnTo>
                  <a:pt x="0" y="718054"/>
                </a:lnTo>
                <a:lnTo>
                  <a:pt x="0" y="0"/>
                </a:lnTo>
                <a:close/>
              </a:path>
            </a:pathLst>
          </a:custGeom>
          <a:blipFill>
            <a:blip r:embed="rId19"/>
            <a:stretch>
              <a:fillRect/>
            </a:stretch>
          </a:blipFill>
        </p:spPr>
        <p:txBody>
          <a:bodyPr/>
          <a:lstStyle/>
          <a:p>
            <a:endParaRPr lang="en-GB"/>
          </a:p>
        </p:txBody>
      </p:sp>
      <p:sp>
        <p:nvSpPr>
          <p:cNvPr id="42" name="Freeform 42"/>
          <p:cNvSpPr/>
          <p:nvPr/>
        </p:nvSpPr>
        <p:spPr>
          <a:xfrm>
            <a:off x="1028841" y="3195219"/>
            <a:ext cx="745217" cy="753331"/>
          </a:xfrm>
          <a:custGeom>
            <a:avLst/>
            <a:gdLst/>
            <a:ahLst/>
            <a:cxnLst/>
            <a:rect l="l" t="t" r="r" b="b"/>
            <a:pathLst>
              <a:path w="745217" h="753331">
                <a:moveTo>
                  <a:pt x="0" y="0"/>
                </a:moveTo>
                <a:lnTo>
                  <a:pt x="745217" y="0"/>
                </a:lnTo>
                <a:lnTo>
                  <a:pt x="745217" y="753331"/>
                </a:lnTo>
                <a:lnTo>
                  <a:pt x="0" y="753331"/>
                </a:lnTo>
                <a:lnTo>
                  <a:pt x="0" y="0"/>
                </a:lnTo>
                <a:close/>
              </a:path>
            </a:pathLst>
          </a:custGeom>
          <a:blipFill>
            <a:blip r:embed="rId20"/>
            <a:stretch>
              <a:fillRect/>
            </a:stretch>
          </a:blipFill>
        </p:spPr>
        <p:txBody>
          <a:bodyPr/>
          <a:lstStyle/>
          <a:p>
            <a:endParaRPr lang="en-GB"/>
          </a:p>
        </p:txBody>
      </p:sp>
      <p:sp>
        <p:nvSpPr>
          <p:cNvPr id="43" name="Freeform 43"/>
          <p:cNvSpPr/>
          <p:nvPr/>
        </p:nvSpPr>
        <p:spPr>
          <a:xfrm rot="-604450">
            <a:off x="2414271" y="3177818"/>
            <a:ext cx="713804" cy="713804"/>
          </a:xfrm>
          <a:custGeom>
            <a:avLst/>
            <a:gdLst/>
            <a:ahLst/>
            <a:cxnLst/>
            <a:rect l="l" t="t" r="r" b="b"/>
            <a:pathLst>
              <a:path w="713804" h="713804">
                <a:moveTo>
                  <a:pt x="0" y="0"/>
                </a:moveTo>
                <a:lnTo>
                  <a:pt x="713804" y="0"/>
                </a:lnTo>
                <a:lnTo>
                  <a:pt x="713804" y="713804"/>
                </a:lnTo>
                <a:lnTo>
                  <a:pt x="0" y="713804"/>
                </a:lnTo>
                <a:lnTo>
                  <a:pt x="0" y="0"/>
                </a:lnTo>
                <a:close/>
              </a:path>
            </a:pathLst>
          </a:custGeom>
          <a:blipFill>
            <a:blip r:embed="rId21"/>
            <a:stretch>
              <a:fillRect/>
            </a:stretch>
          </a:blipFill>
        </p:spPr>
        <p:txBody>
          <a:bodyPr/>
          <a:lstStyle/>
          <a:p>
            <a:endParaRPr lang="en-GB"/>
          </a:p>
        </p:txBody>
      </p:sp>
      <p:sp>
        <p:nvSpPr>
          <p:cNvPr id="44" name="Freeform 44"/>
          <p:cNvSpPr/>
          <p:nvPr/>
        </p:nvSpPr>
        <p:spPr>
          <a:xfrm>
            <a:off x="427943" y="3349429"/>
            <a:ext cx="442743" cy="587661"/>
          </a:xfrm>
          <a:custGeom>
            <a:avLst/>
            <a:gdLst/>
            <a:ahLst/>
            <a:cxnLst/>
            <a:rect l="l" t="t" r="r" b="b"/>
            <a:pathLst>
              <a:path w="442743" h="587661">
                <a:moveTo>
                  <a:pt x="0" y="0"/>
                </a:moveTo>
                <a:lnTo>
                  <a:pt x="442743" y="0"/>
                </a:lnTo>
                <a:lnTo>
                  <a:pt x="442743" y="587661"/>
                </a:lnTo>
                <a:lnTo>
                  <a:pt x="0" y="587661"/>
                </a:lnTo>
                <a:lnTo>
                  <a:pt x="0" y="0"/>
                </a:lnTo>
                <a:close/>
              </a:path>
            </a:pathLst>
          </a:custGeom>
          <a:blipFill>
            <a:blip r:embed="rId22"/>
            <a:stretch>
              <a:fillRect/>
            </a:stretch>
          </a:blipFill>
        </p:spPr>
        <p:txBody>
          <a:bodyPr/>
          <a:lstStyle/>
          <a:p>
            <a:endParaRPr lang="en-GB"/>
          </a:p>
        </p:txBody>
      </p:sp>
      <p:sp>
        <p:nvSpPr>
          <p:cNvPr id="45" name="Freeform 45"/>
          <p:cNvSpPr/>
          <p:nvPr/>
        </p:nvSpPr>
        <p:spPr>
          <a:xfrm>
            <a:off x="2087296" y="2226573"/>
            <a:ext cx="540095" cy="673540"/>
          </a:xfrm>
          <a:custGeom>
            <a:avLst/>
            <a:gdLst/>
            <a:ahLst/>
            <a:cxnLst/>
            <a:rect l="l" t="t" r="r" b="b"/>
            <a:pathLst>
              <a:path w="540095" h="673540">
                <a:moveTo>
                  <a:pt x="0" y="0"/>
                </a:moveTo>
                <a:lnTo>
                  <a:pt x="540095" y="0"/>
                </a:lnTo>
                <a:lnTo>
                  <a:pt x="540095" y="673540"/>
                </a:lnTo>
                <a:lnTo>
                  <a:pt x="0" y="673540"/>
                </a:lnTo>
                <a:lnTo>
                  <a:pt x="0" y="0"/>
                </a:lnTo>
                <a:close/>
              </a:path>
            </a:pathLst>
          </a:custGeom>
          <a:blipFill>
            <a:blip r:embed="rId23"/>
            <a:stretch>
              <a:fillRect/>
            </a:stretch>
          </a:blipFill>
        </p:spPr>
        <p:txBody>
          <a:bodyPr/>
          <a:lstStyle/>
          <a:p>
            <a:endParaRPr lang="en-GB"/>
          </a:p>
        </p:txBody>
      </p:sp>
      <p:sp>
        <p:nvSpPr>
          <p:cNvPr id="46" name="Freeform 46"/>
          <p:cNvSpPr/>
          <p:nvPr/>
        </p:nvSpPr>
        <p:spPr>
          <a:xfrm rot="524570">
            <a:off x="1860495" y="2942120"/>
            <a:ext cx="605495" cy="690416"/>
          </a:xfrm>
          <a:custGeom>
            <a:avLst/>
            <a:gdLst/>
            <a:ahLst/>
            <a:cxnLst/>
            <a:rect l="l" t="t" r="r" b="b"/>
            <a:pathLst>
              <a:path w="605495" h="690416">
                <a:moveTo>
                  <a:pt x="0" y="0"/>
                </a:moveTo>
                <a:lnTo>
                  <a:pt x="605495" y="0"/>
                </a:lnTo>
                <a:lnTo>
                  <a:pt x="605495" y="690416"/>
                </a:lnTo>
                <a:lnTo>
                  <a:pt x="0" y="690416"/>
                </a:lnTo>
                <a:lnTo>
                  <a:pt x="0" y="0"/>
                </a:lnTo>
                <a:close/>
              </a:path>
            </a:pathLst>
          </a:custGeom>
          <a:blipFill>
            <a:blip r:embed="rId24"/>
            <a:stretch>
              <a:fillRect/>
            </a:stretch>
          </a:blipFill>
        </p:spPr>
        <p:txBody>
          <a:bodyPr/>
          <a:lstStyle/>
          <a:p>
            <a:endParaRPr lang="en-GB"/>
          </a:p>
        </p:txBody>
      </p:sp>
      <p:sp>
        <p:nvSpPr>
          <p:cNvPr id="47" name="Freeform 47"/>
          <p:cNvSpPr/>
          <p:nvPr/>
        </p:nvSpPr>
        <p:spPr>
          <a:xfrm rot="375558">
            <a:off x="2602008" y="2499722"/>
            <a:ext cx="608019" cy="756716"/>
          </a:xfrm>
          <a:custGeom>
            <a:avLst/>
            <a:gdLst/>
            <a:ahLst/>
            <a:cxnLst/>
            <a:rect l="l" t="t" r="r" b="b"/>
            <a:pathLst>
              <a:path w="608019" h="756716">
                <a:moveTo>
                  <a:pt x="0" y="0"/>
                </a:moveTo>
                <a:lnTo>
                  <a:pt x="608019" y="0"/>
                </a:lnTo>
                <a:lnTo>
                  <a:pt x="608019" y="756716"/>
                </a:lnTo>
                <a:lnTo>
                  <a:pt x="0" y="756716"/>
                </a:lnTo>
                <a:lnTo>
                  <a:pt x="0" y="0"/>
                </a:lnTo>
                <a:close/>
              </a:path>
            </a:pathLst>
          </a:custGeom>
          <a:blipFill>
            <a:blip r:embed="rId25"/>
            <a:stretch>
              <a:fillRect l="-529" r="-529"/>
            </a:stretch>
          </a:blipFill>
        </p:spPr>
        <p:txBody>
          <a:bodyPr/>
          <a:lstStyle/>
          <a:p>
            <a:endParaRPr lang="en-GB"/>
          </a:p>
        </p:txBody>
      </p:sp>
      <p:grpSp>
        <p:nvGrpSpPr>
          <p:cNvPr id="48" name="Group 48"/>
          <p:cNvGrpSpPr/>
          <p:nvPr/>
        </p:nvGrpSpPr>
        <p:grpSpPr>
          <a:xfrm>
            <a:off x="5806648" y="2182231"/>
            <a:ext cx="1568020" cy="1806723"/>
            <a:chOff x="0" y="0"/>
            <a:chExt cx="561943" cy="647489"/>
          </a:xfrm>
        </p:grpSpPr>
        <p:sp>
          <p:nvSpPr>
            <p:cNvPr id="49" name="Freeform 49"/>
            <p:cNvSpPr/>
            <p:nvPr/>
          </p:nvSpPr>
          <p:spPr>
            <a:xfrm>
              <a:off x="0" y="0"/>
              <a:ext cx="561943" cy="647489"/>
            </a:xfrm>
            <a:custGeom>
              <a:avLst/>
              <a:gdLst/>
              <a:ahLst/>
              <a:cxnLst/>
              <a:rect l="l" t="t" r="r" b="b"/>
              <a:pathLst>
                <a:path w="561943" h="647489">
                  <a:moveTo>
                    <a:pt x="182683" y="0"/>
                  </a:moveTo>
                  <a:lnTo>
                    <a:pt x="379260" y="0"/>
                  </a:lnTo>
                  <a:cubicBezTo>
                    <a:pt x="427710" y="0"/>
                    <a:pt x="474177" y="19247"/>
                    <a:pt x="508436" y="53507"/>
                  </a:cubicBezTo>
                  <a:cubicBezTo>
                    <a:pt x="542696" y="87766"/>
                    <a:pt x="561943" y="134233"/>
                    <a:pt x="561943" y="182683"/>
                  </a:cubicBezTo>
                  <a:lnTo>
                    <a:pt x="561943" y="464805"/>
                  </a:lnTo>
                  <a:cubicBezTo>
                    <a:pt x="561943" y="513256"/>
                    <a:pt x="542696" y="559722"/>
                    <a:pt x="508436" y="593982"/>
                  </a:cubicBezTo>
                  <a:cubicBezTo>
                    <a:pt x="474177" y="628242"/>
                    <a:pt x="427710" y="647489"/>
                    <a:pt x="379260" y="647489"/>
                  </a:cubicBezTo>
                  <a:lnTo>
                    <a:pt x="182683" y="647489"/>
                  </a:lnTo>
                  <a:cubicBezTo>
                    <a:pt x="134233" y="647489"/>
                    <a:pt x="87766" y="628242"/>
                    <a:pt x="53507" y="593982"/>
                  </a:cubicBezTo>
                  <a:cubicBezTo>
                    <a:pt x="19247" y="559722"/>
                    <a:pt x="0" y="513256"/>
                    <a:pt x="0" y="464805"/>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50" name="TextBox 50"/>
            <p:cNvSpPr txBox="1"/>
            <p:nvPr/>
          </p:nvSpPr>
          <p:spPr>
            <a:xfrm>
              <a:off x="0" y="-28575"/>
              <a:ext cx="561943" cy="676064"/>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talk about their likes and dislikes and how they are different from or similar to other children</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set a simple goal and work towards it.</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wait for what they want.</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give focussed attention to the teacher and other adults in school.</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follow instructions containing several ideas or actions.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talk about rules and why we have them in the classroom.</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follow simple rules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identify appropriate and inappropriate behaviour in school.</a:t>
              </a:r>
            </a:p>
          </p:txBody>
        </p:sp>
      </p:grpSp>
      <p:grpSp>
        <p:nvGrpSpPr>
          <p:cNvPr id="51" name="Group 51"/>
          <p:cNvGrpSpPr/>
          <p:nvPr/>
        </p:nvGrpSpPr>
        <p:grpSpPr>
          <a:xfrm>
            <a:off x="756000" y="15131"/>
            <a:ext cx="6048000" cy="1780740"/>
            <a:chOff x="0" y="-123825"/>
            <a:chExt cx="8064000" cy="2374320"/>
          </a:xfrm>
        </p:grpSpPr>
        <p:sp>
          <p:nvSpPr>
            <p:cNvPr id="52" name="TextBox 52"/>
            <p:cNvSpPr txBox="1"/>
            <p:nvPr/>
          </p:nvSpPr>
          <p:spPr>
            <a:xfrm>
              <a:off x="0" y="-123825"/>
              <a:ext cx="8064000" cy="1363257"/>
            </a:xfrm>
            <a:prstGeom prst="rect">
              <a:avLst/>
            </a:prstGeom>
          </p:spPr>
          <p:txBody>
            <a:bodyPr lIns="0" tIns="0" rIns="0" bIns="0" rtlCol="0" anchor="t">
              <a:spAutoFit/>
            </a:bodyPr>
            <a:lstStyle/>
            <a:p>
              <a:pPr algn="ctr">
                <a:lnSpc>
                  <a:spcPts val="8616"/>
                </a:lnSpc>
                <a:spcBef>
                  <a:spcPct val="0"/>
                </a:spcBef>
              </a:pPr>
              <a:r>
                <a:rPr lang="en-US" sz="6154">
                  <a:solidFill>
                    <a:srgbClr val="F4CA44"/>
                  </a:solidFill>
                  <a:latin typeface="Lazydog"/>
                  <a:ea typeface="Lazydog"/>
                  <a:cs typeface="Lazydog"/>
                  <a:sym typeface="Lazydog"/>
                </a:rPr>
                <a:t>PSHE overview</a:t>
              </a:r>
            </a:p>
          </p:txBody>
        </p:sp>
        <p:sp>
          <p:nvSpPr>
            <p:cNvPr id="53" name="TextBox 53"/>
            <p:cNvSpPr txBox="1"/>
            <p:nvPr/>
          </p:nvSpPr>
          <p:spPr>
            <a:xfrm>
              <a:off x="0" y="1135233"/>
              <a:ext cx="8064000" cy="1115262"/>
            </a:xfrm>
            <a:prstGeom prst="rect">
              <a:avLst/>
            </a:prstGeom>
          </p:spPr>
          <p:txBody>
            <a:bodyPr lIns="0" tIns="0" rIns="0" bIns="0" rtlCol="0" anchor="t">
              <a:spAutoFit/>
            </a:bodyPr>
            <a:lstStyle/>
            <a:p>
              <a:pPr algn="ctr">
                <a:lnSpc>
                  <a:spcPts val="7356"/>
                </a:lnSpc>
                <a:spcBef>
                  <a:spcPct val="0"/>
                </a:spcBef>
              </a:pPr>
              <a:r>
                <a:rPr lang="en-US" sz="4800" dirty="0">
                  <a:solidFill>
                    <a:srgbClr val="59B379"/>
                  </a:solidFill>
                  <a:latin typeface="Lazydog"/>
                  <a:ea typeface="Lazydog"/>
                  <a:cs typeface="Lazydog"/>
                  <a:sym typeface="Lazydog"/>
                </a:rPr>
                <a:t>Autumn term 2026</a:t>
              </a:r>
            </a:p>
          </p:txBody>
        </p:sp>
      </p:grpSp>
      <p:sp>
        <p:nvSpPr>
          <p:cNvPr id="54" name="TextBox 54"/>
          <p:cNvSpPr txBox="1"/>
          <p:nvPr/>
        </p:nvSpPr>
        <p:spPr>
          <a:xfrm>
            <a:off x="3423817" y="2638323"/>
            <a:ext cx="1883927" cy="1298767"/>
          </a:xfrm>
          <a:prstGeom prst="rect">
            <a:avLst/>
          </a:prstGeom>
        </p:spPr>
        <p:txBody>
          <a:bodyPr lIns="0" tIns="0" rIns="0" bIns="0" rtlCol="0" anchor="t">
            <a:spAutoFit/>
          </a:bodyPr>
          <a:lstStyle/>
          <a:p>
            <a:pPr algn="ctr">
              <a:lnSpc>
                <a:spcPts val="1160"/>
              </a:lnSpc>
              <a:spcBef>
                <a:spcPct val="0"/>
              </a:spcBef>
            </a:pPr>
            <a:r>
              <a:rPr lang="en-US" sz="800" spc="40">
                <a:solidFill>
                  <a:srgbClr val="000000"/>
                </a:solidFill>
                <a:latin typeface="Schoolbell"/>
                <a:ea typeface="Schoolbell"/>
                <a:cs typeface="Schoolbell"/>
                <a:sym typeface="Schoolbell"/>
              </a:rPr>
              <a:t>The children will explore how they are all uniquely special, which will</a:t>
            </a:r>
          </a:p>
          <a:p>
            <a:pPr algn="ctr">
              <a:lnSpc>
                <a:spcPts val="1160"/>
              </a:lnSpc>
              <a:spcBef>
                <a:spcPct val="0"/>
              </a:spcBef>
            </a:pPr>
            <a:r>
              <a:rPr lang="en-US" sz="800" spc="40">
                <a:solidFill>
                  <a:srgbClr val="000000"/>
                </a:solidFill>
                <a:latin typeface="Schoolbell"/>
                <a:ea typeface="Schoolbell"/>
                <a:cs typeface="Schoolbell"/>
                <a:sym typeface="Schoolbell"/>
              </a:rPr>
              <a:t>include discussing their likes and dislikes and the things they are able</a:t>
            </a:r>
          </a:p>
          <a:p>
            <a:pPr algn="ctr">
              <a:lnSpc>
                <a:spcPts val="1160"/>
              </a:lnSpc>
              <a:spcBef>
                <a:spcPct val="0"/>
              </a:spcBef>
            </a:pPr>
            <a:r>
              <a:rPr lang="en-US" sz="800" spc="40">
                <a:solidFill>
                  <a:srgbClr val="000000"/>
                </a:solidFill>
                <a:latin typeface="Schoolbell"/>
                <a:ea typeface="Schoolbell"/>
                <a:cs typeface="Schoolbell"/>
                <a:sym typeface="Schoolbell"/>
              </a:rPr>
              <a:t>and are learning to do, and what they would like to learn next. They will</a:t>
            </a:r>
          </a:p>
          <a:p>
            <a:pPr algn="ctr">
              <a:lnSpc>
                <a:spcPts val="1160"/>
              </a:lnSpc>
              <a:spcBef>
                <a:spcPct val="0"/>
              </a:spcBef>
            </a:pPr>
            <a:r>
              <a:rPr lang="en-US" sz="800" spc="40">
                <a:solidFill>
                  <a:srgbClr val="000000"/>
                </a:solidFill>
                <a:latin typeface="Schoolbell"/>
                <a:ea typeface="Schoolbell"/>
                <a:cs typeface="Schoolbell"/>
                <a:sym typeface="Schoolbell"/>
              </a:rPr>
              <a:t>examine, and learn to value and respect, similarities and differences</a:t>
            </a:r>
          </a:p>
          <a:p>
            <a:pPr algn="ctr">
              <a:lnSpc>
                <a:spcPts val="1160"/>
              </a:lnSpc>
              <a:spcBef>
                <a:spcPct val="0"/>
              </a:spcBef>
            </a:pPr>
            <a:r>
              <a:rPr lang="en-US" sz="800" spc="40">
                <a:solidFill>
                  <a:srgbClr val="000000"/>
                </a:solidFill>
                <a:latin typeface="Schoolbell"/>
                <a:ea typeface="Schoolbell"/>
                <a:cs typeface="Schoolbell"/>
                <a:sym typeface="Schoolbell"/>
              </a:rPr>
              <a:t>between themselves and their peers. </a:t>
            </a:r>
          </a:p>
        </p:txBody>
      </p:sp>
      <p:sp>
        <p:nvSpPr>
          <p:cNvPr id="55" name="TextBox 55"/>
          <p:cNvSpPr txBox="1"/>
          <p:nvPr/>
        </p:nvSpPr>
        <p:spPr>
          <a:xfrm>
            <a:off x="3100416" y="2240256"/>
            <a:ext cx="2563009"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Making relationships</a:t>
            </a:r>
          </a:p>
        </p:txBody>
      </p:sp>
      <p:sp>
        <p:nvSpPr>
          <p:cNvPr id="56" name="TextBox 56"/>
          <p:cNvSpPr txBox="1"/>
          <p:nvPr/>
        </p:nvSpPr>
        <p:spPr>
          <a:xfrm>
            <a:off x="3479728" y="4582819"/>
            <a:ext cx="1947470" cy="1340092"/>
          </a:xfrm>
          <a:prstGeom prst="rect">
            <a:avLst/>
          </a:prstGeom>
        </p:spPr>
        <p:txBody>
          <a:bodyPr lIns="0" tIns="0" rIns="0" bIns="0" rtlCol="0" anchor="t">
            <a:spAutoFit/>
          </a:bodyPr>
          <a:lstStyle/>
          <a:p>
            <a:pPr algn="ctr">
              <a:lnSpc>
                <a:spcPts val="1206"/>
              </a:lnSpc>
              <a:spcBef>
                <a:spcPct val="0"/>
              </a:spcBef>
            </a:pPr>
            <a:r>
              <a:rPr lang="en-US" sz="832" spc="41">
                <a:solidFill>
                  <a:srgbClr val="000000"/>
                </a:solidFill>
                <a:latin typeface="Schoolbell"/>
                <a:ea typeface="Schoolbell"/>
                <a:cs typeface="Schoolbell"/>
                <a:sym typeface="Schoolbell"/>
              </a:rPr>
              <a:t>The children will explore the importance of respecting others by exploring others that are different to ourselves and using the conventions of courtesy and manners. </a:t>
            </a:r>
          </a:p>
          <a:p>
            <a:pPr algn="ctr">
              <a:lnSpc>
                <a:spcPts val="1206"/>
              </a:lnSpc>
              <a:spcBef>
                <a:spcPct val="0"/>
              </a:spcBef>
            </a:pPr>
            <a:r>
              <a:rPr lang="en-US" sz="832" spc="41" dirty="0">
                <a:solidFill>
                  <a:srgbClr val="000000"/>
                </a:solidFill>
                <a:latin typeface="Schoolbell"/>
                <a:ea typeface="Schoolbell"/>
                <a:cs typeface="Schoolbell"/>
                <a:sym typeface="Schoolbell"/>
              </a:rPr>
              <a:t>They will investigate the characteristics of friendships and the importance in making us feel happy and secure. The children will be equipped with </a:t>
            </a:r>
            <a:r>
              <a:rPr lang="en-US" sz="832" spc="41" dirty="0" err="1">
                <a:solidFill>
                  <a:srgbClr val="000000"/>
                </a:solidFill>
                <a:latin typeface="Schoolbell"/>
                <a:ea typeface="Schoolbell"/>
                <a:cs typeface="Schoolbell"/>
                <a:sym typeface="Schoolbell"/>
              </a:rPr>
              <a:t>adice</a:t>
            </a:r>
            <a:r>
              <a:rPr lang="en-US" sz="832" spc="41" dirty="0">
                <a:solidFill>
                  <a:srgbClr val="000000"/>
                </a:solidFill>
                <a:latin typeface="Schoolbell"/>
                <a:ea typeface="Schoolbell"/>
                <a:cs typeface="Schoolbell"/>
                <a:sym typeface="Schoolbell"/>
              </a:rPr>
              <a:t> to keep themselves safe. </a:t>
            </a:r>
          </a:p>
        </p:txBody>
      </p:sp>
      <p:sp>
        <p:nvSpPr>
          <p:cNvPr id="57" name="TextBox 57"/>
          <p:cNvSpPr txBox="1"/>
          <p:nvPr/>
        </p:nvSpPr>
        <p:spPr>
          <a:xfrm>
            <a:off x="2437686" y="4276976"/>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Myself and my relationships</a:t>
            </a:r>
          </a:p>
        </p:txBody>
      </p:sp>
      <p:sp>
        <p:nvSpPr>
          <p:cNvPr id="58" name="TextBox 58"/>
          <p:cNvSpPr txBox="1"/>
          <p:nvPr/>
        </p:nvSpPr>
        <p:spPr>
          <a:xfrm>
            <a:off x="2357344" y="6399489"/>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Myself and my relationships</a:t>
            </a:r>
          </a:p>
        </p:txBody>
      </p:sp>
      <p:sp>
        <p:nvSpPr>
          <p:cNvPr id="59" name="TextBox 59"/>
          <p:cNvSpPr txBox="1"/>
          <p:nvPr/>
        </p:nvSpPr>
        <p:spPr>
          <a:xfrm>
            <a:off x="3811553" y="6779269"/>
            <a:ext cx="1947470" cy="1340092"/>
          </a:xfrm>
          <a:prstGeom prst="rect">
            <a:avLst/>
          </a:prstGeom>
        </p:spPr>
        <p:txBody>
          <a:bodyPr lIns="0" tIns="0" rIns="0" bIns="0" rtlCol="0" anchor="t">
            <a:spAutoFit/>
          </a:bodyPr>
          <a:lstStyle/>
          <a:p>
            <a:pPr algn="ctr">
              <a:lnSpc>
                <a:spcPts val="1206"/>
              </a:lnSpc>
            </a:pPr>
            <a:r>
              <a:rPr lang="en-US" sz="832" spc="41">
                <a:solidFill>
                  <a:srgbClr val="000000"/>
                </a:solidFill>
                <a:latin typeface="Schoolbell"/>
                <a:ea typeface="Schoolbell"/>
                <a:cs typeface="Schoolbell"/>
                <a:sym typeface="Schoolbell"/>
              </a:rPr>
              <a:t>Children will have the opportunity to contribute to creating a</a:t>
            </a:r>
          </a:p>
          <a:p>
            <a:pPr algn="ctr">
              <a:lnSpc>
                <a:spcPts val="1206"/>
              </a:lnSpc>
            </a:pPr>
            <a:r>
              <a:rPr lang="en-US" sz="832" spc="41">
                <a:solidFill>
                  <a:srgbClr val="000000"/>
                </a:solidFill>
                <a:latin typeface="Schoolbell"/>
                <a:ea typeface="Schoolbell"/>
                <a:cs typeface="Schoolbell"/>
                <a:sym typeface="Schoolbell"/>
              </a:rPr>
              <a:t>safe and happy classroom through developing ground rules. They will also</a:t>
            </a:r>
          </a:p>
          <a:p>
            <a:pPr algn="ctr">
              <a:lnSpc>
                <a:spcPts val="1206"/>
              </a:lnSpc>
            </a:pPr>
            <a:r>
              <a:rPr lang="en-US" sz="832" spc="41">
                <a:solidFill>
                  <a:srgbClr val="000000"/>
                </a:solidFill>
                <a:latin typeface="Schoolbell"/>
                <a:ea typeface="Schoolbell"/>
                <a:cs typeface="Schoolbell"/>
                <a:sym typeface="Schoolbell"/>
              </a:rPr>
              <a:t>experience activities designed to build positive relationships in the class.</a:t>
            </a:r>
          </a:p>
          <a:p>
            <a:pPr algn="ctr">
              <a:lnSpc>
                <a:spcPts val="1206"/>
              </a:lnSpc>
              <a:spcBef>
                <a:spcPct val="0"/>
              </a:spcBef>
            </a:pPr>
            <a:r>
              <a:rPr lang="en-US" sz="832" spc="41">
                <a:solidFill>
                  <a:srgbClr val="000000"/>
                </a:solidFill>
                <a:latin typeface="Schoolbell"/>
                <a:ea typeface="Schoolbell"/>
                <a:cs typeface="Schoolbell"/>
                <a:sym typeface="Schoolbell"/>
              </a:rPr>
              <a:t>They will explore what it feels like to be in new situations, how to identify their own support networks.</a:t>
            </a:r>
          </a:p>
        </p:txBody>
      </p:sp>
      <p:sp>
        <p:nvSpPr>
          <p:cNvPr id="60" name="TextBox 60"/>
          <p:cNvSpPr txBox="1"/>
          <p:nvPr/>
        </p:nvSpPr>
        <p:spPr>
          <a:xfrm>
            <a:off x="2252724" y="8585605"/>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Myself and my relationships</a:t>
            </a:r>
          </a:p>
        </p:txBody>
      </p:sp>
      <p:sp>
        <p:nvSpPr>
          <p:cNvPr id="61" name="TextBox 61"/>
          <p:cNvSpPr txBox="1"/>
          <p:nvPr/>
        </p:nvSpPr>
        <p:spPr>
          <a:xfrm>
            <a:off x="3399455" y="8971319"/>
            <a:ext cx="2341120" cy="1605936"/>
          </a:xfrm>
          <a:prstGeom prst="rect">
            <a:avLst/>
          </a:prstGeom>
        </p:spPr>
        <p:txBody>
          <a:bodyPr lIns="0" tIns="0" rIns="0" bIns="0" rtlCol="0" anchor="t">
            <a:spAutoFit/>
          </a:bodyPr>
          <a:lstStyle/>
          <a:p>
            <a:pPr algn="ctr">
              <a:lnSpc>
                <a:spcPts val="1061"/>
              </a:lnSpc>
            </a:pPr>
            <a:r>
              <a:rPr lang="en-US" sz="732" spc="36">
                <a:solidFill>
                  <a:srgbClr val="000000"/>
                </a:solidFill>
                <a:latin typeface="Schoolbell"/>
                <a:ea typeface="Schoolbell"/>
                <a:cs typeface="Schoolbell"/>
                <a:sym typeface="Schoolbell"/>
              </a:rPr>
              <a:t>Children will develop confidence, resilience and a sense of belonging within their class, school and wider community. Through discussion, collaborative activities and literature, children explore what helps people feel welcomed, valued and included, while learning how their own actions can positively affect others. Children will also explore themes of migration, belonging, identity and inclusion. These stories encourage children to consider a range of life experiences and develop understanding, compassion and respect for others.</a:t>
            </a:r>
          </a:p>
          <a:p>
            <a:pPr algn="ctr">
              <a:lnSpc>
                <a:spcPts val="1206"/>
              </a:lnSpc>
              <a:spcBef>
                <a:spcPct val="0"/>
              </a:spcBef>
            </a:pPr>
            <a:endParaRPr lang="en-US" sz="732" spc="36">
              <a:solidFill>
                <a:srgbClr val="000000"/>
              </a:solidFill>
              <a:latin typeface="Schoolbell"/>
              <a:ea typeface="Schoolbell"/>
              <a:cs typeface="Schoolbell"/>
              <a:sym typeface="Schoolbell"/>
            </a:endParaRPr>
          </a:p>
          <a:p>
            <a:pPr algn="ctr">
              <a:lnSpc>
                <a:spcPts val="1206"/>
              </a:lnSpc>
              <a:spcBef>
                <a:spcPct val="0"/>
              </a:spcBef>
            </a:pPr>
            <a:endParaRPr lang="en-US" sz="732" spc="36">
              <a:solidFill>
                <a:srgbClr val="000000"/>
              </a:solidFill>
              <a:latin typeface="Schoolbell"/>
              <a:ea typeface="Schoolbell"/>
              <a:cs typeface="Schoolbell"/>
              <a:sym typeface="Schoolbell"/>
            </a:endParaRPr>
          </a:p>
        </p:txBody>
      </p:sp>
      <p:grpSp>
        <p:nvGrpSpPr>
          <p:cNvPr id="62" name="Group 62"/>
          <p:cNvGrpSpPr/>
          <p:nvPr/>
        </p:nvGrpSpPr>
        <p:grpSpPr>
          <a:xfrm>
            <a:off x="165828" y="4105539"/>
            <a:ext cx="1180344" cy="1105097"/>
            <a:chOff x="0" y="0"/>
            <a:chExt cx="423009" cy="396042"/>
          </a:xfrm>
        </p:grpSpPr>
        <p:sp>
          <p:nvSpPr>
            <p:cNvPr id="63" name="Freeform 63"/>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64" name="TextBox 64"/>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65" name="TextBox 65"/>
          <p:cNvSpPr txBox="1"/>
          <p:nvPr/>
        </p:nvSpPr>
        <p:spPr>
          <a:xfrm>
            <a:off x="536233" y="4305885"/>
            <a:ext cx="4696913"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1 &amp; 2</a:t>
            </a:r>
          </a:p>
        </p:txBody>
      </p:sp>
      <p:grpSp>
        <p:nvGrpSpPr>
          <p:cNvPr id="66" name="Group 66"/>
          <p:cNvGrpSpPr/>
          <p:nvPr/>
        </p:nvGrpSpPr>
        <p:grpSpPr>
          <a:xfrm>
            <a:off x="5806648" y="4228947"/>
            <a:ext cx="1568020" cy="1874341"/>
            <a:chOff x="0" y="0"/>
            <a:chExt cx="561943" cy="671721"/>
          </a:xfrm>
        </p:grpSpPr>
        <p:sp>
          <p:nvSpPr>
            <p:cNvPr id="67" name="Freeform 67"/>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8" name="TextBox 68"/>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51134" lvl="1" indent="-75567" algn="l">
                <a:lnSpc>
                  <a:spcPts val="980"/>
                </a:lnSpc>
                <a:buFont typeface="Arial"/>
                <a:buChar char="•"/>
              </a:pPr>
              <a:r>
                <a:rPr lang="en-US" sz="700">
                  <a:solidFill>
                    <a:srgbClr val="000000"/>
                  </a:solidFill>
                  <a:latin typeface="Schoolbell"/>
                  <a:ea typeface="Schoolbell"/>
                  <a:cs typeface="Schoolbell"/>
                  <a:sym typeface="Schoolbell"/>
                </a:rPr>
                <a:t>be able to describe some of the qualities of friendship and skills for making friends.</a:t>
              </a:r>
            </a:p>
            <a:p>
              <a:pPr marL="151134" lvl="1" indent="-75567" algn="l">
                <a:lnSpc>
                  <a:spcPts val="980"/>
                </a:lnSpc>
                <a:buFont typeface="Arial"/>
                <a:buChar char="•"/>
              </a:pPr>
              <a:r>
                <a:rPr lang="en-US" sz="700">
                  <a:solidFill>
                    <a:srgbClr val="000000"/>
                  </a:solidFill>
                  <a:latin typeface="Schoolbell"/>
                  <a:ea typeface="Schoolbell"/>
                  <a:cs typeface="Schoolbell"/>
                  <a:sym typeface="Schoolbell"/>
                </a:rPr>
                <a:t>have developed some strategies for managing when friendships are difficult.</a:t>
              </a:r>
            </a:p>
            <a:p>
              <a:pPr marL="151134" lvl="1" indent="-75567" algn="l">
                <a:lnSpc>
                  <a:spcPts val="980"/>
                </a:lnSpc>
                <a:buFont typeface="Arial"/>
                <a:buChar char="•"/>
              </a:pPr>
              <a:r>
                <a:rPr lang="en-US" sz="700">
                  <a:solidFill>
                    <a:srgbClr val="000000"/>
                  </a:solidFill>
                  <a:latin typeface="Schoolbell"/>
                  <a:ea typeface="Schoolbell"/>
                  <a:cs typeface="Schoolbell"/>
                  <a:sym typeface="Schoolbell"/>
                </a:rPr>
                <a:t>understand that there are different family patterns.</a:t>
              </a:r>
            </a:p>
            <a:p>
              <a:pPr marL="151134" lvl="1" indent="-75567" algn="l">
                <a:lnSpc>
                  <a:spcPts val="980"/>
                </a:lnSpc>
                <a:buFont typeface="Arial"/>
                <a:buChar char="•"/>
              </a:pPr>
              <a:r>
                <a:rPr lang="en-US" sz="700">
                  <a:solidFill>
                    <a:srgbClr val="000000"/>
                  </a:solidFill>
                  <a:latin typeface="Schoolbell"/>
                  <a:ea typeface="Schoolbell"/>
                  <a:cs typeface="Schoolbell"/>
                  <a:sym typeface="Schoolbell"/>
                </a:rPr>
                <a:t>be able to describe what is special about their own family and its members, and about other people they know. </a:t>
              </a:r>
            </a:p>
          </p:txBody>
        </p:sp>
      </p:grpSp>
      <p:grpSp>
        <p:nvGrpSpPr>
          <p:cNvPr id="69" name="Group 69"/>
          <p:cNvGrpSpPr/>
          <p:nvPr/>
        </p:nvGrpSpPr>
        <p:grpSpPr>
          <a:xfrm>
            <a:off x="5806648" y="6368365"/>
            <a:ext cx="1568020" cy="1874341"/>
            <a:chOff x="0" y="0"/>
            <a:chExt cx="561943" cy="671721"/>
          </a:xfrm>
        </p:grpSpPr>
        <p:sp>
          <p:nvSpPr>
            <p:cNvPr id="70" name="Freeform 70"/>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71" name="TextBox 71"/>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be able be able to describe some of the qualities of a good friend, and to have developed strategies for making and keeping friends on and offline.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understand and be able to cope with changes in friendship patterns and know some ways to resolve conflict in friendships.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some emotions felt by people experiencing friendship challenges and the causes of these.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some ways families offer support in tough times.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identify special people in their networks and know from whom and how to access support. </a:t>
              </a:r>
            </a:p>
          </p:txBody>
        </p:sp>
      </p:grpSp>
      <p:grpSp>
        <p:nvGrpSpPr>
          <p:cNvPr id="72" name="Group 72"/>
          <p:cNvGrpSpPr/>
          <p:nvPr/>
        </p:nvGrpSpPr>
        <p:grpSpPr>
          <a:xfrm>
            <a:off x="5806648" y="8494374"/>
            <a:ext cx="1568020" cy="1874341"/>
            <a:chOff x="0" y="0"/>
            <a:chExt cx="561943" cy="671721"/>
          </a:xfrm>
        </p:grpSpPr>
        <p:sp>
          <p:nvSpPr>
            <p:cNvPr id="73" name="Freeform 73"/>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74" name="TextBox 74"/>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describe aspects of healthy and unhealthy relationships, online and offline.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have developed ways of beginning new friendships and maintaining existing ones, on and offline.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have strategies for managing some of the pressures in friendships and family relationships.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explain what is meant by mental wellbeing, and describe how mental health can vary and how common mental ill health is.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some self care strategies, and say which ones tend to work for them.</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537270" y="438957"/>
            <a:ext cx="11236679" cy="11236679"/>
          </a:xfrm>
          <a:custGeom>
            <a:avLst/>
            <a:gdLst/>
            <a:ahLst/>
            <a:cxnLst/>
            <a:rect l="l" t="t" r="r" b="b"/>
            <a:pathLst>
              <a:path w="11236679" h="11236679">
                <a:moveTo>
                  <a:pt x="0" y="0"/>
                </a:moveTo>
                <a:lnTo>
                  <a:pt x="11236679" y="0"/>
                </a:lnTo>
                <a:lnTo>
                  <a:pt x="11236679" y="11236679"/>
                </a:lnTo>
                <a:lnTo>
                  <a:pt x="0" y="11236679"/>
                </a:lnTo>
                <a:lnTo>
                  <a:pt x="0" y="0"/>
                </a:lnTo>
                <a:close/>
              </a:path>
            </a:pathLst>
          </a:custGeom>
          <a:blipFill>
            <a:blip r:embed="rId2"/>
            <a:stretch>
              <a:fillRect/>
            </a:stretch>
          </a:blipFill>
        </p:spPr>
        <p:txBody>
          <a:bodyPr/>
          <a:lstStyle/>
          <a:p>
            <a:endParaRPr lang="en-GB"/>
          </a:p>
        </p:txBody>
      </p:sp>
      <p:sp>
        <p:nvSpPr>
          <p:cNvPr id="3" name="Freeform 3"/>
          <p:cNvSpPr/>
          <p:nvPr/>
        </p:nvSpPr>
        <p:spPr>
          <a:xfrm>
            <a:off x="248811" y="8466415"/>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4" name="Group 4"/>
          <p:cNvGrpSpPr/>
          <p:nvPr/>
        </p:nvGrpSpPr>
        <p:grpSpPr>
          <a:xfrm>
            <a:off x="240349" y="8386067"/>
            <a:ext cx="1180344" cy="1105097"/>
            <a:chOff x="0" y="0"/>
            <a:chExt cx="423009" cy="396042"/>
          </a:xfrm>
        </p:grpSpPr>
        <p:sp>
          <p:nvSpPr>
            <p:cNvPr id="5" name="Freeform 5"/>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6" name="TextBox 6"/>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7" name="Freeform 7"/>
          <p:cNvSpPr/>
          <p:nvPr/>
        </p:nvSpPr>
        <p:spPr>
          <a:xfrm>
            <a:off x="248811" y="636480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8" name="Group 8"/>
          <p:cNvGrpSpPr/>
          <p:nvPr/>
        </p:nvGrpSpPr>
        <p:grpSpPr>
          <a:xfrm>
            <a:off x="240349" y="6364804"/>
            <a:ext cx="1180344" cy="1105097"/>
            <a:chOff x="0" y="0"/>
            <a:chExt cx="423009" cy="396042"/>
          </a:xfrm>
        </p:grpSpPr>
        <p:sp>
          <p:nvSpPr>
            <p:cNvPr id="9" name="Freeform 9"/>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10" name="TextBox 10"/>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11" name="Freeform 11"/>
          <p:cNvSpPr/>
          <p:nvPr/>
        </p:nvSpPr>
        <p:spPr>
          <a:xfrm flipH="1">
            <a:off x="259578" y="4259778"/>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2" name="Group 12"/>
          <p:cNvGrpSpPr/>
          <p:nvPr/>
        </p:nvGrpSpPr>
        <p:grpSpPr>
          <a:xfrm>
            <a:off x="240349" y="4183578"/>
            <a:ext cx="1180344" cy="1105097"/>
            <a:chOff x="0" y="0"/>
            <a:chExt cx="423009" cy="396042"/>
          </a:xfrm>
        </p:grpSpPr>
        <p:sp>
          <p:nvSpPr>
            <p:cNvPr id="13" name="Freeform 13"/>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14" name="TextBox 14"/>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15" name="Freeform 15"/>
          <p:cNvSpPr/>
          <p:nvPr/>
        </p:nvSpPr>
        <p:spPr>
          <a:xfrm>
            <a:off x="284664" y="2103901"/>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6" name="Group 16"/>
          <p:cNvGrpSpPr/>
          <p:nvPr/>
        </p:nvGrpSpPr>
        <p:grpSpPr>
          <a:xfrm>
            <a:off x="240349" y="2051913"/>
            <a:ext cx="1180344" cy="1105097"/>
            <a:chOff x="0" y="0"/>
            <a:chExt cx="423009" cy="396042"/>
          </a:xfrm>
        </p:grpSpPr>
        <p:sp>
          <p:nvSpPr>
            <p:cNvPr id="17" name="Freeform 17"/>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18" name="TextBox 18"/>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19" name="TextBox 19"/>
          <p:cNvSpPr txBox="1"/>
          <p:nvPr/>
        </p:nvSpPr>
        <p:spPr>
          <a:xfrm>
            <a:off x="318187" y="2212998"/>
            <a:ext cx="1200303" cy="372268"/>
          </a:xfrm>
          <a:prstGeom prst="rect">
            <a:avLst/>
          </a:prstGeom>
        </p:spPr>
        <p:txBody>
          <a:bodyPr lIns="0" tIns="0" rIns="0" bIns="0" rtlCol="0" anchor="t">
            <a:spAutoFit/>
          </a:bodyPr>
          <a:lstStyle/>
          <a:p>
            <a:pPr algn="l">
              <a:lnSpc>
                <a:spcPts val="3008"/>
              </a:lnSpc>
            </a:pPr>
            <a:r>
              <a:rPr lang="en-US" sz="2075" spc="103">
                <a:solidFill>
                  <a:srgbClr val="000000"/>
                </a:solidFill>
                <a:latin typeface="Schoolbell"/>
                <a:ea typeface="Schoolbell"/>
                <a:cs typeface="Schoolbell"/>
                <a:sym typeface="Schoolbell"/>
              </a:rPr>
              <a:t>Reception</a:t>
            </a:r>
          </a:p>
        </p:txBody>
      </p:sp>
      <p:sp>
        <p:nvSpPr>
          <p:cNvPr id="20" name="Freeform 20"/>
          <p:cNvSpPr/>
          <p:nvPr/>
        </p:nvSpPr>
        <p:spPr>
          <a:xfrm flipH="1">
            <a:off x="2066750" y="2109177"/>
            <a:ext cx="1832258" cy="1949211"/>
          </a:xfrm>
          <a:custGeom>
            <a:avLst/>
            <a:gdLst/>
            <a:ahLst/>
            <a:cxnLst/>
            <a:rect l="l" t="t" r="r" b="b"/>
            <a:pathLst>
              <a:path w="1832258" h="1949211">
                <a:moveTo>
                  <a:pt x="1832259" y="0"/>
                </a:moveTo>
                <a:lnTo>
                  <a:pt x="0" y="0"/>
                </a:lnTo>
                <a:lnTo>
                  <a:pt x="0" y="1949211"/>
                </a:lnTo>
                <a:lnTo>
                  <a:pt x="1832259" y="1949211"/>
                </a:lnTo>
                <a:lnTo>
                  <a:pt x="1832259"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 name="Freeform 21"/>
          <p:cNvSpPr/>
          <p:nvPr/>
        </p:nvSpPr>
        <p:spPr>
          <a:xfrm>
            <a:off x="3899009" y="2109177"/>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2" name="TextBox 22"/>
          <p:cNvSpPr txBox="1"/>
          <p:nvPr/>
        </p:nvSpPr>
        <p:spPr>
          <a:xfrm>
            <a:off x="598569" y="4330718"/>
            <a:ext cx="4696913"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1 &amp; 2</a:t>
            </a:r>
          </a:p>
        </p:txBody>
      </p:sp>
      <p:sp>
        <p:nvSpPr>
          <p:cNvPr id="23" name="Freeform 23"/>
          <p:cNvSpPr/>
          <p:nvPr/>
        </p:nvSpPr>
        <p:spPr>
          <a:xfrm>
            <a:off x="2091836" y="4259778"/>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4" name="Freeform 24"/>
          <p:cNvSpPr/>
          <p:nvPr/>
        </p:nvSpPr>
        <p:spPr>
          <a:xfrm flipH="1">
            <a:off x="3873923" y="4259778"/>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5" name="TextBox 25"/>
          <p:cNvSpPr txBox="1"/>
          <p:nvPr/>
        </p:nvSpPr>
        <p:spPr>
          <a:xfrm>
            <a:off x="487316" y="6519835"/>
            <a:ext cx="4696913"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3 &amp; 4</a:t>
            </a:r>
          </a:p>
        </p:txBody>
      </p:sp>
      <p:sp>
        <p:nvSpPr>
          <p:cNvPr id="26" name="Freeform 26"/>
          <p:cNvSpPr/>
          <p:nvPr/>
        </p:nvSpPr>
        <p:spPr>
          <a:xfrm flipH="1">
            <a:off x="2081069" y="6364804"/>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27"/>
          <p:cNvSpPr/>
          <p:nvPr/>
        </p:nvSpPr>
        <p:spPr>
          <a:xfrm>
            <a:off x="3913327" y="6364804"/>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8" name="TextBox 28"/>
          <p:cNvSpPr txBox="1"/>
          <p:nvPr/>
        </p:nvSpPr>
        <p:spPr>
          <a:xfrm>
            <a:off x="501399" y="8532859"/>
            <a:ext cx="4696913"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5 &amp; 6</a:t>
            </a:r>
          </a:p>
        </p:txBody>
      </p:sp>
      <p:sp>
        <p:nvSpPr>
          <p:cNvPr id="29" name="Freeform 29"/>
          <p:cNvSpPr/>
          <p:nvPr/>
        </p:nvSpPr>
        <p:spPr>
          <a:xfrm>
            <a:off x="2030897" y="8466415"/>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0" name="Freeform 30"/>
          <p:cNvSpPr/>
          <p:nvPr/>
        </p:nvSpPr>
        <p:spPr>
          <a:xfrm>
            <a:off x="3863156" y="8466415"/>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1" name="Freeform 31"/>
          <p:cNvSpPr/>
          <p:nvPr/>
        </p:nvSpPr>
        <p:spPr>
          <a:xfrm>
            <a:off x="489353" y="3119373"/>
            <a:ext cx="855804" cy="852380"/>
          </a:xfrm>
          <a:custGeom>
            <a:avLst/>
            <a:gdLst/>
            <a:ahLst/>
            <a:cxnLst/>
            <a:rect l="l" t="t" r="r" b="b"/>
            <a:pathLst>
              <a:path w="855804" h="852380">
                <a:moveTo>
                  <a:pt x="0" y="0"/>
                </a:moveTo>
                <a:lnTo>
                  <a:pt x="855804" y="0"/>
                </a:lnTo>
                <a:lnTo>
                  <a:pt x="855804" y="852380"/>
                </a:lnTo>
                <a:lnTo>
                  <a:pt x="0" y="852380"/>
                </a:lnTo>
                <a:lnTo>
                  <a:pt x="0" y="0"/>
                </a:lnTo>
                <a:close/>
              </a:path>
            </a:pathLst>
          </a:custGeom>
          <a:blipFill>
            <a:blip r:embed="rId7"/>
            <a:stretch>
              <a:fillRect/>
            </a:stretch>
          </a:blipFill>
        </p:spPr>
        <p:txBody>
          <a:bodyPr/>
          <a:lstStyle/>
          <a:p>
            <a:endParaRPr lang="en-GB"/>
          </a:p>
        </p:txBody>
      </p:sp>
      <p:sp>
        <p:nvSpPr>
          <p:cNvPr id="32" name="Freeform 32"/>
          <p:cNvSpPr/>
          <p:nvPr/>
        </p:nvSpPr>
        <p:spPr>
          <a:xfrm>
            <a:off x="1200793" y="2699053"/>
            <a:ext cx="840515" cy="835081"/>
          </a:xfrm>
          <a:custGeom>
            <a:avLst/>
            <a:gdLst/>
            <a:ahLst/>
            <a:cxnLst/>
            <a:rect l="l" t="t" r="r" b="b"/>
            <a:pathLst>
              <a:path w="840515" h="835081">
                <a:moveTo>
                  <a:pt x="0" y="0"/>
                </a:moveTo>
                <a:lnTo>
                  <a:pt x="840515" y="0"/>
                </a:lnTo>
                <a:lnTo>
                  <a:pt x="840515" y="835080"/>
                </a:lnTo>
                <a:lnTo>
                  <a:pt x="0" y="835080"/>
                </a:lnTo>
                <a:lnTo>
                  <a:pt x="0" y="0"/>
                </a:lnTo>
                <a:close/>
              </a:path>
            </a:pathLst>
          </a:custGeom>
          <a:blipFill>
            <a:blip r:embed="rId8"/>
            <a:stretch>
              <a:fillRect/>
            </a:stretch>
          </a:blipFill>
        </p:spPr>
        <p:txBody>
          <a:bodyPr/>
          <a:lstStyle/>
          <a:p>
            <a:endParaRPr lang="en-GB"/>
          </a:p>
        </p:txBody>
      </p:sp>
      <p:sp>
        <p:nvSpPr>
          <p:cNvPr id="33" name="Freeform 33"/>
          <p:cNvSpPr/>
          <p:nvPr/>
        </p:nvSpPr>
        <p:spPr>
          <a:xfrm>
            <a:off x="1760657" y="3284183"/>
            <a:ext cx="714861" cy="716653"/>
          </a:xfrm>
          <a:custGeom>
            <a:avLst/>
            <a:gdLst/>
            <a:ahLst/>
            <a:cxnLst/>
            <a:rect l="l" t="t" r="r" b="b"/>
            <a:pathLst>
              <a:path w="714861" h="716653">
                <a:moveTo>
                  <a:pt x="0" y="0"/>
                </a:moveTo>
                <a:lnTo>
                  <a:pt x="714862" y="0"/>
                </a:lnTo>
                <a:lnTo>
                  <a:pt x="714862" y="716652"/>
                </a:lnTo>
                <a:lnTo>
                  <a:pt x="0" y="716652"/>
                </a:lnTo>
                <a:lnTo>
                  <a:pt x="0" y="0"/>
                </a:lnTo>
                <a:close/>
              </a:path>
            </a:pathLst>
          </a:custGeom>
          <a:blipFill>
            <a:blip r:embed="rId9"/>
            <a:stretch>
              <a:fillRect/>
            </a:stretch>
          </a:blipFill>
        </p:spPr>
        <p:txBody>
          <a:bodyPr/>
          <a:lstStyle/>
          <a:p>
            <a:endParaRPr lang="en-GB"/>
          </a:p>
        </p:txBody>
      </p:sp>
      <p:sp>
        <p:nvSpPr>
          <p:cNvPr id="34" name="Freeform 34"/>
          <p:cNvSpPr/>
          <p:nvPr/>
        </p:nvSpPr>
        <p:spPr>
          <a:xfrm>
            <a:off x="2186770" y="2610964"/>
            <a:ext cx="616837" cy="673219"/>
          </a:xfrm>
          <a:custGeom>
            <a:avLst/>
            <a:gdLst/>
            <a:ahLst/>
            <a:cxnLst/>
            <a:rect l="l" t="t" r="r" b="b"/>
            <a:pathLst>
              <a:path w="616837" h="673219">
                <a:moveTo>
                  <a:pt x="0" y="0"/>
                </a:moveTo>
                <a:lnTo>
                  <a:pt x="616837" y="0"/>
                </a:lnTo>
                <a:lnTo>
                  <a:pt x="616837" y="673219"/>
                </a:lnTo>
                <a:lnTo>
                  <a:pt x="0" y="673219"/>
                </a:lnTo>
                <a:lnTo>
                  <a:pt x="0" y="0"/>
                </a:lnTo>
                <a:close/>
              </a:path>
            </a:pathLst>
          </a:custGeom>
          <a:blipFill>
            <a:blip r:embed="rId10"/>
            <a:stretch>
              <a:fillRect/>
            </a:stretch>
          </a:blipFill>
        </p:spPr>
        <p:txBody>
          <a:bodyPr/>
          <a:lstStyle/>
          <a:p>
            <a:endParaRPr lang="en-GB"/>
          </a:p>
        </p:txBody>
      </p:sp>
      <p:sp>
        <p:nvSpPr>
          <p:cNvPr id="35" name="Freeform 35"/>
          <p:cNvSpPr/>
          <p:nvPr/>
        </p:nvSpPr>
        <p:spPr>
          <a:xfrm>
            <a:off x="2577900" y="3174695"/>
            <a:ext cx="637646" cy="797058"/>
          </a:xfrm>
          <a:custGeom>
            <a:avLst/>
            <a:gdLst/>
            <a:ahLst/>
            <a:cxnLst/>
            <a:rect l="l" t="t" r="r" b="b"/>
            <a:pathLst>
              <a:path w="637646" h="797058">
                <a:moveTo>
                  <a:pt x="0" y="0"/>
                </a:moveTo>
                <a:lnTo>
                  <a:pt x="637646" y="0"/>
                </a:lnTo>
                <a:lnTo>
                  <a:pt x="637646" y="797058"/>
                </a:lnTo>
                <a:lnTo>
                  <a:pt x="0" y="797058"/>
                </a:lnTo>
                <a:lnTo>
                  <a:pt x="0" y="0"/>
                </a:lnTo>
                <a:close/>
              </a:path>
            </a:pathLst>
          </a:custGeom>
          <a:blipFill>
            <a:blip r:embed="rId11"/>
            <a:stretch>
              <a:fillRect/>
            </a:stretch>
          </a:blipFill>
        </p:spPr>
        <p:txBody>
          <a:bodyPr/>
          <a:lstStyle/>
          <a:p>
            <a:endParaRPr lang="en-GB"/>
          </a:p>
        </p:txBody>
      </p:sp>
      <p:sp>
        <p:nvSpPr>
          <p:cNvPr id="36" name="Freeform 36"/>
          <p:cNvSpPr/>
          <p:nvPr/>
        </p:nvSpPr>
        <p:spPr>
          <a:xfrm>
            <a:off x="1411722" y="5051808"/>
            <a:ext cx="855804" cy="852380"/>
          </a:xfrm>
          <a:custGeom>
            <a:avLst/>
            <a:gdLst/>
            <a:ahLst/>
            <a:cxnLst/>
            <a:rect l="l" t="t" r="r" b="b"/>
            <a:pathLst>
              <a:path w="855804" h="852380">
                <a:moveTo>
                  <a:pt x="0" y="0"/>
                </a:moveTo>
                <a:lnTo>
                  <a:pt x="855803" y="0"/>
                </a:lnTo>
                <a:lnTo>
                  <a:pt x="855803" y="852381"/>
                </a:lnTo>
                <a:lnTo>
                  <a:pt x="0" y="852381"/>
                </a:lnTo>
                <a:lnTo>
                  <a:pt x="0" y="0"/>
                </a:lnTo>
                <a:close/>
              </a:path>
            </a:pathLst>
          </a:custGeom>
          <a:blipFill>
            <a:blip r:embed="rId7"/>
            <a:stretch>
              <a:fillRect/>
            </a:stretch>
          </a:blipFill>
        </p:spPr>
        <p:txBody>
          <a:bodyPr/>
          <a:lstStyle/>
          <a:p>
            <a:endParaRPr lang="en-GB"/>
          </a:p>
        </p:txBody>
      </p:sp>
      <p:sp>
        <p:nvSpPr>
          <p:cNvPr id="37" name="Freeform 37"/>
          <p:cNvSpPr/>
          <p:nvPr/>
        </p:nvSpPr>
        <p:spPr>
          <a:xfrm>
            <a:off x="2117279" y="4726208"/>
            <a:ext cx="840515" cy="835081"/>
          </a:xfrm>
          <a:custGeom>
            <a:avLst/>
            <a:gdLst/>
            <a:ahLst/>
            <a:cxnLst/>
            <a:rect l="l" t="t" r="r" b="b"/>
            <a:pathLst>
              <a:path w="840515" h="835081">
                <a:moveTo>
                  <a:pt x="0" y="0"/>
                </a:moveTo>
                <a:lnTo>
                  <a:pt x="840515" y="0"/>
                </a:lnTo>
                <a:lnTo>
                  <a:pt x="840515" y="835081"/>
                </a:lnTo>
                <a:lnTo>
                  <a:pt x="0" y="835081"/>
                </a:lnTo>
                <a:lnTo>
                  <a:pt x="0" y="0"/>
                </a:lnTo>
                <a:close/>
              </a:path>
            </a:pathLst>
          </a:custGeom>
          <a:blipFill>
            <a:blip r:embed="rId8"/>
            <a:stretch>
              <a:fillRect/>
            </a:stretch>
          </a:blipFill>
        </p:spPr>
        <p:txBody>
          <a:bodyPr/>
          <a:lstStyle/>
          <a:p>
            <a:endParaRPr lang="en-GB"/>
          </a:p>
        </p:txBody>
      </p:sp>
      <p:sp>
        <p:nvSpPr>
          <p:cNvPr id="38" name="Freeform 38"/>
          <p:cNvSpPr/>
          <p:nvPr/>
        </p:nvSpPr>
        <p:spPr>
          <a:xfrm>
            <a:off x="644070" y="5365517"/>
            <a:ext cx="836619" cy="691779"/>
          </a:xfrm>
          <a:custGeom>
            <a:avLst/>
            <a:gdLst/>
            <a:ahLst/>
            <a:cxnLst/>
            <a:rect l="l" t="t" r="r" b="b"/>
            <a:pathLst>
              <a:path w="836619" h="691779">
                <a:moveTo>
                  <a:pt x="0" y="0"/>
                </a:moveTo>
                <a:lnTo>
                  <a:pt x="836619" y="0"/>
                </a:lnTo>
                <a:lnTo>
                  <a:pt x="836619" y="691779"/>
                </a:lnTo>
                <a:lnTo>
                  <a:pt x="0" y="691779"/>
                </a:lnTo>
                <a:lnTo>
                  <a:pt x="0" y="0"/>
                </a:lnTo>
                <a:close/>
              </a:path>
            </a:pathLst>
          </a:custGeom>
          <a:blipFill>
            <a:blip r:embed="rId12"/>
            <a:stretch>
              <a:fillRect/>
            </a:stretch>
          </a:blipFill>
        </p:spPr>
        <p:txBody>
          <a:bodyPr/>
          <a:lstStyle/>
          <a:p>
            <a:endParaRPr lang="en-GB"/>
          </a:p>
        </p:txBody>
      </p:sp>
      <p:sp>
        <p:nvSpPr>
          <p:cNvPr id="39" name="Freeform 39"/>
          <p:cNvSpPr/>
          <p:nvPr/>
        </p:nvSpPr>
        <p:spPr>
          <a:xfrm>
            <a:off x="2997198" y="4844486"/>
            <a:ext cx="600700" cy="793003"/>
          </a:xfrm>
          <a:custGeom>
            <a:avLst/>
            <a:gdLst/>
            <a:ahLst/>
            <a:cxnLst/>
            <a:rect l="l" t="t" r="r" b="b"/>
            <a:pathLst>
              <a:path w="600700" h="793003">
                <a:moveTo>
                  <a:pt x="0" y="0"/>
                </a:moveTo>
                <a:lnTo>
                  <a:pt x="600700" y="0"/>
                </a:lnTo>
                <a:lnTo>
                  <a:pt x="600700" y="793003"/>
                </a:lnTo>
                <a:lnTo>
                  <a:pt x="0" y="793003"/>
                </a:lnTo>
                <a:lnTo>
                  <a:pt x="0" y="0"/>
                </a:lnTo>
                <a:close/>
              </a:path>
            </a:pathLst>
          </a:custGeom>
          <a:blipFill>
            <a:blip r:embed="rId13"/>
            <a:stretch>
              <a:fillRect/>
            </a:stretch>
          </a:blipFill>
        </p:spPr>
        <p:txBody>
          <a:bodyPr/>
          <a:lstStyle/>
          <a:p>
            <a:endParaRPr lang="en-GB"/>
          </a:p>
        </p:txBody>
      </p:sp>
      <p:sp>
        <p:nvSpPr>
          <p:cNvPr id="40" name="Freeform 40"/>
          <p:cNvSpPr/>
          <p:nvPr/>
        </p:nvSpPr>
        <p:spPr>
          <a:xfrm rot="733285">
            <a:off x="2450907" y="5401624"/>
            <a:ext cx="781022" cy="646296"/>
          </a:xfrm>
          <a:custGeom>
            <a:avLst/>
            <a:gdLst/>
            <a:ahLst/>
            <a:cxnLst/>
            <a:rect l="l" t="t" r="r" b="b"/>
            <a:pathLst>
              <a:path w="781022" h="646296">
                <a:moveTo>
                  <a:pt x="0" y="0"/>
                </a:moveTo>
                <a:lnTo>
                  <a:pt x="781022" y="0"/>
                </a:lnTo>
                <a:lnTo>
                  <a:pt x="781022" y="646296"/>
                </a:lnTo>
                <a:lnTo>
                  <a:pt x="0" y="646296"/>
                </a:lnTo>
                <a:lnTo>
                  <a:pt x="0" y="0"/>
                </a:lnTo>
                <a:close/>
              </a:path>
            </a:pathLst>
          </a:custGeom>
          <a:blipFill>
            <a:blip r:embed="rId14"/>
            <a:stretch>
              <a:fillRect/>
            </a:stretch>
          </a:blipFill>
        </p:spPr>
        <p:txBody>
          <a:bodyPr/>
          <a:lstStyle/>
          <a:p>
            <a:endParaRPr lang="en-GB"/>
          </a:p>
        </p:txBody>
      </p:sp>
      <p:sp>
        <p:nvSpPr>
          <p:cNvPr id="41" name="Freeform 41"/>
          <p:cNvSpPr/>
          <p:nvPr/>
        </p:nvSpPr>
        <p:spPr>
          <a:xfrm>
            <a:off x="1164940" y="6993081"/>
            <a:ext cx="804871" cy="953639"/>
          </a:xfrm>
          <a:custGeom>
            <a:avLst/>
            <a:gdLst/>
            <a:ahLst/>
            <a:cxnLst/>
            <a:rect l="l" t="t" r="r" b="b"/>
            <a:pathLst>
              <a:path w="804871" h="953639">
                <a:moveTo>
                  <a:pt x="0" y="0"/>
                </a:moveTo>
                <a:lnTo>
                  <a:pt x="804871" y="0"/>
                </a:lnTo>
                <a:lnTo>
                  <a:pt x="804871" y="953640"/>
                </a:lnTo>
                <a:lnTo>
                  <a:pt x="0" y="953640"/>
                </a:lnTo>
                <a:lnTo>
                  <a:pt x="0" y="0"/>
                </a:lnTo>
                <a:close/>
              </a:path>
            </a:pathLst>
          </a:custGeom>
          <a:blipFill>
            <a:blip r:embed="rId15"/>
            <a:stretch>
              <a:fillRect/>
            </a:stretch>
          </a:blipFill>
        </p:spPr>
        <p:txBody>
          <a:bodyPr/>
          <a:lstStyle/>
          <a:p>
            <a:endParaRPr lang="en-GB"/>
          </a:p>
        </p:txBody>
      </p:sp>
      <p:sp>
        <p:nvSpPr>
          <p:cNvPr id="42" name="Freeform 42"/>
          <p:cNvSpPr/>
          <p:nvPr/>
        </p:nvSpPr>
        <p:spPr>
          <a:xfrm>
            <a:off x="390979" y="7507070"/>
            <a:ext cx="714861" cy="716653"/>
          </a:xfrm>
          <a:custGeom>
            <a:avLst/>
            <a:gdLst/>
            <a:ahLst/>
            <a:cxnLst/>
            <a:rect l="l" t="t" r="r" b="b"/>
            <a:pathLst>
              <a:path w="714861" h="716653">
                <a:moveTo>
                  <a:pt x="0" y="0"/>
                </a:moveTo>
                <a:lnTo>
                  <a:pt x="714861" y="0"/>
                </a:lnTo>
                <a:lnTo>
                  <a:pt x="714861" y="716652"/>
                </a:lnTo>
                <a:lnTo>
                  <a:pt x="0" y="716652"/>
                </a:lnTo>
                <a:lnTo>
                  <a:pt x="0" y="0"/>
                </a:lnTo>
                <a:close/>
              </a:path>
            </a:pathLst>
          </a:custGeom>
          <a:blipFill>
            <a:blip r:embed="rId9"/>
            <a:stretch>
              <a:fillRect/>
            </a:stretch>
          </a:blipFill>
        </p:spPr>
        <p:txBody>
          <a:bodyPr/>
          <a:lstStyle/>
          <a:p>
            <a:endParaRPr lang="en-GB"/>
          </a:p>
        </p:txBody>
      </p:sp>
      <p:sp>
        <p:nvSpPr>
          <p:cNvPr id="43" name="Freeform 43"/>
          <p:cNvSpPr/>
          <p:nvPr/>
        </p:nvSpPr>
        <p:spPr>
          <a:xfrm>
            <a:off x="2022419" y="6529999"/>
            <a:ext cx="631912" cy="967706"/>
          </a:xfrm>
          <a:custGeom>
            <a:avLst/>
            <a:gdLst/>
            <a:ahLst/>
            <a:cxnLst/>
            <a:rect l="l" t="t" r="r" b="b"/>
            <a:pathLst>
              <a:path w="631912" h="967706">
                <a:moveTo>
                  <a:pt x="0" y="0"/>
                </a:moveTo>
                <a:lnTo>
                  <a:pt x="631912" y="0"/>
                </a:lnTo>
                <a:lnTo>
                  <a:pt x="631912" y="967706"/>
                </a:lnTo>
                <a:lnTo>
                  <a:pt x="0" y="967706"/>
                </a:lnTo>
                <a:lnTo>
                  <a:pt x="0" y="0"/>
                </a:lnTo>
                <a:close/>
              </a:path>
            </a:pathLst>
          </a:custGeom>
          <a:blipFill>
            <a:blip r:embed="rId16"/>
            <a:stretch>
              <a:fillRect/>
            </a:stretch>
          </a:blipFill>
        </p:spPr>
        <p:txBody>
          <a:bodyPr/>
          <a:lstStyle/>
          <a:p>
            <a:endParaRPr lang="en-GB"/>
          </a:p>
        </p:txBody>
      </p:sp>
      <p:sp>
        <p:nvSpPr>
          <p:cNvPr id="44" name="Freeform 44"/>
          <p:cNvSpPr/>
          <p:nvPr/>
        </p:nvSpPr>
        <p:spPr>
          <a:xfrm>
            <a:off x="1979619" y="7582491"/>
            <a:ext cx="674712" cy="685683"/>
          </a:xfrm>
          <a:custGeom>
            <a:avLst/>
            <a:gdLst/>
            <a:ahLst/>
            <a:cxnLst/>
            <a:rect l="l" t="t" r="r" b="b"/>
            <a:pathLst>
              <a:path w="674712" h="685683">
                <a:moveTo>
                  <a:pt x="0" y="0"/>
                </a:moveTo>
                <a:lnTo>
                  <a:pt x="674712" y="0"/>
                </a:lnTo>
                <a:lnTo>
                  <a:pt x="674712" y="685683"/>
                </a:lnTo>
                <a:lnTo>
                  <a:pt x="0" y="685683"/>
                </a:lnTo>
                <a:lnTo>
                  <a:pt x="0" y="0"/>
                </a:lnTo>
                <a:close/>
              </a:path>
            </a:pathLst>
          </a:custGeom>
          <a:blipFill>
            <a:blip r:embed="rId17"/>
            <a:stretch>
              <a:fillRect/>
            </a:stretch>
          </a:blipFill>
        </p:spPr>
        <p:txBody>
          <a:bodyPr/>
          <a:lstStyle/>
          <a:p>
            <a:endParaRPr lang="en-GB"/>
          </a:p>
        </p:txBody>
      </p:sp>
      <p:sp>
        <p:nvSpPr>
          <p:cNvPr id="45" name="Freeform 45"/>
          <p:cNvSpPr/>
          <p:nvPr/>
        </p:nvSpPr>
        <p:spPr>
          <a:xfrm>
            <a:off x="1223435" y="8990436"/>
            <a:ext cx="807462" cy="1236542"/>
          </a:xfrm>
          <a:custGeom>
            <a:avLst/>
            <a:gdLst/>
            <a:ahLst/>
            <a:cxnLst/>
            <a:rect l="l" t="t" r="r" b="b"/>
            <a:pathLst>
              <a:path w="807462" h="1236542">
                <a:moveTo>
                  <a:pt x="0" y="0"/>
                </a:moveTo>
                <a:lnTo>
                  <a:pt x="807462" y="0"/>
                </a:lnTo>
                <a:lnTo>
                  <a:pt x="807462" y="1236543"/>
                </a:lnTo>
                <a:lnTo>
                  <a:pt x="0" y="1236543"/>
                </a:lnTo>
                <a:lnTo>
                  <a:pt x="0" y="0"/>
                </a:lnTo>
                <a:close/>
              </a:path>
            </a:pathLst>
          </a:custGeom>
          <a:blipFill>
            <a:blip r:embed="rId16"/>
            <a:stretch>
              <a:fillRect/>
            </a:stretch>
          </a:blipFill>
        </p:spPr>
        <p:txBody>
          <a:bodyPr/>
          <a:lstStyle/>
          <a:p>
            <a:endParaRPr lang="en-GB"/>
          </a:p>
        </p:txBody>
      </p:sp>
      <p:sp>
        <p:nvSpPr>
          <p:cNvPr id="46" name="Freeform 46"/>
          <p:cNvSpPr/>
          <p:nvPr/>
        </p:nvSpPr>
        <p:spPr>
          <a:xfrm>
            <a:off x="2165508" y="8971240"/>
            <a:ext cx="817372" cy="1255739"/>
          </a:xfrm>
          <a:custGeom>
            <a:avLst/>
            <a:gdLst/>
            <a:ahLst/>
            <a:cxnLst/>
            <a:rect l="l" t="t" r="r" b="b"/>
            <a:pathLst>
              <a:path w="817372" h="1255739">
                <a:moveTo>
                  <a:pt x="0" y="0"/>
                </a:moveTo>
                <a:lnTo>
                  <a:pt x="817372" y="0"/>
                </a:lnTo>
                <a:lnTo>
                  <a:pt x="817372" y="1255739"/>
                </a:lnTo>
                <a:lnTo>
                  <a:pt x="0" y="1255739"/>
                </a:lnTo>
                <a:lnTo>
                  <a:pt x="0" y="0"/>
                </a:lnTo>
                <a:close/>
              </a:path>
            </a:pathLst>
          </a:custGeom>
          <a:blipFill>
            <a:blip r:embed="rId18"/>
            <a:stretch>
              <a:fillRect/>
            </a:stretch>
          </a:blipFill>
        </p:spPr>
        <p:txBody>
          <a:bodyPr/>
          <a:lstStyle/>
          <a:p>
            <a:endParaRPr lang="en-GB"/>
          </a:p>
        </p:txBody>
      </p:sp>
      <p:sp>
        <p:nvSpPr>
          <p:cNvPr id="47" name="TextBox 47"/>
          <p:cNvSpPr txBox="1"/>
          <p:nvPr/>
        </p:nvSpPr>
        <p:spPr>
          <a:xfrm>
            <a:off x="3048833" y="6491899"/>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Healthy lifestyles</a:t>
            </a:r>
          </a:p>
        </p:txBody>
      </p:sp>
      <p:grpSp>
        <p:nvGrpSpPr>
          <p:cNvPr id="48" name="Group 48"/>
          <p:cNvGrpSpPr/>
          <p:nvPr/>
        </p:nvGrpSpPr>
        <p:grpSpPr>
          <a:xfrm>
            <a:off x="756000" y="15131"/>
            <a:ext cx="6048000" cy="1792540"/>
            <a:chOff x="0" y="-123825"/>
            <a:chExt cx="8064000" cy="2390053"/>
          </a:xfrm>
        </p:grpSpPr>
        <p:sp>
          <p:nvSpPr>
            <p:cNvPr id="49" name="TextBox 49"/>
            <p:cNvSpPr txBox="1"/>
            <p:nvPr/>
          </p:nvSpPr>
          <p:spPr>
            <a:xfrm>
              <a:off x="0" y="-123825"/>
              <a:ext cx="8064000" cy="1363257"/>
            </a:xfrm>
            <a:prstGeom prst="rect">
              <a:avLst/>
            </a:prstGeom>
          </p:spPr>
          <p:txBody>
            <a:bodyPr lIns="0" tIns="0" rIns="0" bIns="0" rtlCol="0" anchor="t">
              <a:spAutoFit/>
            </a:bodyPr>
            <a:lstStyle/>
            <a:p>
              <a:pPr algn="ctr">
                <a:lnSpc>
                  <a:spcPts val="8616"/>
                </a:lnSpc>
                <a:spcBef>
                  <a:spcPct val="0"/>
                </a:spcBef>
              </a:pPr>
              <a:r>
                <a:rPr lang="en-US" sz="6154">
                  <a:solidFill>
                    <a:srgbClr val="F4CA44"/>
                  </a:solidFill>
                  <a:latin typeface="Lazydog"/>
                  <a:ea typeface="Lazydog"/>
                  <a:cs typeface="Lazydog"/>
                  <a:sym typeface="Lazydog"/>
                </a:rPr>
                <a:t>PSHE overview</a:t>
              </a:r>
            </a:p>
          </p:txBody>
        </p:sp>
        <p:sp>
          <p:nvSpPr>
            <p:cNvPr id="50" name="TextBox 50"/>
            <p:cNvSpPr txBox="1"/>
            <p:nvPr/>
          </p:nvSpPr>
          <p:spPr>
            <a:xfrm>
              <a:off x="0" y="1135234"/>
              <a:ext cx="8064000" cy="1130994"/>
            </a:xfrm>
            <a:prstGeom prst="rect">
              <a:avLst/>
            </a:prstGeom>
          </p:spPr>
          <p:txBody>
            <a:bodyPr lIns="0" tIns="0" rIns="0" bIns="0" rtlCol="0" anchor="t">
              <a:spAutoFit/>
            </a:bodyPr>
            <a:lstStyle/>
            <a:p>
              <a:pPr algn="ctr">
                <a:lnSpc>
                  <a:spcPts val="7356"/>
                </a:lnSpc>
                <a:spcBef>
                  <a:spcPct val="0"/>
                </a:spcBef>
              </a:pPr>
              <a:r>
                <a:rPr lang="en-US" sz="5254" dirty="0">
                  <a:solidFill>
                    <a:srgbClr val="59B379"/>
                  </a:solidFill>
                  <a:latin typeface="Lazydog"/>
                  <a:ea typeface="Lazydog"/>
                  <a:cs typeface="Lazydog"/>
                  <a:sym typeface="Lazydog"/>
                </a:rPr>
                <a:t>Spring term 2027</a:t>
              </a:r>
            </a:p>
          </p:txBody>
        </p:sp>
      </p:grpSp>
      <p:sp>
        <p:nvSpPr>
          <p:cNvPr id="51" name="TextBox 51"/>
          <p:cNvSpPr txBox="1"/>
          <p:nvPr/>
        </p:nvSpPr>
        <p:spPr>
          <a:xfrm>
            <a:off x="3215546" y="2635796"/>
            <a:ext cx="2478360" cy="1298767"/>
          </a:xfrm>
          <a:prstGeom prst="rect">
            <a:avLst/>
          </a:prstGeom>
        </p:spPr>
        <p:txBody>
          <a:bodyPr lIns="0" tIns="0" rIns="0" bIns="0" rtlCol="0" anchor="t">
            <a:spAutoFit/>
          </a:bodyPr>
          <a:lstStyle/>
          <a:p>
            <a:pPr algn="ctr">
              <a:lnSpc>
                <a:spcPts val="1160"/>
              </a:lnSpc>
              <a:spcBef>
                <a:spcPct val="0"/>
              </a:spcBef>
            </a:pPr>
            <a:r>
              <a:rPr lang="en-US" sz="800" spc="40">
                <a:solidFill>
                  <a:srgbClr val="000000"/>
                </a:solidFill>
                <a:latin typeface="Schoolbell"/>
                <a:ea typeface="Schoolbell"/>
                <a:cs typeface="Schoolbell"/>
                <a:sym typeface="Schoolbell"/>
              </a:rPr>
              <a:t>The children will understand the importance of what our bodies need to be healthy and what activities children need to do to maintain </a:t>
            </a:r>
          </a:p>
          <a:p>
            <a:pPr algn="ctr">
              <a:lnSpc>
                <a:spcPts val="1160"/>
              </a:lnSpc>
              <a:spcBef>
                <a:spcPct val="0"/>
              </a:spcBef>
            </a:pPr>
            <a:r>
              <a:rPr lang="en-US" sz="800" spc="40">
                <a:solidFill>
                  <a:srgbClr val="000000"/>
                </a:solidFill>
                <a:latin typeface="Schoolbell"/>
                <a:ea typeface="Schoolbell"/>
                <a:cs typeface="Schoolbell"/>
                <a:sym typeface="Schoolbell"/>
              </a:rPr>
              <a:t>a healthy body. They will understand the healthy choices available to them and equip them with the skills to make their own decisions.. The children will </a:t>
            </a:r>
          </a:p>
          <a:p>
            <a:pPr algn="ctr">
              <a:lnSpc>
                <a:spcPts val="1160"/>
              </a:lnSpc>
              <a:spcBef>
                <a:spcPct val="0"/>
              </a:spcBef>
            </a:pPr>
            <a:r>
              <a:rPr lang="en-US" sz="800" spc="40">
                <a:solidFill>
                  <a:srgbClr val="000000"/>
                </a:solidFill>
                <a:latin typeface="Schoolbell"/>
                <a:ea typeface="Schoolbell"/>
                <a:cs typeface="Schoolbell"/>
                <a:sym typeface="Schoolbell"/>
              </a:rPr>
              <a:t>explore, through a variety of activities, how, in order to keep healthy, they will need a balanced diet, rest, sleep and regular exercise.</a:t>
            </a:r>
          </a:p>
        </p:txBody>
      </p:sp>
      <p:sp>
        <p:nvSpPr>
          <p:cNvPr id="52" name="TextBox 52"/>
          <p:cNvSpPr txBox="1"/>
          <p:nvPr/>
        </p:nvSpPr>
        <p:spPr>
          <a:xfrm>
            <a:off x="3294605" y="2240256"/>
            <a:ext cx="2563009"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Health and self care</a:t>
            </a:r>
          </a:p>
        </p:txBody>
      </p:sp>
      <p:sp>
        <p:nvSpPr>
          <p:cNvPr id="53" name="TextBox 53"/>
          <p:cNvSpPr txBox="1"/>
          <p:nvPr/>
        </p:nvSpPr>
        <p:spPr>
          <a:xfrm>
            <a:off x="3682319" y="4717204"/>
            <a:ext cx="1947470" cy="1340092"/>
          </a:xfrm>
          <a:prstGeom prst="rect">
            <a:avLst/>
          </a:prstGeom>
        </p:spPr>
        <p:txBody>
          <a:bodyPr lIns="0" tIns="0" rIns="0" bIns="0" rtlCol="0" anchor="t">
            <a:spAutoFit/>
          </a:bodyPr>
          <a:lstStyle/>
          <a:p>
            <a:pPr algn="ctr">
              <a:lnSpc>
                <a:spcPts val="1206"/>
              </a:lnSpc>
              <a:spcBef>
                <a:spcPct val="0"/>
              </a:spcBef>
            </a:pPr>
            <a:r>
              <a:rPr lang="en-US" sz="832" spc="41">
                <a:solidFill>
                  <a:srgbClr val="000000"/>
                </a:solidFill>
                <a:latin typeface="Schoolbell"/>
                <a:ea typeface="Schoolbell"/>
                <a:cs typeface="Schoolbell"/>
                <a:sym typeface="Schoolbell"/>
              </a:rPr>
              <a:t>Continuing to develop children’s awareness, knowledge and understanding of the importance of being healthy and how we can contribute to maintaining their health. As well as physical </a:t>
            </a:r>
          </a:p>
          <a:p>
            <a:pPr algn="ctr">
              <a:lnSpc>
                <a:spcPts val="1206"/>
              </a:lnSpc>
              <a:spcBef>
                <a:spcPct val="0"/>
              </a:spcBef>
            </a:pPr>
            <a:r>
              <a:rPr lang="en-US" sz="832" spc="41">
                <a:solidFill>
                  <a:srgbClr val="000000"/>
                </a:solidFill>
                <a:latin typeface="Schoolbell"/>
                <a:ea typeface="Schoolbell"/>
                <a:cs typeface="Schoolbell"/>
                <a:sym typeface="Schoolbell"/>
              </a:rPr>
              <a:t>health, we also will look at mental health and having a growth mindset. This compliments with the previous topic of myself and my relationships. </a:t>
            </a:r>
          </a:p>
        </p:txBody>
      </p:sp>
      <p:sp>
        <p:nvSpPr>
          <p:cNvPr id="54" name="TextBox 54"/>
          <p:cNvSpPr txBox="1"/>
          <p:nvPr/>
        </p:nvSpPr>
        <p:spPr>
          <a:xfrm>
            <a:off x="3007965" y="4349967"/>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Healthy lifestyles</a:t>
            </a:r>
          </a:p>
        </p:txBody>
      </p:sp>
      <p:sp>
        <p:nvSpPr>
          <p:cNvPr id="55" name="TextBox 55"/>
          <p:cNvSpPr txBox="1"/>
          <p:nvPr/>
        </p:nvSpPr>
        <p:spPr>
          <a:xfrm>
            <a:off x="2860870" y="6850579"/>
            <a:ext cx="2884716" cy="1444773"/>
          </a:xfrm>
          <a:prstGeom prst="rect">
            <a:avLst/>
          </a:prstGeom>
        </p:spPr>
        <p:txBody>
          <a:bodyPr lIns="0" tIns="0" rIns="0" bIns="0" rtlCol="0" anchor="t">
            <a:spAutoFit/>
          </a:bodyPr>
          <a:lstStyle/>
          <a:p>
            <a:pPr algn="ctr">
              <a:lnSpc>
                <a:spcPts val="1061"/>
              </a:lnSpc>
            </a:pPr>
            <a:r>
              <a:rPr lang="en-US" sz="732" spc="36">
                <a:solidFill>
                  <a:srgbClr val="000000"/>
                </a:solidFill>
                <a:latin typeface="Schoolbell"/>
                <a:ea typeface="Schoolbell"/>
                <a:cs typeface="Schoolbell"/>
                <a:sym typeface="Schoolbell"/>
              </a:rPr>
              <a:t>Children explore a range of factors which contribute to a healthy lifestyle, </a:t>
            </a:r>
          </a:p>
          <a:p>
            <a:pPr algn="ctr">
              <a:lnSpc>
                <a:spcPts val="1061"/>
              </a:lnSpc>
            </a:pPr>
            <a:r>
              <a:rPr lang="en-US" sz="732" spc="36">
                <a:solidFill>
                  <a:srgbClr val="000000"/>
                </a:solidFill>
                <a:latin typeface="Schoolbell"/>
                <a:ea typeface="Schoolbell"/>
                <a:cs typeface="Schoolbell"/>
                <a:sym typeface="Schoolbell"/>
              </a:rPr>
              <a:t>including healthy eating, physical activity, sleep and use of free time. </a:t>
            </a:r>
          </a:p>
          <a:p>
            <a:pPr algn="ctr">
              <a:lnSpc>
                <a:spcPts val="1061"/>
              </a:lnSpc>
            </a:pPr>
            <a:r>
              <a:rPr lang="en-US" sz="732" spc="36">
                <a:solidFill>
                  <a:srgbClr val="000000"/>
                </a:solidFill>
                <a:latin typeface="Schoolbell"/>
                <a:ea typeface="Schoolbell"/>
                <a:cs typeface="Schoolbell"/>
                <a:sym typeface="Schoolbell"/>
              </a:rPr>
              <a:t>We will revisit the Eatwell Guide and using it to plan healthy, balanced meals. Children will learn about the physical and mental benefits of regular exercise and will consider the relationship between physical activity and nutrition. They will develop an awareness of factors which influence people’s food choices </a:t>
            </a:r>
          </a:p>
          <a:p>
            <a:pPr algn="ctr">
              <a:lnSpc>
                <a:spcPts val="1061"/>
              </a:lnSpc>
            </a:pPr>
            <a:r>
              <a:rPr lang="en-US" sz="732" spc="36">
                <a:solidFill>
                  <a:srgbClr val="000000"/>
                </a:solidFill>
                <a:latin typeface="Schoolbell"/>
                <a:ea typeface="Schoolbell"/>
                <a:cs typeface="Schoolbell"/>
                <a:sym typeface="Schoolbell"/>
              </a:rPr>
              <a:t>and think about the benefits to our health of different kinds of food. They will also be given the opportunity to plan and prepare </a:t>
            </a:r>
          </a:p>
          <a:p>
            <a:pPr algn="ctr">
              <a:lnSpc>
                <a:spcPts val="1061"/>
              </a:lnSpc>
              <a:spcBef>
                <a:spcPct val="0"/>
              </a:spcBef>
            </a:pPr>
            <a:r>
              <a:rPr lang="en-US" sz="732" spc="36">
                <a:solidFill>
                  <a:srgbClr val="000000"/>
                </a:solidFill>
                <a:latin typeface="Schoolbell"/>
                <a:ea typeface="Schoolbell"/>
                <a:cs typeface="Schoolbell"/>
                <a:sym typeface="Schoolbell"/>
              </a:rPr>
              <a:t>healthy snacks taking responsibility for their choices. </a:t>
            </a:r>
          </a:p>
        </p:txBody>
      </p:sp>
      <p:sp>
        <p:nvSpPr>
          <p:cNvPr id="56" name="TextBox 56"/>
          <p:cNvSpPr txBox="1"/>
          <p:nvPr/>
        </p:nvSpPr>
        <p:spPr>
          <a:xfrm>
            <a:off x="3048833" y="8615400"/>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Healthy lifestyles</a:t>
            </a:r>
          </a:p>
        </p:txBody>
      </p:sp>
      <p:sp>
        <p:nvSpPr>
          <p:cNvPr id="57" name="TextBox 57"/>
          <p:cNvSpPr txBox="1"/>
          <p:nvPr/>
        </p:nvSpPr>
        <p:spPr>
          <a:xfrm>
            <a:off x="3094069" y="9018231"/>
            <a:ext cx="2341120" cy="1313049"/>
          </a:xfrm>
          <a:prstGeom prst="rect">
            <a:avLst/>
          </a:prstGeom>
        </p:spPr>
        <p:txBody>
          <a:bodyPr lIns="0" tIns="0" rIns="0" bIns="0" rtlCol="0" anchor="t">
            <a:spAutoFit/>
          </a:bodyPr>
          <a:lstStyle/>
          <a:p>
            <a:pPr algn="ctr">
              <a:lnSpc>
                <a:spcPts val="1061"/>
              </a:lnSpc>
            </a:pPr>
            <a:r>
              <a:rPr lang="en-US" sz="732" spc="36">
                <a:solidFill>
                  <a:srgbClr val="000000"/>
                </a:solidFill>
                <a:latin typeface="Schoolbell"/>
                <a:ea typeface="Schoolbell"/>
                <a:cs typeface="Schoolbell"/>
                <a:sym typeface="Schoolbell"/>
              </a:rPr>
              <a:t>Children will look at a range of physical and mental aspects of healthy living. Encouraging children to think more widely about choices others make in relation to a balanced diet and exercise, as well as applying it directly to their own lives. Children will learn about the different substances food contains, including nutrients and their benefits, and will consider ways </a:t>
            </a:r>
          </a:p>
          <a:p>
            <a:pPr algn="ctr">
              <a:lnSpc>
                <a:spcPts val="1061"/>
              </a:lnSpc>
              <a:spcBef>
                <a:spcPct val="0"/>
              </a:spcBef>
            </a:pPr>
            <a:r>
              <a:rPr lang="en-US" sz="732" spc="36">
                <a:solidFill>
                  <a:srgbClr val="000000"/>
                </a:solidFill>
                <a:latin typeface="Schoolbell"/>
                <a:ea typeface="Schoolbell"/>
                <a:cs typeface="Schoolbell"/>
                <a:sym typeface="Schoolbell"/>
              </a:rPr>
              <a:t>of achieving an energy balance which helps them to stay healthy and be active. They will learn about the signs of physical illness and how they might respond. </a:t>
            </a:r>
          </a:p>
        </p:txBody>
      </p:sp>
      <p:grpSp>
        <p:nvGrpSpPr>
          <p:cNvPr id="58" name="Group 58"/>
          <p:cNvGrpSpPr/>
          <p:nvPr/>
        </p:nvGrpSpPr>
        <p:grpSpPr>
          <a:xfrm>
            <a:off x="5797942" y="2219839"/>
            <a:ext cx="1568020" cy="1874341"/>
            <a:chOff x="0" y="0"/>
            <a:chExt cx="561943" cy="671721"/>
          </a:xfrm>
        </p:grpSpPr>
        <p:sp>
          <p:nvSpPr>
            <p:cNvPr id="59" name="Freeform 59"/>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0" name="TextBox 60"/>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algn="l">
                <a:lnSpc>
                  <a:spcPts val="840"/>
                </a:lnSpc>
              </a:pPr>
              <a:r>
                <a:rPr lang="en-US" sz="600">
                  <a:solidFill>
                    <a:srgbClr val="000000"/>
                  </a:solidFill>
                  <a:latin typeface="Schoolbell"/>
                  <a:ea typeface="Schoolbell"/>
                  <a:cs typeface="Schoolbell"/>
                  <a:sym typeface="Schoolbell"/>
                </a:rPr>
                <a:t>This unit will provide opportunities for children to develop their skills, </a:t>
              </a:r>
            </a:p>
            <a:p>
              <a:pPr algn="l">
                <a:lnSpc>
                  <a:spcPts val="840"/>
                </a:lnSpc>
              </a:pPr>
              <a:r>
                <a:rPr lang="en-US" sz="600">
                  <a:solidFill>
                    <a:srgbClr val="000000"/>
                  </a:solidFill>
                  <a:latin typeface="Schoolbell"/>
                  <a:ea typeface="Schoolbell"/>
                  <a:cs typeface="Schoolbell"/>
                  <a:sym typeface="Schoolbell"/>
                </a:rPr>
                <a:t>knowledge, understanding and attitudes within the following areas </a:t>
              </a:r>
            </a:p>
            <a:p>
              <a:pPr algn="l">
                <a:lnSpc>
                  <a:spcPts val="840"/>
                </a:lnSpc>
              </a:pPr>
              <a:r>
                <a:rPr lang="en-US" sz="600">
                  <a:solidFill>
                    <a:srgbClr val="000000"/>
                  </a:solidFill>
                  <a:latin typeface="Schoolbell"/>
                  <a:ea typeface="Schoolbell"/>
                  <a:cs typeface="Schoolbell"/>
                  <a:sym typeface="Schoolbell"/>
                </a:rPr>
                <a:t>of learning and development and related Early Learning Goals:</a:t>
              </a:r>
            </a:p>
            <a:p>
              <a:pPr algn="l">
                <a:lnSpc>
                  <a:spcPts val="840"/>
                </a:lnSpc>
              </a:pPr>
              <a:r>
                <a:rPr lang="en-US" sz="600">
                  <a:solidFill>
                    <a:srgbClr val="000000"/>
                  </a:solidFill>
                  <a:latin typeface="Schoolbell"/>
                  <a:ea typeface="Schoolbell"/>
                  <a:cs typeface="Schoolbell"/>
                  <a:sym typeface="Schoolbell"/>
                </a:rPr>
                <a:t>Physical development</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Health and self-care</a:t>
              </a:r>
            </a:p>
            <a:p>
              <a:pPr algn="l">
                <a:lnSpc>
                  <a:spcPts val="840"/>
                </a:lnSpc>
              </a:pPr>
              <a:r>
                <a:rPr lang="en-US" sz="600">
                  <a:solidFill>
                    <a:srgbClr val="000000"/>
                  </a:solidFill>
                  <a:latin typeface="Schoolbell"/>
                  <a:ea typeface="Schoolbell"/>
                  <a:cs typeface="Schoolbell"/>
                  <a:sym typeface="Schoolbell"/>
                </a:rPr>
                <a:t>Personal, Social and emotional development</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Self-confidence and self-awareness</a:t>
              </a:r>
            </a:p>
            <a:p>
              <a:pPr algn="l">
                <a:lnSpc>
                  <a:spcPts val="840"/>
                </a:lnSpc>
              </a:pPr>
              <a:r>
                <a:rPr lang="en-US" sz="600">
                  <a:solidFill>
                    <a:srgbClr val="000000"/>
                  </a:solidFill>
                  <a:latin typeface="Schoolbell"/>
                  <a:ea typeface="Schoolbell"/>
                  <a:cs typeface="Schoolbell"/>
                  <a:sym typeface="Schoolbell"/>
                </a:rPr>
                <a:t>Communication and language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Listening and attention</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Understanding</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Speaking</a:t>
              </a:r>
            </a:p>
          </p:txBody>
        </p:sp>
      </p:grpSp>
      <p:grpSp>
        <p:nvGrpSpPr>
          <p:cNvPr id="61" name="Group 61"/>
          <p:cNvGrpSpPr/>
          <p:nvPr/>
        </p:nvGrpSpPr>
        <p:grpSpPr>
          <a:xfrm>
            <a:off x="5797942" y="4334648"/>
            <a:ext cx="1568020" cy="1874341"/>
            <a:chOff x="0" y="0"/>
            <a:chExt cx="561943" cy="671721"/>
          </a:xfrm>
        </p:grpSpPr>
        <p:sp>
          <p:nvSpPr>
            <p:cNvPr id="62" name="Freeform 62"/>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3" name="TextBox 63"/>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be able to give examples of how to be healthy and to reflect on their own lifestyles and choices.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explain why healthy eating and physical activity are both important.</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know the difference between being active and inactive, and give some examples. </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say what changes physically and emotionally when they are active. </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talk about food likes and dislikes and give reasons. </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understand that food can be divided into different groups and know </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that for good health we need a balanced diet.</a:t>
              </a:r>
            </a:p>
          </p:txBody>
        </p:sp>
      </p:grpSp>
      <p:grpSp>
        <p:nvGrpSpPr>
          <p:cNvPr id="64" name="Group 64"/>
          <p:cNvGrpSpPr/>
          <p:nvPr/>
        </p:nvGrpSpPr>
        <p:grpSpPr>
          <a:xfrm>
            <a:off x="5797942" y="6447114"/>
            <a:ext cx="1568020" cy="1874341"/>
            <a:chOff x="0" y="0"/>
            <a:chExt cx="561943" cy="671721"/>
          </a:xfrm>
        </p:grpSpPr>
        <p:sp>
          <p:nvSpPr>
            <p:cNvPr id="65" name="Freeform 65"/>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6" name="TextBox 66"/>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know that they can make choices which are healthier or less healthy and reflect on their own lifestyle. </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know that eating a balanced diet, being active and sleeping all contribute to a healthy lifestyle. </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understand some of the reasons people sometimes make less healthy choices. </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be able to talk about some of the physical and mental benefits of exercise.</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understand why our bodies need foods from each of the food groups and be able to suggest daily menus or meals.</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know how much sleep we need and be able to talk about what happens if we don’t get enough.</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know why dental hygiene is important and how they can look after their teeth. </a:t>
              </a:r>
            </a:p>
          </p:txBody>
        </p:sp>
      </p:grpSp>
      <p:grpSp>
        <p:nvGrpSpPr>
          <p:cNvPr id="67" name="Group 67"/>
          <p:cNvGrpSpPr/>
          <p:nvPr/>
        </p:nvGrpSpPr>
        <p:grpSpPr>
          <a:xfrm>
            <a:off x="5797942" y="8539200"/>
            <a:ext cx="1568020" cy="1874341"/>
            <a:chOff x="0" y="0"/>
            <a:chExt cx="561943" cy="671721"/>
          </a:xfrm>
        </p:grpSpPr>
        <p:sp>
          <p:nvSpPr>
            <p:cNvPr id="68" name="Freeform 68"/>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9" name="TextBox 69"/>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understand that there are a range of factors which contribute to a healthy lifestyle, including a healthy balanced food intake and physical activity.</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be able to explain that different kinds and amounts of food provide different amounts of energy and be able to plan an appropriate energy balance for themselves, including explaining the possible consequences of an imbalance.</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understand the benefits of physical activity for promoting health and the risks of not participating.</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be able to explain why some online apps and games are age restricted, and how online behaviour can affect physical &amp; mental health.</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explain that a healthy lifestyle includes physical, social and mental health and how they can take responsibility for their own health. </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107176" y="108000"/>
            <a:ext cx="11236679" cy="11236679"/>
          </a:xfrm>
          <a:custGeom>
            <a:avLst/>
            <a:gdLst/>
            <a:ahLst/>
            <a:cxnLst/>
            <a:rect l="l" t="t" r="r" b="b"/>
            <a:pathLst>
              <a:path w="11236679" h="11236679">
                <a:moveTo>
                  <a:pt x="0" y="0"/>
                </a:moveTo>
                <a:lnTo>
                  <a:pt x="11236679" y="0"/>
                </a:lnTo>
                <a:lnTo>
                  <a:pt x="11236679" y="11236679"/>
                </a:lnTo>
                <a:lnTo>
                  <a:pt x="0" y="11236679"/>
                </a:lnTo>
                <a:lnTo>
                  <a:pt x="0" y="0"/>
                </a:lnTo>
                <a:close/>
              </a:path>
            </a:pathLst>
          </a:custGeom>
          <a:blipFill>
            <a:blip r:embed="rId2"/>
            <a:stretch>
              <a:fillRect/>
            </a:stretch>
          </a:blipFill>
        </p:spPr>
        <p:txBody>
          <a:bodyPr/>
          <a:lstStyle/>
          <a:p>
            <a:endParaRPr lang="en-GB"/>
          </a:p>
        </p:txBody>
      </p:sp>
      <p:sp>
        <p:nvSpPr>
          <p:cNvPr id="3" name="Freeform 3"/>
          <p:cNvSpPr/>
          <p:nvPr/>
        </p:nvSpPr>
        <p:spPr>
          <a:xfrm>
            <a:off x="302188" y="8418240"/>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340520" y="632615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flipH="1">
            <a:off x="252221" y="4291218"/>
            <a:ext cx="1832258" cy="1949211"/>
          </a:xfrm>
          <a:custGeom>
            <a:avLst/>
            <a:gdLst/>
            <a:ahLst/>
            <a:cxnLst/>
            <a:rect l="l" t="t" r="r" b="b"/>
            <a:pathLst>
              <a:path w="1832258" h="1949211">
                <a:moveTo>
                  <a:pt x="1832259" y="0"/>
                </a:moveTo>
                <a:lnTo>
                  <a:pt x="0" y="0"/>
                </a:lnTo>
                <a:lnTo>
                  <a:pt x="0" y="1949211"/>
                </a:lnTo>
                <a:lnTo>
                  <a:pt x="1832259" y="1949211"/>
                </a:lnTo>
                <a:lnTo>
                  <a:pt x="1832259"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6" name="Group 6"/>
          <p:cNvGrpSpPr/>
          <p:nvPr/>
        </p:nvGrpSpPr>
        <p:grpSpPr>
          <a:xfrm>
            <a:off x="215454" y="4391425"/>
            <a:ext cx="1180344" cy="1105097"/>
            <a:chOff x="0" y="0"/>
            <a:chExt cx="423009" cy="396042"/>
          </a:xfrm>
        </p:grpSpPr>
        <p:sp>
          <p:nvSpPr>
            <p:cNvPr id="7" name="Freeform 7"/>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8" name="TextBox 8"/>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grpSp>
        <p:nvGrpSpPr>
          <p:cNvPr id="9" name="Group 9"/>
          <p:cNvGrpSpPr/>
          <p:nvPr/>
        </p:nvGrpSpPr>
        <p:grpSpPr>
          <a:xfrm>
            <a:off x="302188" y="8470962"/>
            <a:ext cx="1453306" cy="1290367"/>
            <a:chOff x="0" y="0"/>
            <a:chExt cx="520832" cy="462439"/>
          </a:xfrm>
        </p:grpSpPr>
        <p:sp>
          <p:nvSpPr>
            <p:cNvPr id="10" name="Freeform 10"/>
            <p:cNvSpPr/>
            <p:nvPr/>
          </p:nvSpPr>
          <p:spPr>
            <a:xfrm>
              <a:off x="0" y="0"/>
              <a:ext cx="520832" cy="462439"/>
            </a:xfrm>
            <a:custGeom>
              <a:avLst/>
              <a:gdLst/>
              <a:ahLst/>
              <a:cxnLst/>
              <a:rect l="l" t="t" r="r" b="b"/>
              <a:pathLst>
                <a:path w="520832" h="462439">
                  <a:moveTo>
                    <a:pt x="197103" y="0"/>
                  </a:moveTo>
                  <a:lnTo>
                    <a:pt x="323729" y="0"/>
                  </a:lnTo>
                  <a:cubicBezTo>
                    <a:pt x="376004" y="0"/>
                    <a:pt x="426138" y="20766"/>
                    <a:pt x="463102" y="57730"/>
                  </a:cubicBezTo>
                  <a:cubicBezTo>
                    <a:pt x="500066" y="94694"/>
                    <a:pt x="520832" y="144828"/>
                    <a:pt x="520832" y="197103"/>
                  </a:cubicBezTo>
                  <a:lnTo>
                    <a:pt x="520832" y="265335"/>
                  </a:lnTo>
                  <a:cubicBezTo>
                    <a:pt x="520832" y="317610"/>
                    <a:pt x="500066" y="367744"/>
                    <a:pt x="463102" y="404708"/>
                  </a:cubicBezTo>
                  <a:cubicBezTo>
                    <a:pt x="426138" y="441672"/>
                    <a:pt x="376004" y="462439"/>
                    <a:pt x="323729" y="462439"/>
                  </a:cubicBezTo>
                  <a:lnTo>
                    <a:pt x="197103" y="462439"/>
                  </a:lnTo>
                  <a:cubicBezTo>
                    <a:pt x="144828" y="462439"/>
                    <a:pt x="94694" y="441672"/>
                    <a:pt x="57730" y="404708"/>
                  </a:cubicBezTo>
                  <a:cubicBezTo>
                    <a:pt x="20766" y="367744"/>
                    <a:pt x="0" y="317610"/>
                    <a:pt x="0" y="265335"/>
                  </a:cubicBezTo>
                  <a:lnTo>
                    <a:pt x="0" y="197103"/>
                  </a:lnTo>
                  <a:cubicBezTo>
                    <a:pt x="0" y="144828"/>
                    <a:pt x="20766" y="94694"/>
                    <a:pt x="57730" y="57730"/>
                  </a:cubicBezTo>
                  <a:cubicBezTo>
                    <a:pt x="94694" y="20766"/>
                    <a:pt x="144828" y="0"/>
                    <a:pt x="197103" y="0"/>
                  </a:cubicBezTo>
                  <a:close/>
                </a:path>
              </a:pathLst>
            </a:custGeom>
            <a:solidFill>
              <a:srgbClr val="F4CA44"/>
            </a:solidFill>
          </p:spPr>
          <p:txBody>
            <a:bodyPr/>
            <a:lstStyle/>
            <a:p>
              <a:endParaRPr lang="en-GB"/>
            </a:p>
          </p:txBody>
        </p:sp>
        <p:sp>
          <p:nvSpPr>
            <p:cNvPr id="11" name="TextBox 11"/>
            <p:cNvSpPr txBox="1"/>
            <p:nvPr/>
          </p:nvSpPr>
          <p:spPr>
            <a:xfrm>
              <a:off x="0" y="-28575"/>
              <a:ext cx="520832" cy="491014"/>
            </a:xfrm>
            <a:prstGeom prst="rect">
              <a:avLst/>
            </a:prstGeom>
          </p:spPr>
          <p:txBody>
            <a:bodyPr lIns="50800" tIns="50800" rIns="50800" bIns="50800" rtlCol="0" anchor="ctr"/>
            <a:lstStyle/>
            <a:p>
              <a:pPr algn="ctr">
                <a:lnSpc>
                  <a:spcPts val="1960"/>
                </a:lnSpc>
                <a:spcBef>
                  <a:spcPct val="0"/>
                </a:spcBef>
              </a:pPr>
              <a:endParaRPr/>
            </a:p>
          </p:txBody>
        </p:sp>
      </p:grpSp>
      <p:sp>
        <p:nvSpPr>
          <p:cNvPr id="12" name="Freeform 12"/>
          <p:cNvSpPr/>
          <p:nvPr/>
        </p:nvSpPr>
        <p:spPr>
          <a:xfrm>
            <a:off x="251619" y="2155755"/>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3" name="Group 13"/>
          <p:cNvGrpSpPr/>
          <p:nvPr/>
        </p:nvGrpSpPr>
        <p:grpSpPr>
          <a:xfrm>
            <a:off x="165828" y="2176685"/>
            <a:ext cx="1180344" cy="1105097"/>
            <a:chOff x="0" y="0"/>
            <a:chExt cx="423009" cy="396042"/>
          </a:xfrm>
        </p:grpSpPr>
        <p:sp>
          <p:nvSpPr>
            <p:cNvPr id="14" name="Freeform 14"/>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15" name="TextBox 15"/>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16" name="TextBox 16"/>
          <p:cNvSpPr txBox="1"/>
          <p:nvPr/>
        </p:nvSpPr>
        <p:spPr>
          <a:xfrm>
            <a:off x="215454" y="2348762"/>
            <a:ext cx="1453306" cy="372268"/>
          </a:xfrm>
          <a:prstGeom prst="rect">
            <a:avLst/>
          </a:prstGeom>
        </p:spPr>
        <p:txBody>
          <a:bodyPr lIns="0" tIns="0" rIns="0" bIns="0" rtlCol="0" anchor="t">
            <a:spAutoFit/>
          </a:bodyPr>
          <a:lstStyle/>
          <a:p>
            <a:pPr algn="l">
              <a:lnSpc>
                <a:spcPts val="3008"/>
              </a:lnSpc>
            </a:pPr>
            <a:r>
              <a:rPr lang="en-US" sz="2075" spc="103">
                <a:solidFill>
                  <a:srgbClr val="000000"/>
                </a:solidFill>
                <a:latin typeface="Schoolbell"/>
                <a:ea typeface="Schoolbell"/>
                <a:cs typeface="Schoolbell"/>
                <a:sym typeface="Schoolbell"/>
              </a:rPr>
              <a:t>Reception</a:t>
            </a:r>
          </a:p>
        </p:txBody>
      </p:sp>
      <p:sp>
        <p:nvSpPr>
          <p:cNvPr id="17" name="Freeform 17"/>
          <p:cNvSpPr/>
          <p:nvPr/>
        </p:nvSpPr>
        <p:spPr>
          <a:xfrm flipH="1">
            <a:off x="2033706" y="2161032"/>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8" name="Freeform 18"/>
          <p:cNvSpPr/>
          <p:nvPr/>
        </p:nvSpPr>
        <p:spPr>
          <a:xfrm>
            <a:off x="3865964" y="2161032"/>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9" name="TextBox 19"/>
          <p:cNvSpPr txBox="1"/>
          <p:nvPr/>
        </p:nvSpPr>
        <p:spPr>
          <a:xfrm>
            <a:off x="521260" y="4540780"/>
            <a:ext cx="911305"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1 &amp; 2</a:t>
            </a:r>
          </a:p>
        </p:txBody>
      </p:sp>
      <p:sp>
        <p:nvSpPr>
          <p:cNvPr id="20" name="Freeform 20"/>
          <p:cNvSpPr/>
          <p:nvPr/>
        </p:nvSpPr>
        <p:spPr>
          <a:xfrm>
            <a:off x="2084480" y="4291218"/>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1" name="Freeform 21"/>
          <p:cNvSpPr/>
          <p:nvPr/>
        </p:nvSpPr>
        <p:spPr>
          <a:xfrm flipH="1">
            <a:off x="3866566" y="4291218"/>
            <a:ext cx="1832258" cy="1949211"/>
          </a:xfrm>
          <a:custGeom>
            <a:avLst/>
            <a:gdLst/>
            <a:ahLst/>
            <a:cxnLst/>
            <a:rect l="l" t="t" r="r" b="b"/>
            <a:pathLst>
              <a:path w="1832258" h="1949211">
                <a:moveTo>
                  <a:pt x="1832259" y="0"/>
                </a:moveTo>
                <a:lnTo>
                  <a:pt x="0" y="0"/>
                </a:lnTo>
                <a:lnTo>
                  <a:pt x="0" y="1949211"/>
                </a:lnTo>
                <a:lnTo>
                  <a:pt x="1832259" y="1949211"/>
                </a:lnTo>
                <a:lnTo>
                  <a:pt x="1832259"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2" name="Group 22"/>
          <p:cNvGrpSpPr/>
          <p:nvPr/>
        </p:nvGrpSpPr>
        <p:grpSpPr>
          <a:xfrm>
            <a:off x="302188" y="6459504"/>
            <a:ext cx="1180344" cy="1105097"/>
            <a:chOff x="0" y="0"/>
            <a:chExt cx="423009" cy="396042"/>
          </a:xfrm>
        </p:grpSpPr>
        <p:sp>
          <p:nvSpPr>
            <p:cNvPr id="23" name="Freeform 23"/>
            <p:cNvSpPr/>
            <p:nvPr/>
          </p:nvSpPr>
          <p:spPr>
            <a:xfrm>
              <a:off x="0" y="0"/>
              <a:ext cx="423009" cy="396042"/>
            </a:xfrm>
            <a:custGeom>
              <a:avLst/>
              <a:gdLst/>
              <a:ahLst/>
              <a:cxnLst/>
              <a:rect l="l" t="t" r="r" b="b"/>
              <a:pathLst>
                <a:path w="423009" h="396042">
                  <a:moveTo>
                    <a:pt x="198021" y="0"/>
                  </a:moveTo>
                  <a:lnTo>
                    <a:pt x="224988" y="0"/>
                  </a:lnTo>
                  <a:cubicBezTo>
                    <a:pt x="277506" y="0"/>
                    <a:pt x="327874" y="20863"/>
                    <a:pt x="365010" y="57999"/>
                  </a:cubicBezTo>
                  <a:cubicBezTo>
                    <a:pt x="402146" y="95135"/>
                    <a:pt x="423009" y="145502"/>
                    <a:pt x="423009" y="198021"/>
                  </a:cubicBezTo>
                  <a:lnTo>
                    <a:pt x="423009" y="198021"/>
                  </a:lnTo>
                  <a:cubicBezTo>
                    <a:pt x="423009" y="250539"/>
                    <a:pt x="402146" y="300907"/>
                    <a:pt x="365010" y="338043"/>
                  </a:cubicBezTo>
                  <a:cubicBezTo>
                    <a:pt x="327874" y="375179"/>
                    <a:pt x="277506" y="396042"/>
                    <a:pt x="224988" y="396042"/>
                  </a:cubicBezTo>
                  <a:lnTo>
                    <a:pt x="198021" y="396042"/>
                  </a:lnTo>
                  <a:cubicBezTo>
                    <a:pt x="145502" y="396042"/>
                    <a:pt x="95135" y="375179"/>
                    <a:pt x="57999" y="338043"/>
                  </a:cubicBezTo>
                  <a:cubicBezTo>
                    <a:pt x="20863" y="300907"/>
                    <a:pt x="0" y="250539"/>
                    <a:pt x="0" y="198021"/>
                  </a:cubicBezTo>
                  <a:lnTo>
                    <a:pt x="0" y="198021"/>
                  </a:lnTo>
                  <a:cubicBezTo>
                    <a:pt x="0" y="145502"/>
                    <a:pt x="20863" y="95135"/>
                    <a:pt x="57999" y="57999"/>
                  </a:cubicBezTo>
                  <a:cubicBezTo>
                    <a:pt x="95135" y="20863"/>
                    <a:pt x="145502" y="0"/>
                    <a:pt x="198021" y="0"/>
                  </a:cubicBezTo>
                  <a:close/>
                </a:path>
              </a:pathLst>
            </a:custGeom>
            <a:solidFill>
              <a:srgbClr val="F4CA44"/>
            </a:solidFill>
          </p:spPr>
          <p:txBody>
            <a:bodyPr/>
            <a:lstStyle/>
            <a:p>
              <a:endParaRPr lang="en-GB"/>
            </a:p>
          </p:txBody>
        </p:sp>
        <p:sp>
          <p:nvSpPr>
            <p:cNvPr id="24" name="TextBox 24"/>
            <p:cNvSpPr txBox="1"/>
            <p:nvPr/>
          </p:nvSpPr>
          <p:spPr>
            <a:xfrm>
              <a:off x="0" y="-28575"/>
              <a:ext cx="423009" cy="424617"/>
            </a:xfrm>
            <a:prstGeom prst="rect">
              <a:avLst/>
            </a:prstGeom>
          </p:spPr>
          <p:txBody>
            <a:bodyPr lIns="50800" tIns="50800" rIns="50800" bIns="50800" rtlCol="0" anchor="ctr"/>
            <a:lstStyle/>
            <a:p>
              <a:pPr algn="ctr">
                <a:lnSpc>
                  <a:spcPts val="1960"/>
                </a:lnSpc>
                <a:spcBef>
                  <a:spcPct val="0"/>
                </a:spcBef>
              </a:pPr>
              <a:endParaRPr/>
            </a:p>
          </p:txBody>
        </p:sp>
      </p:grpSp>
      <p:sp>
        <p:nvSpPr>
          <p:cNvPr id="25" name="TextBox 25"/>
          <p:cNvSpPr txBox="1"/>
          <p:nvPr/>
        </p:nvSpPr>
        <p:spPr>
          <a:xfrm>
            <a:off x="589268" y="6586651"/>
            <a:ext cx="977980"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3 &amp; 4</a:t>
            </a:r>
          </a:p>
        </p:txBody>
      </p:sp>
      <p:sp>
        <p:nvSpPr>
          <p:cNvPr id="26" name="Freeform 26"/>
          <p:cNvSpPr/>
          <p:nvPr/>
        </p:nvSpPr>
        <p:spPr>
          <a:xfrm flipH="1">
            <a:off x="2164807" y="6326154"/>
            <a:ext cx="1832258" cy="1949211"/>
          </a:xfrm>
          <a:custGeom>
            <a:avLst/>
            <a:gdLst/>
            <a:ahLst/>
            <a:cxnLst/>
            <a:rect l="l" t="t" r="r" b="b"/>
            <a:pathLst>
              <a:path w="1832258" h="1949211">
                <a:moveTo>
                  <a:pt x="1832258" y="0"/>
                </a:moveTo>
                <a:lnTo>
                  <a:pt x="0" y="0"/>
                </a:lnTo>
                <a:lnTo>
                  <a:pt x="0" y="1949211"/>
                </a:lnTo>
                <a:lnTo>
                  <a:pt x="1832258" y="1949211"/>
                </a:lnTo>
                <a:lnTo>
                  <a:pt x="1832258"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27"/>
          <p:cNvSpPr/>
          <p:nvPr/>
        </p:nvSpPr>
        <p:spPr>
          <a:xfrm>
            <a:off x="3966705" y="6326154"/>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8" name="TextBox 28"/>
          <p:cNvSpPr txBox="1"/>
          <p:nvPr/>
        </p:nvSpPr>
        <p:spPr>
          <a:xfrm>
            <a:off x="554858" y="8593841"/>
            <a:ext cx="4696913" cy="753268"/>
          </a:xfrm>
          <a:prstGeom prst="rect">
            <a:avLst/>
          </a:prstGeom>
        </p:spPr>
        <p:txBody>
          <a:bodyPr lIns="0" tIns="0" rIns="0" bIns="0" rtlCol="0" anchor="t">
            <a:spAutoFit/>
          </a:bodyPr>
          <a:lstStyle/>
          <a:p>
            <a:pPr algn="l">
              <a:lnSpc>
                <a:spcPts val="3008"/>
              </a:lnSpc>
            </a:pPr>
            <a:r>
              <a:rPr lang="en-US" sz="2075" spc="103" dirty="0">
                <a:solidFill>
                  <a:srgbClr val="000000"/>
                </a:solidFill>
                <a:latin typeface="Schoolbell"/>
                <a:ea typeface="Schoolbell"/>
                <a:cs typeface="Schoolbell"/>
                <a:sym typeface="Schoolbell"/>
              </a:rPr>
              <a:t>Year </a:t>
            </a:r>
          </a:p>
          <a:p>
            <a:pPr algn="l">
              <a:lnSpc>
                <a:spcPts val="3008"/>
              </a:lnSpc>
            </a:pPr>
            <a:r>
              <a:rPr lang="en-US" sz="2075" spc="103" dirty="0">
                <a:solidFill>
                  <a:srgbClr val="000000"/>
                </a:solidFill>
                <a:latin typeface="Schoolbell"/>
                <a:ea typeface="Schoolbell"/>
                <a:cs typeface="Schoolbell"/>
                <a:sym typeface="Schoolbell"/>
              </a:rPr>
              <a:t>5 &amp; 6</a:t>
            </a:r>
          </a:p>
        </p:txBody>
      </p:sp>
      <p:sp>
        <p:nvSpPr>
          <p:cNvPr id="29" name="Freeform 29"/>
          <p:cNvSpPr/>
          <p:nvPr/>
        </p:nvSpPr>
        <p:spPr>
          <a:xfrm>
            <a:off x="2084275" y="8418240"/>
            <a:ext cx="1832258" cy="1949211"/>
          </a:xfrm>
          <a:custGeom>
            <a:avLst/>
            <a:gdLst/>
            <a:ahLst/>
            <a:cxnLst/>
            <a:rect l="l" t="t" r="r" b="b"/>
            <a:pathLst>
              <a:path w="1832258" h="1949211">
                <a:moveTo>
                  <a:pt x="0" y="0"/>
                </a:moveTo>
                <a:lnTo>
                  <a:pt x="1832258" y="0"/>
                </a:lnTo>
                <a:lnTo>
                  <a:pt x="1832258" y="1949211"/>
                </a:lnTo>
                <a:lnTo>
                  <a:pt x="0" y="1949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0" name="Freeform 30"/>
          <p:cNvSpPr/>
          <p:nvPr/>
        </p:nvSpPr>
        <p:spPr>
          <a:xfrm>
            <a:off x="3916533" y="8418240"/>
            <a:ext cx="1832258" cy="1949211"/>
          </a:xfrm>
          <a:custGeom>
            <a:avLst/>
            <a:gdLst/>
            <a:ahLst/>
            <a:cxnLst/>
            <a:rect l="l" t="t" r="r" b="b"/>
            <a:pathLst>
              <a:path w="1832258" h="1949211">
                <a:moveTo>
                  <a:pt x="0" y="0"/>
                </a:moveTo>
                <a:lnTo>
                  <a:pt x="1832259" y="0"/>
                </a:lnTo>
                <a:lnTo>
                  <a:pt x="1832259" y="1949211"/>
                </a:lnTo>
                <a:lnTo>
                  <a:pt x="0" y="1949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1" name="Freeform 31"/>
          <p:cNvSpPr/>
          <p:nvPr/>
        </p:nvSpPr>
        <p:spPr>
          <a:xfrm>
            <a:off x="890722" y="3158819"/>
            <a:ext cx="575441" cy="743464"/>
          </a:xfrm>
          <a:custGeom>
            <a:avLst/>
            <a:gdLst/>
            <a:ahLst/>
            <a:cxnLst/>
            <a:rect l="l" t="t" r="r" b="b"/>
            <a:pathLst>
              <a:path w="575441" h="743464">
                <a:moveTo>
                  <a:pt x="0" y="0"/>
                </a:moveTo>
                <a:lnTo>
                  <a:pt x="575441" y="0"/>
                </a:lnTo>
                <a:lnTo>
                  <a:pt x="575441" y="743464"/>
                </a:lnTo>
                <a:lnTo>
                  <a:pt x="0" y="743464"/>
                </a:lnTo>
                <a:lnTo>
                  <a:pt x="0" y="0"/>
                </a:lnTo>
                <a:close/>
              </a:path>
            </a:pathLst>
          </a:custGeom>
          <a:blipFill>
            <a:blip r:embed="rId7"/>
            <a:stretch>
              <a:fillRect/>
            </a:stretch>
          </a:blipFill>
        </p:spPr>
        <p:txBody>
          <a:bodyPr/>
          <a:lstStyle/>
          <a:p>
            <a:endParaRPr lang="en-GB"/>
          </a:p>
        </p:txBody>
      </p:sp>
      <p:sp>
        <p:nvSpPr>
          <p:cNvPr id="32" name="Freeform 32"/>
          <p:cNvSpPr/>
          <p:nvPr/>
        </p:nvSpPr>
        <p:spPr>
          <a:xfrm>
            <a:off x="1532838" y="2522705"/>
            <a:ext cx="765128" cy="898037"/>
          </a:xfrm>
          <a:custGeom>
            <a:avLst/>
            <a:gdLst/>
            <a:ahLst/>
            <a:cxnLst/>
            <a:rect l="l" t="t" r="r" b="b"/>
            <a:pathLst>
              <a:path w="765128" h="898037">
                <a:moveTo>
                  <a:pt x="0" y="0"/>
                </a:moveTo>
                <a:lnTo>
                  <a:pt x="765128" y="0"/>
                </a:lnTo>
                <a:lnTo>
                  <a:pt x="765128" y="898038"/>
                </a:lnTo>
                <a:lnTo>
                  <a:pt x="0" y="898038"/>
                </a:lnTo>
                <a:lnTo>
                  <a:pt x="0" y="0"/>
                </a:lnTo>
                <a:close/>
              </a:path>
            </a:pathLst>
          </a:custGeom>
          <a:blipFill>
            <a:blip r:embed="rId8"/>
            <a:stretch>
              <a:fillRect/>
            </a:stretch>
          </a:blipFill>
        </p:spPr>
        <p:txBody>
          <a:bodyPr/>
          <a:lstStyle/>
          <a:p>
            <a:endParaRPr lang="en-GB"/>
          </a:p>
        </p:txBody>
      </p:sp>
      <p:sp>
        <p:nvSpPr>
          <p:cNvPr id="33" name="Freeform 33"/>
          <p:cNvSpPr/>
          <p:nvPr/>
        </p:nvSpPr>
        <p:spPr>
          <a:xfrm>
            <a:off x="252221" y="2818395"/>
            <a:ext cx="605274" cy="680848"/>
          </a:xfrm>
          <a:custGeom>
            <a:avLst/>
            <a:gdLst/>
            <a:ahLst/>
            <a:cxnLst/>
            <a:rect l="l" t="t" r="r" b="b"/>
            <a:pathLst>
              <a:path w="605274" h="680848">
                <a:moveTo>
                  <a:pt x="0" y="0"/>
                </a:moveTo>
                <a:lnTo>
                  <a:pt x="605274" y="0"/>
                </a:lnTo>
                <a:lnTo>
                  <a:pt x="605274" y="680848"/>
                </a:lnTo>
                <a:lnTo>
                  <a:pt x="0" y="680848"/>
                </a:lnTo>
                <a:lnTo>
                  <a:pt x="0" y="0"/>
                </a:lnTo>
                <a:close/>
              </a:path>
            </a:pathLst>
          </a:custGeom>
          <a:blipFill>
            <a:blip r:embed="rId9"/>
            <a:stretch>
              <a:fillRect/>
            </a:stretch>
          </a:blipFill>
        </p:spPr>
        <p:txBody>
          <a:bodyPr/>
          <a:lstStyle/>
          <a:p>
            <a:endParaRPr lang="en-GB"/>
          </a:p>
        </p:txBody>
      </p:sp>
      <p:sp>
        <p:nvSpPr>
          <p:cNvPr id="34" name="Freeform 34"/>
          <p:cNvSpPr/>
          <p:nvPr/>
        </p:nvSpPr>
        <p:spPr>
          <a:xfrm rot="1122371">
            <a:off x="2341421" y="2612635"/>
            <a:ext cx="671389" cy="671389"/>
          </a:xfrm>
          <a:custGeom>
            <a:avLst/>
            <a:gdLst/>
            <a:ahLst/>
            <a:cxnLst/>
            <a:rect l="l" t="t" r="r" b="b"/>
            <a:pathLst>
              <a:path w="671389" h="671389">
                <a:moveTo>
                  <a:pt x="0" y="0"/>
                </a:moveTo>
                <a:lnTo>
                  <a:pt x="671388" y="0"/>
                </a:lnTo>
                <a:lnTo>
                  <a:pt x="671388" y="671388"/>
                </a:lnTo>
                <a:lnTo>
                  <a:pt x="0" y="671388"/>
                </a:lnTo>
                <a:lnTo>
                  <a:pt x="0" y="0"/>
                </a:lnTo>
                <a:close/>
              </a:path>
            </a:pathLst>
          </a:custGeom>
          <a:blipFill>
            <a:blip r:embed="rId10"/>
            <a:stretch>
              <a:fillRect/>
            </a:stretch>
          </a:blipFill>
        </p:spPr>
        <p:txBody>
          <a:bodyPr/>
          <a:lstStyle/>
          <a:p>
            <a:endParaRPr lang="en-GB"/>
          </a:p>
        </p:txBody>
      </p:sp>
      <p:sp>
        <p:nvSpPr>
          <p:cNvPr id="35" name="Freeform 35"/>
          <p:cNvSpPr/>
          <p:nvPr/>
        </p:nvSpPr>
        <p:spPr>
          <a:xfrm rot="1028457">
            <a:off x="2467646" y="3222808"/>
            <a:ext cx="548682" cy="759421"/>
          </a:xfrm>
          <a:custGeom>
            <a:avLst/>
            <a:gdLst/>
            <a:ahLst/>
            <a:cxnLst/>
            <a:rect l="l" t="t" r="r" b="b"/>
            <a:pathLst>
              <a:path w="548682" h="759421">
                <a:moveTo>
                  <a:pt x="0" y="0"/>
                </a:moveTo>
                <a:lnTo>
                  <a:pt x="548682" y="0"/>
                </a:lnTo>
                <a:lnTo>
                  <a:pt x="548682" y="759422"/>
                </a:lnTo>
                <a:lnTo>
                  <a:pt x="0" y="759422"/>
                </a:lnTo>
                <a:lnTo>
                  <a:pt x="0" y="0"/>
                </a:lnTo>
                <a:close/>
              </a:path>
            </a:pathLst>
          </a:custGeom>
          <a:blipFill>
            <a:blip r:embed="rId11"/>
            <a:stretch>
              <a:fillRect/>
            </a:stretch>
          </a:blipFill>
        </p:spPr>
        <p:txBody>
          <a:bodyPr/>
          <a:lstStyle/>
          <a:p>
            <a:endParaRPr lang="en-GB"/>
          </a:p>
        </p:txBody>
      </p:sp>
      <p:sp>
        <p:nvSpPr>
          <p:cNvPr id="36" name="Freeform 36"/>
          <p:cNvSpPr/>
          <p:nvPr/>
        </p:nvSpPr>
        <p:spPr>
          <a:xfrm>
            <a:off x="1502558" y="4703761"/>
            <a:ext cx="905040" cy="897953"/>
          </a:xfrm>
          <a:custGeom>
            <a:avLst/>
            <a:gdLst/>
            <a:ahLst/>
            <a:cxnLst/>
            <a:rect l="l" t="t" r="r" b="b"/>
            <a:pathLst>
              <a:path w="905040" h="897953">
                <a:moveTo>
                  <a:pt x="0" y="0"/>
                </a:moveTo>
                <a:lnTo>
                  <a:pt x="905039" y="0"/>
                </a:lnTo>
                <a:lnTo>
                  <a:pt x="905039" y="897953"/>
                </a:lnTo>
                <a:lnTo>
                  <a:pt x="0" y="897953"/>
                </a:lnTo>
                <a:lnTo>
                  <a:pt x="0" y="0"/>
                </a:lnTo>
                <a:close/>
              </a:path>
            </a:pathLst>
          </a:custGeom>
          <a:blipFill>
            <a:blip r:embed="rId12"/>
            <a:stretch>
              <a:fillRect/>
            </a:stretch>
          </a:blipFill>
        </p:spPr>
        <p:txBody>
          <a:bodyPr/>
          <a:lstStyle/>
          <a:p>
            <a:endParaRPr lang="en-GB"/>
          </a:p>
        </p:txBody>
      </p:sp>
      <p:sp>
        <p:nvSpPr>
          <p:cNvPr id="37" name="Freeform 37"/>
          <p:cNvSpPr/>
          <p:nvPr/>
        </p:nvSpPr>
        <p:spPr>
          <a:xfrm rot="-402137">
            <a:off x="909506" y="5179242"/>
            <a:ext cx="694287" cy="931928"/>
          </a:xfrm>
          <a:custGeom>
            <a:avLst/>
            <a:gdLst/>
            <a:ahLst/>
            <a:cxnLst/>
            <a:rect l="l" t="t" r="r" b="b"/>
            <a:pathLst>
              <a:path w="694287" h="931928">
                <a:moveTo>
                  <a:pt x="0" y="0"/>
                </a:moveTo>
                <a:lnTo>
                  <a:pt x="694286" y="0"/>
                </a:lnTo>
                <a:lnTo>
                  <a:pt x="694286" y="931928"/>
                </a:lnTo>
                <a:lnTo>
                  <a:pt x="0" y="931928"/>
                </a:lnTo>
                <a:lnTo>
                  <a:pt x="0" y="0"/>
                </a:lnTo>
                <a:close/>
              </a:path>
            </a:pathLst>
          </a:custGeom>
          <a:blipFill>
            <a:blip r:embed="rId13"/>
            <a:stretch>
              <a:fillRect/>
            </a:stretch>
          </a:blipFill>
        </p:spPr>
        <p:txBody>
          <a:bodyPr/>
          <a:lstStyle/>
          <a:p>
            <a:endParaRPr lang="en-GB"/>
          </a:p>
        </p:txBody>
      </p:sp>
      <p:sp>
        <p:nvSpPr>
          <p:cNvPr id="38" name="Freeform 38"/>
          <p:cNvSpPr/>
          <p:nvPr/>
        </p:nvSpPr>
        <p:spPr>
          <a:xfrm rot="367813">
            <a:off x="2463277" y="4831763"/>
            <a:ext cx="846567" cy="1088133"/>
          </a:xfrm>
          <a:custGeom>
            <a:avLst/>
            <a:gdLst/>
            <a:ahLst/>
            <a:cxnLst/>
            <a:rect l="l" t="t" r="r" b="b"/>
            <a:pathLst>
              <a:path w="846567" h="1088133">
                <a:moveTo>
                  <a:pt x="0" y="0"/>
                </a:moveTo>
                <a:lnTo>
                  <a:pt x="846567" y="0"/>
                </a:lnTo>
                <a:lnTo>
                  <a:pt x="846567" y="1088133"/>
                </a:lnTo>
                <a:lnTo>
                  <a:pt x="0" y="1088133"/>
                </a:lnTo>
                <a:lnTo>
                  <a:pt x="0" y="0"/>
                </a:lnTo>
                <a:close/>
              </a:path>
            </a:pathLst>
          </a:custGeom>
          <a:blipFill>
            <a:blip r:embed="rId14"/>
            <a:stretch>
              <a:fillRect/>
            </a:stretch>
          </a:blipFill>
        </p:spPr>
        <p:txBody>
          <a:bodyPr/>
          <a:lstStyle/>
          <a:p>
            <a:endParaRPr lang="en-GB"/>
          </a:p>
        </p:txBody>
      </p:sp>
      <p:sp>
        <p:nvSpPr>
          <p:cNvPr id="39" name="Freeform 39"/>
          <p:cNvSpPr/>
          <p:nvPr/>
        </p:nvSpPr>
        <p:spPr>
          <a:xfrm rot="-91599">
            <a:off x="1714692" y="5236765"/>
            <a:ext cx="768915" cy="873768"/>
          </a:xfrm>
          <a:custGeom>
            <a:avLst/>
            <a:gdLst/>
            <a:ahLst/>
            <a:cxnLst/>
            <a:rect l="l" t="t" r="r" b="b"/>
            <a:pathLst>
              <a:path w="768915" h="873768">
                <a:moveTo>
                  <a:pt x="0" y="0"/>
                </a:moveTo>
                <a:lnTo>
                  <a:pt x="768915" y="0"/>
                </a:lnTo>
                <a:lnTo>
                  <a:pt x="768915" y="873767"/>
                </a:lnTo>
                <a:lnTo>
                  <a:pt x="0" y="873767"/>
                </a:lnTo>
                <a:lnTo>
                  <a:pt x="0" y="0"/>
                </a:lnTo>
                <a:close/>
              </a:path>
            </a:pathLst>
          </a:custGeom>
          <a:blipFill>
            <a:blip r:embed="rId15"/>
            <a:stretch>
              <a:fillRect/>
            </a:stretch>
          </a:blipFill>
        </p:spPr>
        <p:txBody>
          <a:bodyPr/>
          <a:lstStyle/>
          <a:p>
            <a:endParaRPr lang="en-GB"/>
          </a:p>
        </p:txBody>
      </p:sp>
      <p:sp>
        <p:nvSpPr>
          <p:cNvPr id="40" name="Freeform 40"/>
          <p:cNvSpPr/>
          <p:nvPr/>
        </p:nvSpPr>
        <p:spPr>
          <a:xfrm rot="670198">
            <a:off x="420771" y="5488868"/>
            <a:ext cx="670458" cy="670458"/>
          </a:xfrm>
          <a:custGeom>
            <a:avLst/>
            <a:gdLst/>
            <a:ahLst/>
            <a:cxnLst/>
            <a:rect l="l" t="t" r="r" b="b"/>
            <a:pathLst>
              <a:path w="670458" h="670458">
                <a:moveTo>
                  <a:pt x="0" y="0"/>
                </a:moveTo>
                <a:lnTo>
                  <a:pt x="670458" y="0"/>
                </a:lnTo>
                <a:lnTo>
                  <a:pt x="670458" y="670458"/>
                </a:lnTo>
                <a:lnTo>
                  <a:pt x="0" y="670458"/>
                </a:lnTo>
                <a:lnTo>
                  <a:pt x="0" y="0"/>
                </a:lnTo>
                <a:close/>
              </a:path>
            </a:pathLst>
          </a:custGeom>
          <a:blipFill>
            <a:blip r:embed="rId16"/>
            <a:stretch>
              <a:fillRect/>
            </a:stretch>
          </a:blipFill>
        </p:spPr>
        <p:txBody>
          <a:bodyPr/>
          <a:lstStyle/>
          <a:p>
            <a:endParaRPr lang="en-GB"/>
          </a:p>
        </p:txBody>
      </p:sp>
      <p:sp>
        <p:nvSpPr>
          <p:cNvPr id="41" name="Freeform 41"/>
          <p:cNvSpPr/>
          <p:nvPr/>
        </p:nvSpPr>
        <p:spPr>
          <a:xfrm rot="-542094">
            <a:off x="1471686" y="3169538"/>
            <a:ext cx="812415" cy="812415"/>
          </a:xfrm>
          <a:custGeom>
            <a:avLst/>
            <a:gdLst/>
            <a:ahLst/>
            <a:cxnLst/>
            <a:rect l="l" t="t" r="r" b="b"/>
            <a:pathLst>
              <a:path w="812415" h="812415">
                <a:moveTo>
                  <a:pt x="0" y="0"/>
                </a:moveTo>
                <a:lnTo>
                  <a:pt x="812415" y="0"/>
                </a:lnTo>
                <a:lnTo>
                  <a:pt x="812415" y="812415"/>
                </a:lnTo>
                <a:lnTo>
                  <a:pt x="0" y="812415"/>
                </a:lnTo>
                <a:lnTo>
                  <a:pt x="0" y="0"/>
                </a:lnTo>
                <a:close/>
              </a:path>
            </a:pathLst>
          </a:custGeom>
          <a:blipFill>
            <a:blip r:embed="rId16"/>
            <a:stretch>
              <a:fillRect/>
            </a:stretch>
          </a:blipFill>
        </p:spPr>
        <p:txBody>
          <a:bodyPr/>
          <a:lstStyle/>
          <a:p>
            <a:endParaRPr lang="en-GB"/>
          </a:p>
        </p:txBody>
      </p:sp>
      <p:sp>
        <p:nvSpPr>
          <p:cNvPr id="42" name="Freeform 42"/>
          <p:cNvSpPr/>
          <p:nvPr/>
        </p:nvSpPr>
        <p:spPr>
          <a:xfrm>
            <a:off x="393511" y="7312508"/>
            <a:ext cx="839032" cy="839032"/>
          </a:xfrm>
          <a:custGeom>
            <a:avLst/>
            <a:gdLst/>
            <a:ahLst/>
            <a:cxnLst/>
            <a:rect l="l" t="t" r="r" b="b"/>
            <a:pathLst>
              <a:path w="839032" h="839032">
                <a:moveTo>
                  <a:pt x="0" y="0"/>
                </a:moveTo>
                <a:lnTo>
                  <a:pt x="839032" y="0"/>
                </a:lnTo>
                <a:lnTo>
                  <a:pt x="839032" y="839032"/>
                </a:lnTo>
                <a:lnTo>
                  <a:pt x="0" y="839032"/>
                </a:lnTo>
                <a:lnTo>
                  <a:pt x="0" y="0"/>
                </a:lnTo>
                <a:close/>
              </a:path>
            </a:pathLst>
          </a:custGeom>
          <a:blipFill>
            <a:blip r:embed="rId17"/>
            <a:stretch>
              <a:fillRect/>
            </a:stretch>
          </a:blipFill>
        </p:spPr>
        <p:txBody>
          <a:bodyPr/>
          <a:lstStyle/>
          <a:p>
            <a:endParaRPr lang="en-GB"/>
          </a:p>
        </p:txBody>
      </p:sp>
      <p:sp>
        <p:nvSpPr>
          <p:cNvPr id="43" name="Freeform 43"/>
          <p:cNvSpPr/>
          <p:nvPr/>
        </p:nvSpPr>
        <p:spPr>
          <a:xfrm rot="-885724">
            <a:off x="1875556" y="6532578"/>
            <a:ext cx="694287" cy="931928"/>
          </a:xfrm>
          <a:custGeom>
            <a:avLst/>
            <a:gdLst/>
            <a:ahLst/>
            <a:cxnLst/>
            <a:rect l="l" t="t" r="r" b="b"/>
            <a:pathLst>
              <a:path w="694287" h="931928">
                <a:moveTo>
                  <a:pt x="0" y="0"/>
                </a:moveTo>
                <a:lnTo>
                  <a:pt x="694287" y="0"/>
                </a:lnTo>
                <a:lnTo>
                  <a:pt x="694287" y="931928"/>
                </a:lnTo>
                <a:lnTo>
                  <a:pt x="0" y="931928"/>
                </a:lnTo>
                <a:lnTo>
                  <a:pt x="0" y="0"/>
                </a:lnTo>
                <a:close/>
              </a:path>
            </a:pathLst>
          </a:custGeom>
          <a:blipFill>
            <a:blip r:embed="rId13"/>
            <a:stretch>
              <a:fillRect/>
            </a:stretch>
          </a:blipFill>
        </p:spPr>
        <p:txBody>
          <a:bodyPr/>
          <a:lstStyle/>
          <a:p>
            <a:endParaRPr lang="en-GB"/>
          </a:p>
        </p:txBody>
      </p:sp>
      <p:sp>
        <p:nvSpPr>
          <p:cNvPr id="44" name="Freeform 44"/>
          <p:cNvSpPr/>
          <p:nvPr/>
        </p:nvSpPr>
        <p:spPr>
          <a:xfrm>
            <a:off x="1280168" y="7203956"/>
            <a:ext cx="860041" cy="947584"/>
          </a:xfrm>
          <a:custGeom>
            <a:avLst/>
            <a:gdLst/>
            <a:ahLst/>
            <a:cxnLst/>
            <a:rect l="l" t="t" r="r" b="b"/>
            <a:pathLst>
              <a:path w="860041" h="947584">
                <a:moveTo>
                  <a:pt x="0" y="0"/>
                </a:moveTo>
                <a:lnTo>
                  <a:pt x="860041" y="0"/>
                </a:lnTo>
                <a:lnTo>
                  <a:pt x="860041" y="947584"/>
                </a:lnTo>
                <a:lnTo>
                  <a:pt x="0" y="947584"/>
                </a:lnTo>
                <a:lnTo>
                  <a:pt x="0" y="0"/>
                </a:lnTo>
                <a:close/>
              </a:path>
            </a:pathLst>
          </a:custGeom>
          <a:blipFill>
            <a:blip r:embed="rId18"/>
            <a:stretch>
              <a:fillRect/>
            </a:stretch>
          </a:blipFill>
        </p:spPr>
        <p:txBody>
          <a:bodyPr/>
          <a:lstStyle/>
          <a:p>
            <a:endParaRPr lang="en-GB"/>
          </a:p>
        </p:txBody>
      </p:sp>
      <p:sp>
        <p:nvSpPr>
          <p:cNvPr id="45" name="Freeform 45"/>
          <p:cNvSpPr/>
          <p:nvPr/>
        </p:nvSpPr>
        <p:spPr>
          <a:xfrm rot="428667">
            <a:off x="2528485" y="6991037"/>
            <a:ext cx="828801" cy="1147129"/>
          </a:xfrm>
          <a:custGeom>
            <a:avLst/>
            <a:gdLst/>
            <a:ahLst/>
            <a:cxnLst/>
            <a:rect l="l" t="t" r="r" b="b"/>
            <a:pathLst>
              <a:path w="828801" h="1147129">
                <a:moveTo>
                  <a:pt x="0" y="0"/>
                </a:moveTo>
                <a:lnTo>
                  <a:pt x="828801" y="0"/>
                </a:lnTo>
                <a:lnTo>
                  <a:pt x="828801" y="1147128"/>
                </a:lnTo>
                <a:lnTo>
                  <a:pt x="0" y="1147128"/>
                </a:lnTo>
                <a:lnTo>
                  <a:pt x="0" y="0"/>
                </a:lnTo>
                <a:close/>
              </a:path>
            </a:pathLst>
          </a:custGeom>
          <a:blipFill>
            <a:blip r:embed="rId19"/>
            <a:stretch>
              <a:fillRect/>
            </a:stretch>
          </a:blipFill>
        </p:spPr>
        <p:txBody>
          <a:bodyPr/>
          <a:lstStyle/>
          <a:p>
            <a:endParaRPr lang="en-GB"/>
          </a:p>
        </p:txBody>
      </p:sp>
      <p:sp>
        <p:nvSpPr>
          <p:cNvPr id="46" name="Freeform 46"/>
          <p:cNvSpPr/>
          <p:nvPr/>
        </p:nvSpPr>
        <p:spPr>
          <a:xfrm rot="-490017">
            <a:off x="510893" y="9430531"/>
            <a:ext cx="846922" cy="836502"/>
          </a:xfrm>
          <a:custGeom>
            <a:avLst/>
            <a:gdLst/>
            <a:ahLst/>
            <a:cxnLst/>
            <a:rect l="l" t="t" r="r" b="b"/>
            <a:pathLst>
              <a:path w="846922" h="836502">
                <a:moveTo>
                  <a:pt x="0" y="0"/>
                </a:moveTo>
                <a:lnTo>
                  <a:pt x="846922" y="0"/>
                </a:lnTo>
                <a:lnTo>
                  <a:pt x="846922" y="836502"/>
                </a:lnTo>
                <a:lnTo>
                  <a:pt x="0" y="836502"/>
                </a:lnTo>
                <a:lnTo>
                  <a:pt x="0" y="0"/>
                </a:lnTo>
                <a:close/>
              </a:path>
            </a:pathLst>
          </a:custGeom>
          <a:blipFill>
            <a:blip r:embed="rId20"/>
            <a:stretch>
              <a:fillRect/>
            </a:stretch>
          </a:blipFill>
        </p:spPr>
        <p:txBody>
          <a:bodyPr/>
          <a:lstStyle/>
          <a:p>
            <a:endParaRPr lang="en-GB"/>
          </a:p>
        </p:txBody>
      </p:sp>
      <p:sp>
        <p:nvSpPr>
          <p:cNvPr id="47" name="Freeform 47"/>
          <p:cNvSpPr/>
          <p:nvPr/>
        </p:nvSpPr>
        <p:spPr>
          <a:xfrm>
            <a:off x="2491610" y="8871940"/>
            <a:ext cx="873913" cy="1204807"/>
          </a:xfrm>
          <a:custGeom>
            <a:avLst/>
            <a:gdLst/>
            <a:ahLst/>
            <a:cxnLst/>
            <a:rect l="l" t="t" r="r" b="b"/>
            <a:pathLst>
              <a:path w="873913" h="1204807">
                <a:moveTo>
                  <a:pt x="0" y="0"/>
                </a:moveTo>
                <a:lnTo>
                  <a:pt x="873914" y="0"/>
                </a:lnTo>
                <a:lnTo>
                  <a:pt x="873914" y="1204808"/>
                </a:lnTo>
                <a:lnTo>
                  <a:pt x="0" y="1204808"/>
                </a:lnTo>
                <a:lnTo>
                  <a:pt x="0" y="0"/>
                </a:lnTo>
                <a:close/>
              </a:path>
            </a:pathLst>
          </a:custGeom>
          <a:blipFill>
            <a:blip r:embed="rId21"/>
            <a:stretch>
              <a:fillRect l="-4731" r="-4731"/>
            </a:stretch>
          </a:blipFill>
        </p:spPr>
        <p:txBody>
          <a:bodyPr/>
          <a:lstStyle/>
          <a:p>
            <a:endParaRPr lang="en-GB"/>
          </a:p>
        </p:txBody>
      </p:sp>
      <p:sp>
        <p:nvSpPr>
          <p:cNvPr id="48" name="Freeform 48"/>
          <p:cNvSpPr/>
          <p:nvPr/>
        </p:nvSpPr>
        <p:spPr>
          <a:xfrm>
            <a:off x="1412936" y="8589690"/>
            <a:ext cx="871275" cy="865830"/>
          </a:xfrm>
          <a:custGeom>
            <a:avLst/>
            <a:gdLst/>
            <a:ahLst/>
            <a:cxnLst/>
            <a:rect l="l" t="t" r="r" b="b"/>
            <a:pathLst>
              <a:path w="871275" h="865830">
                <a:moveTo>
                  <a:pt x="0" y="0"/>
                </a:moveTo>
                <a:lnTo>
                  <a:pt x="871275" y="0"/>
                </a:lnTo>
                <a:lnTo>
                  <a:pt x="871275" y="865830"/>
                </a:lnTo>
                <a:lnTo>
                  <a:pt x="0" y="865830"/>
                </a:lnTo>
                <a:lnTo>
                  <a:pt x="0" y="0"/>
                </a:lnTo>
                <a:close/>
              </a:path>
            </a:pathLst>
          </a:custGeom>
          <a:blipFill>
            <a:blip r:embed="rId22"/>
            <a:stretch>
              <a:fillRect/>
            </a:stretch>
          </a:blipFill>
        </p:spPr>
        <p:txBody>
          <a:bodyPr/>
          <a:lstStyle/>
          <a:p>
            <a:endParaRPr lang="en-GB"/>
          </a:p>
        </p:txBody>
      </p:sp>
      <p:sp>
        <p:nvSpPr>
          <p:cNvPr id="49" name="Freeform 49"/>
          <p:cNvSpPr/>
          <p:nvPr/>
        </p:nvSpPr>
        <p:spPr>
          <a:xfrm>
            <a:off x="1611241" y="9436419"/>
            <a:ext cx="946477" cy="824727"/>
          </a:xfrm>
          <a:custGeom>
            <a:avLst/>
            <a:gdLst/>
            <a:ahLst/>
            <a:cxnLst/>
            <a:rect l="l" t="t" r="r" b="b"/>
            <a:pathLst>
              <a:path w="946477" h="824727">
                <a:moveTo>
                  <a:pt x="0" y="0"/>
                </a:moveTo>
                <a:lnTo>
                  <a:pt x="946477" y="0"/>
                </a:lnTo>
                <a:lnTo>
                  <a:pt x="946477" y="824726"/>
                </a:lnTo>
                <a:lnTo>
                  <a:pt x="0" y="824726"/>
                </a:lnTo>
                <a:lnTo>
                  <a:pt x="0" y="0"/>
                </a:lnTo>
                <a:close/>
              </a:path>
            </a:pathLst>
          </a:custGeom>
          <a:blipFill>
            <a:blip r:embed="rId23"/>
            <a:stretch>
              <a:fillRect/>
            </a:stretch>
          </a:blipFill>
        </p:spPr>
        <p:txBody>
          <a:bodyPr/>
          <a:lstStyle/>
          <a:p>
            <a:endParaRPr lang="en-GB"/>
          </a:p>
        </p:txBody>
      </p:sp>
      <p:grpSp>
        <p:nvGrpSpPr>
          <p:cNvPr id="50" name="Group 50"/>
          <p:cNvGrpSpPr/>
          <p:nvPr/>
        </p:nvGrpSpPr>
        <p:grpSpPr>
          <a:xfrm>
            <a:off x="756000" y="15131"/>
            <a:ext cx="6048000" cy="1780740"/>
            <a:chOff x="0" y="-123825"/>
            <a:chExt cx="8064000" cy="2374320"/>
          </a:xfrm>
        </p:grpSpPr>
        <p:sp>
          <p:nvSpPr>
            <p:cNvPr id="51" name="TextBox 51"/>
            <p:cNvSpPr txBox="1"/>
            <p:nvPr/>
          </p:nvSpPr>
          <p:spPr>
            <a:xfrm>
              <a:off x="0" y="-123825"/>
              <a:ext cx="8064000" cy="1363257"/>
            </a:xfrm>
            <a:prstGeom prst="rect">
              <a:avLst/>
            </a:prstGeom>
          </p:spPr>
          <p:txBody>
            <a:bodyPr lIns="0" tIns="0" rIns="0" bIns="0" rtlCol="0" anchor="t">
              <a:spAutoFit/>
            </a:bodyPr>
            <a:lstStyle/>
            <a:p>
              <a:pPr algn="ctr">
                <a:lnSpc>
                  <a:spcPts val="8616"/>
                </a:lnSpc>
                <a:spcBef>
                  <a:spcPct val="0"/>
                </a:spcBef>
              </a:pPr>
              <a:r>
                <a:rPr lang="en-US" sz="6154">
                  <a:solidFill>
                    <a:srgbClr val="F4CA44"/>
                  </a:solidFill>
                  <a:latin typeface="Lazydog"/>
                  <a:ea typeface="Lazydog"/>
                  <a:cs typeface="Lazydog"/>
                  <a:sym typeface="Lazydog"/>
                </a:rPr>
                <a:t>PSHE overview</a:t>
              </a:r>
            </a:p>
          </p:txBody>
        </p:sp>
        <p:sp>
          <p:nvSpPr>
            <p:cNvPr id="52" name="TextBox 52"/>
            <p:cNvSpPr txBox="1"/>
            <p:nvPr/>
          </p:nvSpPr>
          <p:spPr>
            <a:xfrm>
              <a:off x="0" y="1135233"/>
              <a:ext cx="8064000" cy="1115262"/>
            </a:xfrm>
            <a:prstGeom prst="rect">
              <a:avLst/>
            </a:prstGeom>
          </p:spPr>
          <p:txBody>
            <a:bodyPr lIns="0" tIns="0" rIns="0" bIns="0" rtlCol="0" anchor="t">
              <a:spAutoFit/>
            </a:bodyPr>
            <a:lstStyle/>
            <a:p>
              <a:pPr algn="ctr">
                <a:lnSpc>
                  <a:spcPts val="7356"/>
                </a:lnSpc>
                <a:spcBef>
                  <a:spcPct val="0"/>
                </a:spcBef>
              </a:pPr>
              <a:r>
                <a:rPr lang="en-US" sz="4800" dirty="0">
                  <a:solidFill>
                    <a:srgbClr val="59B379"/>
                  </a:solidFill>
                  <a:latin typeface="Lazydog"/>
                  <a:ea typeface="Lazydog"/>
                  <a:cs typeface="Lazydog"/>
                  <a:sym typeface="Lazydog"/>
                </a:rPr>
                <a:t>Summer term 2027</a:t>
              </a:r>
            </a:p>
          </p:txBody>
        </p:sp>
      </p:grpSp>
      <p:sp>
        <p:nvSpPr>
          <p:cNvPr id="53" name="TextBox 53"/>
          <p:cNvSpPr txBox="1"/>
          <p:nvPr/>
        </p:nvSpPr>
        <p:spPr>
          <a:xfrm>
            <a:off x="3099005" y="2741227"/>
            <a:ext cx="2329769" cy="1265954"/>
          </a:xfrm>
          <a:prstGeom prst="rect">
            <a:avLst/>
          </a:prstGeom>
        </p:spPr>
        <p:txBody>
          <a:bodyPr lIns="0" tIns="0" rIns="0" bIns="0" rtlCol="0" anchor="t">
            <a:spAutoFit/>
          </a:bodyPr>
          <a:lstStyle/>
          <a:p>
            <a:pPr algn="ctr">
              <a:lnSpc>
                <a:spcPts val="1015"/>
              </a:lnSpc>
              <a:spcBef>
                <a:spcPct val="0"/>
              </a:spcBef>
            </a:pPr>
            <a:r>
              <a:rPr lang="en-US" sz="700" spc="35">
                <a:solidFill>
                  <a:srgbClr val="000000"/>
                </a:solidFill>
                <a:latin typeface="Schoolbell"/>
                <a:ea typeface="Schoolbell"/>
                <a:cs typeface="Schoolbell"/>
                <a:sym typeface="Schoolbell"/>
              </a:rPr>
              <a:t>Children will learn to recognise and know the scientific names for the external sexual parts of the body. The children will learn to appreciate the things that they can do with their bodies, how they have changed physically since they were very young and how they will continue to </a:t>
            </a:r>
          </a:p>
          <a:p>
            <a:pPr algn="ctr">
              <a:lnSpc>
                <a:spcPts val="1015"/>
              </a:lnSpc>
              <a:spcBef>
                <a:spcPct val="0"/>
              </a:spcBef>
            </a:pPr>
            <a:r>
              <a:rPr lang="en-US" sz="700" spc="35">
                <a:solidFill>
                  <a:srgbClr val="000000"/>
                </a:solidFill>
                <a:latin typeface="Schoolbell"/>
                <a:ea typeface="Schoolbell"/>
                <a:cs typeface="Schoolbell"/>
                <a:sym typeface="Schoolbell"/>
              </a:rPr>
              <a:t>grow and change all their lives. The children</a:t>
            </a:r>
          </a:p>
          <a:p>
            <a:pPr algn="ctr">
              <a:lnSpc>
                <a:spcPts val="1015"/>
              </a:lnSpc>
              <a:spcBef>
                <a:spcPct val="0"/>
              </a:spcBef>
            </a:pPr>
            <a:r>
              <a:rPr lang="en-US" sz="700" spc="35">
                <a:solidFill>
                  <a:srgbClr val="000000"/>
                </a:solidFill>
                <a:latin typeface="Schoolbell"/>
                <a:ea typeface="Schoolbell"/>
                <a:cs typeface="Schoolbell"/>
                <a:sym typeface="Schoolbell"/>
              </a:rPr>
              <a:t>will continue to develop basic hygiene routines, including toileting and washing, and will also learn about the importance of good hygiene and cleanliness for preventing the spread of illness.</a:t>
            </a:r>
          </a:p>
        </p:txBody>
      </p:sp>
      <p:sp>
        <p:nvSpPr>
          <p:cNvPr id="54" name="TextBox 54"/>
          <p:cNvSpPr txBox="1"/>
          <p:nvPr/>
        </p:nvSpPr>
        <p:spPr>
          <a:xfrm>
            <a:off x="2865764" y="2309796"/>
            <a:ext cx="2563009"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Growing and changing</a:t>
            </a:r>
          </a:p>
        </p:txBody>
      </p:sp>
      <p:sp>
        <p:nvSpPr>
          <p:cNvPr id="55" name="TextBox 55"/>
          <p:cNvSpPr txBox="1"/>
          <p:nvPr/>
        </p:nvSpPr>
        <p:spPr>
          <a:xfrm>
            <a:off x="3481922" y="4748644"/>
            <a:ext cx="2140511" cy="1340092"/>
          </a:xfrm>
          <a:prstGeom prst="rect">
            <a:avLst/>
          </a:prstGeom>
        </p:spPr>
        <p:txBody>
          <a:bodyPr lIns="0" tIns="0" rIns="0" bIns="0" rtlCol="0" anchor="t">
            <a:spAutoFit/>
          </a:bodyPr>
          <a:lstStyle/>
          <a:p>
            <a:pPr algn="ctr">
              <a:lnSpc>
                <a:spcPts val="1206"/>
              </a:lnSpc>
              <a:spcBef>
                <a:spcPct val="0"/>
              </a:spcBef>
            </a:pPr>
            <a:r>
              <a:rPr lang="en-US" sz="832" spc="41">
                <a:solidFill>
                  <a:srgbClr val="000000"/>
                </a:solidFill>
                <a:latin typeface="Schoolbell"/>
                <a:ea typeface="Schoolbell"/>
                <a:cs typeface="Schoolbell"/>
                <a:sym typeface="Schoolbell"/>
              </a:rPr>
              <a:t>Children will build upon understanding the scientific names for the external sexual parts of the body. They will consider the amazing nature of their bodies, with a view to developing respect for their bodies and develop an understanding of how important it is to look after their body. Children will also consider simple hygiene practices and their levels of responsibility for these. </a:t>
            </a:r>
          </a:p>
        </p:txBody>
      </p:sp>
      <p:sp>
        <p:nvSpPr>
          <p:cNvPr id="56" name="TextBox 56"/>
          <p:cNvSpPr txBox="1"/>
          <p:nvPr/>
        </p:nvSpPr>
        <p:spPr>
          <a:xfrm>
            <a:off x="2675790" y="4365600"/>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Growing and changing</a:t>
            </a:r>
          </a:p>
        </p:txBody>
      </p:sp>
      <p:sp>
        <p:nvSpPr>
          <p:cNvPr id="57" name="TextBox 57"/>
          <p:cNvSpPr txBox="1"/>
          <p:nvPr/>
        </p:nvSpPr>
        <p:spPr>
          <a:xfrm>
            <a:off x="3080936" y="6427690"/>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RSE</a:t>
            </a:r>
          </a:p>
        </p:txBody>
      </p:sp>
      <p:sp>
        <p:nvSpPr>
          <p:cNvPr id="58" name="TextBox 58"/>
          <p:cNvSpPr txBox="1"/>
          <p:nvPr/>
        </p:nvSpPr>
        <p:spPr>
          <a:xfrm>
            <a:off x="3494901" y="6822956"/>
            <a:ext cx="2253511" cy="1313049"/>
          </a:xfrm>
          <a:prstGeom prst="rect">
            <a:avLst/>
          </a:prstGeom>
        </p:spPr>
        <p:txBody>
          <a:bodyPr lIns="0" tIns="0" rIns="0" bIns="0" rtlCol="0" anchor="t">
            <a:spAutoFit/>
          </a:bodyPr>
          <a:lstStyle/>
          <a:p>
            <a:pPr algn="ctr">
              <a:lnSpc>
                <a:spcPts val="1061"/>
              </a:lnSpc>
            </a:pPr>
            <a:r>
              <a:rPr lang="en-US" sz="732" spc="36">
                <a:solidFill>
                  <a:srgbClr val="000000"/>
                </a:solidFill>
                <a:latin typeface="Schoolbell"/>
                <a:ea typeface="Schoolbell"/>
                <a:cs typeface="Schoolbell"/>
                <a:sym typeface="Schoolbell"/>
              </a:rPr>
              <a:t> Children will continue to use scientific names for parts of the body, they will also begin to explore changes in the body whilst they grow. They will consider what they think </a:t>
            </a:r>
          </a:p>
          <a:p>
            <a:pPr algn="ctr">
              <a:lnSpc>
                <a:spcPts val="1061"/>
              </a:lnSpc>
            </a:pPr>
            <a:r>
              <a:rPr lang="en-US" sz="732" spc="36">
                <a:solidFill>
                  <a:srgbClr val="000000"/>
                </a:solidFill>
                <a:latin typeface="Schoolbell"/>
                <a:ea typeface="Schoolbell"/>
                <a:cs typeface="Schoolbell"/>
                <a:sym typeface="Schoolbell"/>
              </a:rPr>
              <a:t>it means to be ‘grown up’. They will then look at their responsibilities and </a:t>
            </a:r>
          </a:p>
          <a:p>
            <a:pPr algn="ctr">
              <a:lnSpc>
                <a:spcPts val="1061"/>
              </a:lnSpc>
              <a:spcBef>
                <a:spcPct val="0"/>
              </a:spcBef>
            </a:pPr>
            <a:r>
              <a:rPr lang="en-US" sz="732" spc="36">
                <a:solidFill>
                  <a:srgbClr val="000000"/>
                </a:solidFill>
                <a:latin typeface="Schoolbell"/>
                <a:ea typeface="Schoolbell"/>
                <a:cs typeface="Schoolbell"/>
                <a:sym typeface="Schoolbell"/>
              </a:rPr>
              <a:t>the responsibilities parents and carers have for babies and children. The themes covered in this unit are ‘the human lifecycle’, growing up’, ‘personal responsibilities’ and ‘parents, carers and families’.</a:t>
            </a:r>
          </a:p>
        </p:txBody>
      </p:sp>
      <p:sp>
        <p:nvSpPr>
          <p:cNvPr id="59" name="TextBox 59"/>
          <p:cNvSpPr txBox="1"/>
          <p:nvPr/>
        </p:nvSpPr>
        <p:spPr>
          <a:xfrm>
            <a:off x="3080936" y="8548725"/>
            <a:ext cx="3054553" cy="323215"/>
          </a:xfrm>
          <a:prstGeom prst="rect">
            <a:avLst/>
          </a:prstGeom>
        </p:spPr>
        <p:txBody>
          <a:bodyPr lIns="0" tIns="0" rIns="0" bIns="0" rtlCol="0" anchor="t">
            <a:spAutoFit/>
          </a:bodyPr>
          <a:lstStyle/>
          <a:p>
            <a:pPr algn="ctr">
              <a:lnSpc>
                <a:spcPts val="2659"/>
              </a:lnSpc>
            </a:pPr>
            <a:r>
              <a:rPr lang="en-US" sz="1899">
                <a:solidFill>
                  <a:srgbClr val="000000"/>
                </a:solidFill>
                <a:latin typeface="Kite One"/>
                <a:ea typeface="Kite One"/>
                <a:cs typeface="Kite One"/>
                <a:sym typeface="Kite One"/>
              </a:rPr>
              <a:t>RSE</a:t>
            </a:r>
          </a:p>
        </p:txBody>
      </p:sp>
      <p:sp>
        <p:nvSpPr>
          <p:cNvPr id="60" name="TextBox 60"/>
          <p:cNvSpPr txBox="1"/>
          <p:nvPr/>
        </p:nvSpPr>
        <p:spPr>
          <a:xfrm>
            <a:off x="3407292" y="8852890"/>
            <a:ext cx="2341120" cy="1444753"/>
          </a:xfrm>
          <a:prstGeom prst="rect">
            <a:avLst/>
          </a:prstGeom>
        </p:spPr>
        <p:txBody>
          <a:bodyPr lIns="0" tIns="0" rIns="0" bIns="0" rtlCol="0" anchor="t">
            <a:spAutoFit/>
          </a:bodyPr>
          <a:lstStyle/>
          <a:p>
            <a:pPr algn="ctr">
              <a:lnSpc>
                <a:spcPts val="1061"/>
              </a:lnSpc>
            </a:pPr>
            <a:r>
              <a:rPr lang="en-US" sz="732" spc="36">
                <a:solidFill>
                  <a:srgbClr val="000000"/>
                </a:solidFill>
                <a:latin typeface="Schoolbell"/>
                <a:ea typeface="Schoolbell"/>
                <a:cs typeface="Schoolbell"/>
                <a:sym typeface="Schoolbell"/>
              </a:rPr>
              <a:t>Children will examine how puberty brings about changing feelings and relationships with friends and family and consider ways to manage emotions so that they are able to express their feelings and concerns positively. They will explore the meaning of love and consider their responsibilities to care for themselves and others. They will consider the need for trust and love relationships. The themes covered in this </a:t>
            </a:r>
          </a:p>
          <a:p>
            <a:pPr algn="ctr">
              <a:lnSpc>
                <a:spcPts val="1061"/>
              </a:lnSpc>
            </a:pPr>
            <a:r>
              <a:rPr lang="en-US" sz="732" spc="36">
                <a:solidFill>
                  <a:srgbClr val="000000"/>
                </a:solidFill>
                <a:latin typeface="Schoolbell"/>
                <a:ea typeface="Schoolbell"/>
                <a:cs typeface="Schoolbell"/>
                <a:sym typeface="Schoolbell"/>
              </a:rPr>
              <a:t>unit are ‘the human lifecycle’, growing up’, ‘reproduction’, personal responsibilities’ and </a:t>
            </a:r>
          </a:p>
          <a:p>
            <a:pPr algn="ctr">
              <a:lnSpc>
                <a:spcPts val="1061"/>
              </a:lnSpc>
            </a:pPr>
            <a:r>
              <a:rPr lang="en-US" sz="732" spc="36">
                <a:solidFill>
                  <a:srgbClr val="000000"/>
                </a:solidFill>
                <a:latin typeface="Schoolbell"/>
                <a:ea typeface="Schoolbell"/>
                <a:cs typeface="Schoolbell"/>
                <a:sym typeface="Schoolbell"/>
              </a:rPr>
              <a:t>‘parents, carers and families’.</a:t>
            </a:r>
          </a:p>
        </p:txBody>
      </p:sp>
      <p:grpSp>
        <p:nvGrpSpPr>
          <p:cNvPr id="61" name="Group 61"/>
          <p:cNvGrpSpPr/>
          <p:nvPr/>
        </p:nvGrpSpPr>
        <p:grpSpPr>
          <a:xfrm>
            <a:off x="5797942" y="2219839"/>
            <a:ext cx="1568020" cy="1874341"/>
            <a:chOff x="0" y="0"/>
            <a:chExt cx="561943" cy="671721"/>
          </a:xfrm>
        </p:grpSpPr>
        <p:sp>
          <p:nvSpPr>
            <p:cNvPr id="62" name="Freeform 62"/>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3" name="TextBox 63"/>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be able to use a range of words to describe their own appearance.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ways their body has changed since they were a baby.</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talk positively about some of their body’s capabilities.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name a sex specific body part using scientific vocabulary.</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wash their hands at school.</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explain when they might need help to take care of themselves.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talk about ways people in families look after each other.</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a feeling they associate with growing up.</a:t>
              </a:r>
            </a:p>
          </p:txBody>
        </p:sp>
      </p:grpSp>
      <p:grpSp>
        <p:nvGrpSpPr>
          <p:cNvPr id="64" name="Group 64"/>
          <p:cNvGrpSpPr/>
          <p:nvPr/>
        </p:nvGrpSpPr>
        <p:grpSpPr>
          <a:xfrm>
            <a:off x="5798963" y="4391425"/>
            <a:ext cx="1568020" cy="1874341"/>
            <a:chOff x="0" y="0"/>
            <a:chExt cx="561943" cy="671721"/>
          </a:xfrm>
        </p:grpSpPr>
        <p:sp>
          <p:nvSpPr>
            <p:cNvPr id="65" name="Freeform 65"/>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6" name="TextBox 66"/>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be able to recognise names for the main external parts of the body.</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be able to name the sexual parts with growing confidence using colloquial and usually scientific words with trusted adults.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what their bodies can do and understand how amazing their body is.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show some understanding that their body belongs to them.</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some basic personal hygiene routines and understand how these can prevent the spread of disease. </a:t>
              </a:r>
            </a:p>
          </p:txBody>
        </p:sp>
      </p:grpSp>
      <p:grpSp>
        <p:nvGrpSpPr>
          <p:cNvPr id="67" name="Group 67"/>
          <p:cNvGrpSpPr/>
          <p:nvPr/>
        </p:nvGrpSpPr>
        <p:grpSpPr>
          <a:xfrm>
            <a:off x="5846588" y="6401025"/>
            <a:ext cx="1568020" cy="1874341"/>
            <a:chOff x="0" y="0"/>
            <a:chExt cx="561943" cy="671721"/>
          </a:xfrm>
        </p:grpSpPr>
        <p:sp>
          <p:nvSpPr>
            <p:cNvPr id="68" name="Freeform 68"/>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69" name="TextBox 69"/>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 be able to use the scientific terms penis, testicles, breast and vagina and explain which parts are male and which are female.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give several examples of the capabilities of their own bodies.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describe familiar hygiene routines and understand the reasons for doing these things.</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anticipate new responsibilities for their personal hygiene.</a:t>
              </a:r>
            </a:p>
            <a:p>
              <a:pPr marL="129544" lvl="1" indent="-64772" algn="l">
                <a:lnSpc>
                  <a:spcPts val="840"/>
                </a:lnSpc>
                <a:buFont typeface="Arial"/>
                <a:buChar char="•"/>
              </a:pPr>
              <a:r>
                <a:rPr lang="en-US" sz="600">
                  <a:solidFill>
                    <a:srgbClr val="000000"/>
                  </a:solidFill>
                  <a:latin typeface="Schoolbell"/>
                  <a:ea typeface="Schoolbell"/>
                  <a:cs typeface="Schoolbell"/>
                  <a:sym typeface="Schoolbell"/>
                </a:rPr>
                <a:t>be able to explain how common illnesses are spread and be able to describe how they can prevent the spread of one such illness. </a:t>
              </a:r>
            </a:p>
          </p:txBody>
        </p:sp>
      </p:grpSp>
      <p:grpSp>
        <p:nvGrpSpPr>
          <p:cNvPr id="70" name="Group 70"/>
          <p:cNvGrpSpPr/>
          <p:nvPr/>
        </p:nvGrpSpPr>
        <p:grpSpPr>
          <a:xfrm>
            <a:off x="5798963" y="8493111"/>
            <a:ext cx="1568020" cy="1874341"/>
            <a:chOff x="0" y="0"/>
            <a:chExt cx="561943" cy="671721"/>
          </a:xfrm>
        </p:grpSpPr>
        <p:sp>
          <p:nvSpPr>
            <p:cNvPr id="71" name="Freeform 71"/>
            <p:cNvSpPr/>
            <p:nvPr/>
          </p:nvSpPr>
          <p:spPr>
            <a:xfrm>
              <a:off x="0" y="0"/>
              <a:ext cx="561943" cy="671721"/>
            </a:xfrm>
            <a:custGeom>
              <a:avLst/>
              <a:gdLst/>
              <a:ahLst/>
              <a:cxnLst/>
              <a:rect l="l" t="t" r="r" b="b"/>
              <a:pathLst>
                <a:path w="561943" h="671721">
                  <a:moveTo>
                    <a:pt x="182683" y="0"/>
                  </a:moveTo>
                  <a:lnTo>
                    <a:pt x="379260" y="0"/>
                  </a:lnTo>
                  <a:cubicBezTo>
                    <a:pt x="427710" y="0"/>
                    <a:pt x="474177" y="19247"/>
                    <a:pt x="508436" y="53507"/>
                  </a:cubicBezTo>
                  <a:cubicBezTo>
                    <a:pt x="542696" y="87766"/>
                    <a:pt x="561943" y="134233"/>
                    <a:pt x="561943" y="182683"/>
                  </a:cubicBezTo>
                  <a:lnTo>
                    <a:pt x="561943" y="489038"/>
                  </a:lnTo>
                  <a:cubicBezTo>
                    <a:pt x="561943" y="537489"/>
                    <a:pt x="542696" y="583955"/>
                    <a:pt x="508436" y="618215"/>
                  </a:cubicBezTo>
                  <a:cubicBezTo>
                    <a:pt x="474177" y="652474"/>
                    <a:pt x="427710" y="671721"/>
                    <a:pt x="379260" y="671721"/>
                  </a:cubicBezTo>
                  <a:lnTo>
                    <a:pt x="182683" y="671721"/>
                  </a:lnTo>
                  <a:cubicBezTo>
                    <a:pt x="134233" y="671721"/>
                    <a:pt x="87766" y="652474"/>
                    <a:pt x="53507" y="618215"/>
                  </a:cubicBezTo>
                  <a:cubicBezTo>
                    <a:pt x="19247" y="583955"/>
                    <a:pt x="0" y="537489"/>
                    <a:pt x="0" y="489038"/>
                  </a:cubicBezTo>
                  <a:lnTo>
                    <a:pt x="0" y="182683"/>
                  </a:lnTo>
                  <a:cubicBezTo>
                    <a:pt x="0" y="134233"/>
                    <a:pt x="19247" y="87766"/>
                    <a:pt x="53507" y="53507"/>
                  </a:cubicBezTo>
                  <a:cubicBezTo>
                    <a:pt x="87766" y="19247"/>
                    <a:pt x="134233" y="0"/>
                    <a:pt x="182683" y="0"/>
                  </a:cubicBezTo>
                  <a:close/>
                </a:path>
              </a:pathLst>
            </a:custGeom>
            <a:solidFill>
              <a:srgbClr val="F4CA44"/>
            </a:solidFill>
          </p:spPr>
          <p:txBody>
            <a:bodyPr/>
            <a:lstStyle/>
            <a:p>
              <a:endParaRPr lang="en-GB"/>
            </a:p>
          </p:txBody>
        </p:sp>
        <p:sp>
          <p:nvSpPr>
            <p:cNvPr id="72" name="TextBox 72"/>
            <p:cNvSpPr txBox="1"/>
            <p:nvPr/>
          </p:nvSpPr>
          <p:spPr>
            <a:xfrm>
              <a:off x="0" y="-28575"/>
              <a:ext cx="561943" cy="700296"/>
            </a:xfrm>
            <a:prstGeom prst="rect">
              <a:avLst/>
            </a:prstGeom>
          </p:spPr>
          <p:txBody>
            <a:bodyPr lIns="50800" tIns="50800" rIns="50800" bIns="50800" rtlCol="0" anchor="ctr"/>
            <a:lstStyle/>
            <a:p>
              <a:pPr algn="l">
                <a:lnSpc>
                  <a:spcPts val="1120"/>
                </a:lnSpc>
              </a:pPr>
              <a:r>
                <a:rPr lang="en-US" sz="800">
                  <a:solidFill>
                    <a:srgbClr val="000000"/>
                  </a:solidFill>
                  <a:latin typeface="Schoolbell"/>
                  <a:ea typeface="Schoolbell"/>
                  <a:cs typeface="Schoolbell"/>
                  <a:sym typeface="Schoolbell"/>
                </a:rPr>
                <a:t>Learning expectations</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be able to describe the main stages of sexual reproduction, using some scientific vocabulary.</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be able to describe some emotions associated with the onset of puberty and have strategies to deal with these positively.</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understand that puberty affects people in different ways, both physically and emotionally.</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understand that the way they behave affects others and that they have some responsibility to others to make sure they are not hurt.</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 describe some characteristics of loving, trusting relationships.</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understand a few reasons a couple might choose to have children.</a:t>
              </a:r>
            </a:p>
            <a:p>
              <a:pPr marL="107954" lvl="1" indent="-53977" algn="l">
                <a:lnSpc>
                  <a:spcPts val="700"/>
                </a:lnSpc>
                <a:buFont typeface="Arial"/>
                <a:buChar char="•"/>
              </a:pPr>
              <a:r>
                <a:rPr lang="en-US" sz="500">
                  <a:solidFill>
                    <a:srgbClr val="000000"/>
                  </a:solidFill>
                  <a:latin typeface="Schoolbell"/>
                  <a:ea typeface="Schoolbell"/>
                  <a:cs typeface="Schoolbell"/>
                  <a:sym typeface="Schoolbell"/>
                </a:rPr>
                <a:t>show awareness of some family arrangements which are different from their own. </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2165</Words>
  <Application>Microsoft Office PowerPoint</Application>
  <PresentationFormat>Custom</PresentationFormat>
  <Paragraphs>162</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Schoolbell</vt:lpstr>
      <vt:lpstr>Lazydog</vt:lpstr>
      <vt:lpstr>Calibri</vt:lpstr>
      <vt:lpstr>Arial</vt:lpstr>
      <vt:lpstr>Kite One</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 a heading</dc:title>
  <dc:creator>M Smith</dc:creator>
  <cp:lastModifiedBy>M Smith</cp:lastModifiedBy>
  <cp:revision>2</cp:revision>
  <dcterms:created xsi:type="dcterms:W3CDTF">2006-08-16T00:00:00Z</dcterms:created>
  <dcterms:modified xsi:type="dcterms:W3CDTF">2026-09-08T14:37:56Z</dcterms:modified>
  <dc:identifier>DAHS152dP08</dc:identifier>
</cp:coreProperties>
</file>